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81" r:id="rId5"/>
    <p:sldMasterId id="2147484308" r:id="rId6"/>
    <p:sldMasterId id="2147484318" r:id="rId7"/>
    <p:sldMasterId id="2147484333" r:id="rId8"/>
    <p:sldMasterId id="2147484370" r:id="rId9"/>
    <p:sldMasterId id="2147484420" r:id="rId10"/>
    <p:sldMasterId id="2147484456" r:id="rId11"/>
  </p:sldMasterIdLst>
  <p:notesMasterIdLst>
    <p:notesMasterId r:id="rId43"/>
  </p:notesMasterIdLst>
  <p:handoutMasterIdLst>
    <p:handoutMasterId r:id="rId44"/>
  </p:handoutMasterIdLst>
  <p:sldIdLst>
    <p:sldId id="1590" r:id="rId12"/>
    <p:sldId id="1591" r:id="rId13"/>
    <p:sldId id="1549" r:id="rId14"/>
    <p:sldId id="1568" r:id="rId15"/>
    <p:sldId id="1500" r:id="rId16"/>
    <p:sldId id="1550" r:id="rId17"/>
    <p:sldId id="1558" r:id="rId18"/>
    <p:sldId id="1502" r:id="rId19"/>
    <p:sldId id="1561" r:id="rId20"/>
    <p:sldId id="1479" r:id="rId21"/>
    <p:sldId id="1515" r:id="rId22"/>
    <p:sldId id="1509" r:id="rId23"/>
    <p:sldId id="1530" r:id="rId24"/>
    <p:sldId id="1559" r:id="rId25"/>
    <p:sldId id="1516" r:id="rId26"/>
    <p:sldId id="1496" r:id="rId27"/>
    <p:sldId id="1560" r:id="rId28"/>
    <p:sldId id="1569" r:id="rId29"/>
    <p:sldId id="1562" r:id="rId30"/>
    <p:sldId id="1563" r:id="rId31"/>
    <p:sldId id="1542" r:id="rId32"/>
    <p:sldId id="1573" r:id="rId33"/>
    <p:sldId id="1544" r:id="rId34"/>
    <p:sldId id="1579" r:id="rId35"/>
    <p:sldId id="1580" r:id="rId36"/>
    <p:sldId id="1588" r:id="rId37"/>
    <p:sldId id="1589" r:id="rId38"/>
    <p:sldId id="1581" r:id="rId39"/>
    <p:sldId id="1574" r:id="rId40"/>
    <p:sldId id="1566" r:id="rId41"/>
    <p:sldId id="1572"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Tesar" initials="DT" lastIdx="14" clrIdx="0">
    <p:extLst>
      <p:ext uri="{19B8F6BF-5375-455C-9EA6-DF929625EA0E}">
        <p15:presenceInfo xmlns:p15="http://schemas.microsoft.com/office/powerpoint/2012/main" userId="S-1-5-21-124525095-708259637-1543119021-280443" providerId="AD"/>
      </p:ext>
    </p:extLst>
  </p:cmAuthor>
  <p:cmAuthor id="2" name="Nick Brazeau (Huddle Group Corp)" initials="NB(GC" lastIdx="12" clrIdx="1">
    <p:extLst>
      <p:ext uri="{19B8F6BF-5375-455C-9EA6-DF929625EA0E}">
        <p15:presenceInfo xmlns:p15="http://schemas.microsoft.com/office/powerpoint/2012/main" userId="S-1-5-21-2127521184-1604012920-1887927527-10410785" providerId="AD"/>
      </p:ext>
    </p:extLst>
  </p:cmAuthor>
  <p:cmAuthor id="3" name="Morgan Webb" initials="MW" lastIdx="16" clrIdx="2">
    <p:extLst>
      <p:ext uri="{19B8F6BF-5375-455C-9EA6-DF929625EA0E}">
        <p15:presenceInfo xmlns:p15="http://schemas.microsoft.com/office/powerpoint/2012/main" userId="S-1-5-21-2016222445-827481317-1536260354-1022124" providerId="AD"/>
      </p:ext>
    </p:extLst>
  </p:cmAuthor>
  <p:cmAuthor id="4" name="Cynthia Peng" initials="CP" lastIdx="7" clrIdx="3">
    <p:extLst>
      <p:ext uri="{19B8F6BF-5375-455C-9EA6-DF929625EA0E}">
        <p15:presenceInfo xmlns:p15="http://schemas.microsoft.com/office/powerpoint/2012/main" userId="S-1-5-21-2127521184-1604012920-1887927527-13758565" providerId="AD"/>
      </p:ext>
    </p:extLst>
  </p:cmAuthor>
  <p:cmAuthor id="5" name="Matt Zanner" initials="MZ" lastIdx="7" clrIdx="4">
    <p:extLst>
      <p:ext uri="{19B8F6BF-5375-455C-9EA6-DF929625EA0E}">
        <p15:presenceInfo xmlns:p15="http://schemas.microsoft.com/office/powerpoint/2012/main" userId="S-1-5-21-2127521184-1604012920-1887927527-8583163" providerId="AD"/>
      </p:ext>
    </p:extLst>
  </p:cmAuthor>
  <p:cmAuthor id="6" name="Priscila" initials="P" lastIdx="1" clrIdx="5">
    <p:extLst>
      <p:ext uri="{19B8F6BF-5375-455C-9EA6-DF929625EA0E}">
        <p15:presenceInfo xmlns:p15="http://schemas.microsoft.com/office/powerpoint/2012/main" userId="Prisci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DB813"/>
    <a:srgbClr val="009E49"/>
    <a:srgbClr val="FFFFFF"/>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52" autoAdjust="0"/>
    <p:restoredTop sz="80546" autoAdjust="0"/>
  </p:normalViewPr>
  <p:slideViewPr>
    <p:cSldViewPr snapToObjects="1">
      <p:cViewPr varScale="1">
        <p:scale>
          <a:sx n="87" d="100"/>
          <a:sy n="87" d="100"/>
        </p:scale>
        <p:origin x="173" y="72"/>
      </p:cViewPr>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00" d="100"/>
        <a:sy n="10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8/8/2016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8/8/2016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n.wikipedia.org/wiki/IT_service_managemen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qpid.apache.org/" TargetMode="External"/><Relationship Id="rId3" Type="http://schemas.openxmlformats.org/officeDocument/2006/relationships/hyperlink" Target="http://msopentech.com/projects/" TargetMode="External"/><Relationship Id="rId7" Type="http://schemas.openxmlformats.org/officeDocument/2006/relationships/hyperlink" Target="http://nodejs.org/"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www.chromium.org/blink" TargetMode="External"/><Relationship Id="rId5" Type="http://schemas.openxmlformats.org/officeDocument/2006/relationships/hyperlink" Target="http://www.webkit.org/" TargetMode="External"/><Relationship Id="rId10" Type="http://schemas.openxmlformats.org/officeDocument/2006/relationships/hyperlink" Target="http://cordova.apache.org/" TargetMode="External"/><Relationship Id="rId4" Type="http://schemas.openxmlformats.org/officeDocument/2006/relationships/hyperlink" Target="https://twitter.com/Gianugo" TargetMode="External"/><Relationship Id="rId9" Type="http://schemas.openxmlformats.org/officeDocument/2006/relationships/hyperlink" Target="http://jquery.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7206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 Culture</a:t>
            </a:r>
          </a:p>
          <a:p>
            <a:r>
              <a:rPr lang="en-US" dirty="0" smtClean="0">
                <a:effectLst/>
              </a:rPr>
              <a:t>Fundamental attributes of successful cultures: </a:t>
            </a:r>
          </a:p>
          <a:p>
            <a:pPr marL="171450" indent="-171450">
              <a:buFontTx/>
              <a:buChar char="-"/>
            </a:pPr>
            <a:r>
              <a:rPr lang="en-US" dirty="0" smtClean="0">
                <a:effectLst/>
              </a:rPr>
              <a:t>Shared mission and incentives: infrastructure as code, apps as services, </a:t>
            </a:r>
            <a:r>
              <a:rPr lang="en-US" dirty="0" err="1" smtClean="0">
                <a:effectLst/>
              </a:rPr>
              <a:t>DevOps</a:t>
            </a:r>
            <a:r>
              <a:rPr lang="en-US" dirty="0" smtClean="0">
                <a:effectLst/>
              </a:rPr>
              <a:t>/all as teams </a:t>
            </a:r>
          </a:p>
          <a:p>
            <a:pPr marL="171450" indent="-171450">
              <a:buFontTx/>
              <a:buChar char="-"/>
            </a:pPr>
            <a:r>
              <a:rPr lang="en-US" dirty="0" smtClean="0">
                <a:effectLst/>
              </a:rPr>
              <a:t>You need to consider your hardware as a commodity, (don't give your servers names) , servers are like farm animals, it is just harder if you let </a:t>
            </a:r>
            <a:r>
              <a:rPr lang="en-US" dirty="0" err="1" smtClean="0">
                <a:effectLst/>
              </a:rPr>
              <a:t>theids</a:t>
            </a:r>
            <a:r>
              <a:rPr lang="en-US" dirty="0" smtClean="0">
                <a:effectLst/>
              </a:rPr>
              <a:t> name them </a:t>
            </a:r>
          </a:p>
          <a:p>
            <a:pPr marL="171450" indent="-171450">
              <a:buFontTx/>
              <a:buChar char="-"/>
            </a:pPr>
            <a:r>
              <a:rPr lang="en-US" dirty="0" smtClean="0">
                <a:effectLst/>
              </a:rPr>
              <a:t>Build deep instrumentation into services, push complexity up the stack </a:t>
            </a:r>
          </a:p>
          <a:p>
            <a:pPr marL="171450" indent="-171450">
              <a:buFontTx/>
              <a:buChar char="-"/>
            </a:pPr>
            <a:r>
              <a:rPr lang="en-US" dirty="0" smtClean="0">
                <a:effectLst/>
              </a:rPr>
              <a:t>Rally around agile, shared metrics, CI, service owners on call, etc. </a:t>
            </a:r>
          </a:p>
          <a:p>
            <a:pPr marL="171450" indent="-171450">
              <a:buFontTx/>
              <a:buChar char="-"/>
            </a:pPr>
            <a:r>
              <a:rPr lang="en-US" dirty="0" smtClean="0">
                <a:effectLst/>
              </a:rPr>
              <a:t>Changing the culture: any change takes time, changing culture is no exception and you can't do it alone, </a:t>
            </a:r>
            <a:r>
              <a:rPr lang="en-US" baseline="0" dirty="0" smtClean="0">
                <a:effectLst/>
              </a:rPr>
              <a:t> </a:t>
            </a:r>
            <a:r>
              <a:rPr lang="en-US" dirty="0" smtClean="0">
                <a:effectLst/>
              </a:rPr>
              <a:t>exploit compelling events to change culture: downtimes, cloud adoption, </a:t>
            </a:r>
            <a:r>
              <a:rPr lang="en-US" dirty="0" err="1" smtClean="0">
                <a:effectLst/>
              </a:rPr>
              <a:t>devops</a:t>
            </a:r>
            <a:r>
              <a:rPr lang="en-US" dirty="0" smtClean="0">
                <a:effectLst/>
              </a:rPr>
              <a:t> buzz</a:t>
            </a:r>
          </a:p>
          <a:p>
            <a:pPr marL="171450" indent="-171450">
              <a:buFontTx/>
              <a:buChar char="-"/>
            </a:pPr>
            <a:endParaRPr lang="en-US" dirty="0" smtClean="0">
              <a:effectLst/>
            </a:endParaRPr>
          </a:p>
          <a:p>
            <a:pPr>
              <a:lnSpc>
                <a:spcPct val="90000"/>
              </a:lnSpc>
              <a:spcBef>
                <a:spcPct val="30000"/>
              </a:spcBef>
              <a:spcAft>
                <a:spcPts val="600"/>
              </a:spcAft>
            </a:pPr>
            <a:r>
              <a:rPr lang="en-US" sz="1000" dirty="0" smtClean="0">
                <a:gradFill>
                  <a:gsLst>
                    <a:gs pos="2917">
                      <a:srgbClr val="FFFFFF"/>
                    </a:gs>
                    <a:gs pos="30000">
                      <a:srgbClr val="FFFFFF"/>
                    </a:gs>
                  </a:gsLst>
                  <a:lin ang="5400000" scaled="0"/>
                </a:gradFill>
              </a:rPr>
              <a:t>PROCESS</a:t>
            </a:r>
            <a:r>
              <a:rPr lang="en-US" sz="1100" b="1" dirty="0" smtClean="0">
                <a:solidFill>
                  <a:srgbClr val="000000"/>
                </a:solidFill>
                <a:latin typeface="Trebuchet MS" pitchFamily="34" charset="0"/>
                <a:cs typeface="Arial" charset="0"/>
              </a:rPr>
              <a:t/>
            </a:r>
            <a:br>
              <a:rPr lang="en-US" sz="1100" b="1" dirty="0" smtClean="0">
                <a:solidFill>
                  <a:srgbClr val="000000"/>
                </a:solidFill>
                <a:latin typeface="Trebuchet MS" pitchFamily="34" charset="0"/>
                <a:cs typeface="Arial" charset="0"/>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smtClean="0">
                <a:gradFill>
                  <a:gsLst>
                    <a:gs pos="2917">
                      <a:srgbClr val="FFFFFF"/>
                    </a:gs>
                    <a:gs pos="30000">
                      <a:srgbClr val="FFFFFF"/>
                    </a:gs>
                  </a:gsLst>
                  <a:lin ang="5400000" scaled="0"/>
                </a:gradFill>
              </a:rPr>
              <a:t>PEOPLE</a:t>
            </a:r>
            <a:br>
              <a:rPr lang="en-US" sz="1000" dirty="0" smtClean="0">
                <a:gradFill>
                  <a:gsLst>
                    <a:gs pos="2917">
                      <a:srgbClr val="FFFFFF"/>
                    </a:gs>
                    <a:gs pos="30000">
                      <a:srgbClr val="FFFFFF"/>
                    </a:gs>
                  </a:gsLst>
                  <a:lin ang="5400000" scaled="0"/>
                </a:gradFill>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smtClean="0">
                <a:gradFill>
                  <a:gsLst>
                    <a:gs pos="2917">
                      <a:srgbClr val="FFFFFF"/>
                    </a:gs>
                    <a:gs pos="30000">
                      <a:srgbClr val="FFFFFF"/>
                    </a:gs>
                  </a:gsLst>
                  <a:lin ang="5400000" scaled="0"/>
                </a:gradFill>
              </a:rPr>
              <a:t>Products</a:t>
            </a:r>
            <a:br>
              <a:rPr lang="en-US" sz="1000" dirty="0" smtClean="0">
                <a:gradFill>
                  <a:gsLst>
                    <a:gs pos="2917">
                      <a:srgbClr val="FFFFFF"/>
                    </a:gs>
                    <a:gs pos="30000">
                      <a:srgbClr val="FFFFFF"/>
                    </a:gs>
                  </a:gsLst>
                  <a:lin ang="5400000" scaled="0"/>
                </a:gradFill>
              </a:rPr>
            </a:b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8/8/2016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163348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http://itrevolution.com/a-personal-reinterpretation-of-the-three-ways/</a:t>
            </a:r>
          </a:p>
          <a:p>
            <a:endParaRPr lang="en-US" dirty="0" smtClean="0"/>
          </a:p>
          <a:p>
            <a:pPr rtl="0"/>
            <a:r>
              <a:rPr lang="en-US" dirty="0" smtClean="0"/>
              <a:t>1</a:t>
            </a:r>
            <a:r>
              <a:rPr lang="en-US" baseline="30000" dirty="0" smtClean="0"/>
              <a:t>st</a:t>
            </a:r>
            <a:r>
              <a:rPr lang="en-US" baseline="0" dirty="0" smtClean="0"/>
              <a:t> - </a:t>
            </a:r>
            <a:r>
              <a:rPr lang="en-US" dirty="0" smtClean="0"/>
              <a:t>IT places Dev as the business representative and Ops as the customer representative, with the value flowing in one direction (from the business to the customer). When we can think as a system we can focus clearly on the business value that flows between our Business, Dev, Ops and the end users. We can see each piece as it fits into the whole, and can identify its constraints. We can also properly define our work and when we can see and think in terms of the </a:t>
            </a:r>
            <a:r>
              <a:rPr lang="en-US" b="1" i="1" dirty="0" smtClean="0"/>
              <a:t>Flow</a:t>
            </a:r>
            <a:r>
              <a:rPr lang="en-US" dirty="0" smtClean="0"/>
              <a:t> of our system, we see the following benefits:</a:t>
            </a:r>
          </a:p>
          <a:p>
            <a:pPr marL="171450" indent="-171450" rtl="0">
              <a:buFont typeface="Arial" panose="020B0604020202020204" pitchFamily="34" charset="0"/>
              <a:buChar char="•"/>
            </a:pPr>
            <a:r>
              <a:rPr lang="en-US" dirty="0" smtClean="0"/>
              <a:t>increased value flow due to the visibility into what it takes to produce our end product</a:t>
            </a:r>
          </a:p>
          <a:p>
            <a:pPr marL="171450" indent="-171450" rtl="0">
              <a:buFont typeface="Arial" panose="020B0604020202020204" pitchFamily="34" charset="0"/>
              <a:buChar char="•"/>
            </a:pPr>
            <a:r>
              <a:rPr lang="en-US" dirty="0" smtClean="0"/>
              <a:t>our downstream step always gets what they need, how they need it, when they need it</a:t>
            </a:r>
            <a:r>
              <a:rPr lang="en-US" baseline="0" dirty="0" smtClean="0"/>
              <a:t> </a:t>
            </a:r>
          </a:p>
          <a:p>
            <a:pPr marL="171450" indent="-171450" rtl="0">
              <a:buFont typeface="Arial" panose="020B0604020202020204" pitchFamily="34" charset="0"/>
              <a:buChar char="•"/>
            </a:pPr>
            <a:r>
              <a:rPr lang="en-US" dirty="0" smtClean="0"/>
              <a:t>faster time to market</a:t>
            </a:r>
          </a:p>
          <a:p>
            <a:pPr marL="171450" indent="-171450" rtl="0">
              <a:buFont typeface="Arial" panose="020B0604020202020204" pitchFamily="34" charset="0"/>
              <a:buChar char="•"/>
            </a:pPr>
            <a:r>
              <a:rPr lang="en-US" dirty="0" smtClean="0"/>
              <a:t>we bring Ops in earlier in the development process, letting them plan appropriately for the changes that Dev will be making (because we know that all changes can affect how our product is delivered) which leads to less unplanned work or rushed changes</a:t>
            </a:r>
          </a:p>
          <a:p>
            <a:pPr marL="171450" indent="-171450" rtl="0">
              <a:buFont typeface="Arial" panose="020B0604020202020204" pitchFamily="34" charset="0"/>
              <a:buChar char="•"/>
            </a:pPr>
            <a:r>
              <a:rPr lang="en-US" dirty="0" smtClean="0">
                <a:effectLst/>
              </a:rPr>
              <a:t>because work is visible, Ops can see the work coming and better prepare</a:t>
            </a:r>
          </a:p>
          <a:p>
            <a:pPr marL="171450" indent="-171450" rtl="0">
              <a:buFont typeface="Arial" panose="020B0604020202020204" pitchFamily="34" charset="0"/>
              <a:buChar char="•"/>
            </a:pPr>
            <a:r>
              <a:rPr lang="en-US" dirty="0" smtClean="0">
                <a:effectLst/>
              </a:rPr>
              <a:t>W</a:t>
            </a:r>
            <a:r>
              <a:rPr lang="en-US" dirty="0" smtClean="0"/>
              <a:t>e can identify and address constraints or bottleneck points in our system</a:t>
            </a:r>
          </a:p>
          <a:p>
            <a:endParaRPr lang="en-US" dirty="0" smtClean="0"/>
          </a:p>
          <a:p>
            <a:pPr rtl="0"/>
            <a:r>
              <a:rPr lang="en-US" dirty="0" smtClean="0"/>
              <a:t>2</a:t>
            </a:r>
            <a:r>
              <a:rPr lang="en-US" baseline="30000" dirty="0" smtClean="0"/>
              <a:t>nd</a:t>
            </a:r>
            <a:r>
              <a:rPr lang="en-US" dirty="0" smtClean="0"/>
              <a:t> Way - It adds a backward facing channel of communications between OPs and Dev. It enforces the idea that to better the product, we always need to communicate. Dev continually improves as an organization when it better sees the outcomes of it’s work. This can be small (inviting the other Tribes to our stand ups) or it can be larger (Including Dev in the on-call rotation, tools development, architecture planning and/or incident management process) But to truly increase our </a:t>
            </a:r>
            <a:r>
              <a:rPr lang="en-US" b="1" i="1" dirty="0" smtClean="0"/>
              <a:t>Flow</a:t>
            </a:r>
            <a:r>
              <a:rPr lang="en-US" dirty="0" smtClean="0"/>
              <a:t> and improve the business value being delivered to the customer our Tribes need to know ‘what happens’, ‘when it happens’. When we increase our </a:t>
            </a:r>
            <a:r>
              <a:rPr lang="en-US" b="1" i="1" dirty="0" smtClean="0"/>
              <a:t>Feedback</a:t>
            </a:r>
            <a:r>
              <a:rPr lang="en-US" dirty="0" smtClean="0"/>
              <a:t> and create a stable </a:t>
            </a:r>
            <a:r>
              <a:rPr lang="en-US" b="1" i="1" dirty="0" smtClean="0"/>
              <a:t>Feedback</a:t>
            </a:r>
            <a:r>
              <a:rPr lang="en-US" dirty="0" smtClean="0"/>
              <a:t> loop we see the following benefits:</a:t>
            </a:r>
          </a:p>
          <a:p>
            <a:pPr marL="171450" indent="-171450" rtl="0">
              <a:buFont typeface="Arial" panose="020B0604020202020204" pitchFamily="34" charset="0"/>
              <a:buChar char="•"/>
            </a:pPr>
            <a:r>
              <a:rPr lang="en-US" dirty="0" smtClean="0"/>
              <a:t>Tribal knowledge grows, and we foster a community of sharing</a:t>
            </a:r>
          </a:p>
          <a:p>
            <a:pPr marL="171450" indent="-171450" rtl="0">
              <a:buFont typeface="Arial" panose="020B0604020202020204" pitchFamily="34" charset="0"/>
              <a:buChar char="•"/>
            </a:pPr>
            <a:r>
              <a:rPr lang="en-US" dirty="0" smtClean="0"/>
              <a:t>With sharing comes trust and with trust comes greater levels of collaboration. This collaboration will lead to more stability and better </a:t>
            </a:r>
            <a:r>
              <a:rPr lang="en-US" b="1" i="1" dirty="0" smtClean="0"/>
              <a:t>Flow</a:t>
            </a:r>
            <a:endParaRPr lang="en-US" dirty="0" smtClean="0"/>
          </a:p>
          <a:p>
            <a:pPr marL="171450" indent="-171450" rtl="0">
              <a:buFont typeface="Arial" panose="020B0604020202020204" pitchFamily="34" charset="0"/>
              <a:buChar char="•"/>
            </a:pPr>
            <a:r>
              <a:rPr lang="en-US" dirty="0" smtClean="0"/>
              <a:t>We better understand all of our customers (Ops as a customer, Dev as a Business, but especially our end users, to whom we deliver value.)</a:t>
            </a:r>
          </a:p>
          <a:p>
            <a:pPr marL="171450" indent="-171450" rtl="0">
              <a:buFont typeface="Arial" panose="020B0604020202020204" pitchFamily="34" charset="0"/>
              <a:buChar char="•"/>
            </a:pPr>
            <a:r>
              <a:rPr lang="en-US" dirty="0" smtClean="0"/>
              <a:t>We fix our defects faster, and are more aware of what is needed to make sure that type of problem doesn’t happen again</a:t>
            </a:r>
          </a:p>
          <a:p>
            <a:pPr marL="171450" indent="-171450" rtl="0">
              <a:buFont typeface="Arial" panose="020B0604020202020204" pitchFamily="34" charset="0"/>
              <a:buChar char="•"/>
            </a:pPr>
            <a:r>
              <a:rPr lang="en-US" dirty="0" smtClean="0"/>
              <a:t>We adapt our processes as we learn more about the inner workings or our other Tribes</a:t>
            </a:r>
          </a:p>
          <a:p>
            <a:pPr marL="171450" indent="-171450" rtl="0">
              <a:buFont typeface="Arial" panose="020B0604020202020204" pitchFamily="34" charset="0"/>
              <a:buChar char="•"/>
            </a:pPr>
            <a:r>
              <a:rPr lang="en-US" dirty="0" smtClean="0"/>
              <a:t>We increase our delivery speeds and decrease unplanned work</a:t>
            </a:r>
          </a:p>
          <a:p>
            <a:endParaRPr lang="en-US" dirty="0" smtClean="0"/>
          </a:p>
          <a:p>
            <a:pPr rtl="0"/>
            <a:r>
              <a:rPr lang="en-US" dirty="0" smtClean="0"/>
              <a:t>3</a:t>
            </a:r>
            <a:r>
              <a:rPr lang="en-US" baseline="30000" dirty="0" smtClean="0"/>
              <a:t>rd</a:t>
            </a:r>
            <a:r>
              <a:rPr lang="en-US" dirty="0" smtClean="0"/>
              <a:t> Way: When we have achieved the first Two Ways we can feel comfortable knowing that we can push the boundaries. We can experiment, and fail fast, or achieve greatness. We have a constant feedback loop for each small experiment that allows us to validate our theories quickly.</a:t>
            </a:r>
          </a:p>
          <a:p>
            <a:pPr marL="171450" indent="-171450" rtl="0">
              <a:buFont typeface="Arial" panose="020B0604020202020204" pitchFamily="34" charset="0"/>
              <a:buChar char="•"/>
            </a:pPr>
            <a:r>
              <a:rPr lang="en-US" dirty="0" smtClean="0"/>
              <a:t>we fail often and sometimes intentionally to learn how to respond properly and where our limits are</a:t>
            </a:r>
          </a:p>
          <a:p>
            <a:pPr marL="171450" indent="-171450">
              <a:buFont typeface="Arial" panose="020B0604020202020204" pitchFamily="34" charset="0"/>
              <a:buChar char="•"/>
            </a:pPr>
            <a:r>
              <a:rPr lang="en-US" dirty="0" smtClean="0">
                <a:effectLst/>
              </a:rPr>
              <a:t>we inject faults into the production system and early as possible in the delivery pipeline</a:t>
            </a:r>
            <a:endParaRPr lang="en-US" dirty="0" smtClean="0"/>
          </a:p>
          <a:p>
            <a:pPr marL="171450" indent="-171450" rtl="0">
              <a:buFont typeface="Arial" panose="020B0604020202020204" pitchFamily="34" charset="0"/>
              <a:buChar char="•"/>
            </a:pPr>
            <a:r>
              <a:rPr lang="en-US" dirty="0" smtClean="0"/>
              <a:t>we practice for outages and find innovative ways to deal with them</a:t>
            </a:r>
          </a:p>
          <a:p>
            <a:pPr marL="171450" indent="-171450" rtl="0">
              <a:buFont typeface="Arial" panose="020B0604020202020204" pitchFamily="34" charset="0"/>
              <a:buChar char="•"/>
            </a:pPr>
            <a:r>
              <a:rPr lang="en-US" dirty="0" smtClean="0"/>
              <a:t>we push ourselves into the unknown more frequently and become comfortable in the uncomfortable</a:t>
            </a:r>
          </a:p>
          <a:p>
            <a:pPr marL="171450" indent="-171450" rtl="0">
              <a:buFont typeface="Arial" panose="020B0604020202020204" pitchFamily="34" charset="0"/>
              <a:buChar char="•"/>
            </a:pPr>
            <a:r>
              <a:rPr lang="en-US" dirty="0" smtClean="0"/>
              <a:t>we innovate and iterate in a ‘controlled’ manner, knowing when should keep pushing and when we should stop</a:t>
            </a:r>
          </a:p>
          <a:p>
            <a:pPr marL="171450" indent="-171450" rtl="0">
              <a:buFont typeface="Arial" panose="020B0604020202020204" pitchFamily="34" charset="0"/>
              <a:buChar char="•"/>
            </a:pPr>
            <a:r>
              <a:rPr lang="en-US" dirty="0" smtClean="0"/>
              <a:t>our code commits are more reliable, and production ready</a:t>
            </a:r>
          </a:p>
          <a:p>
            <a:pPr marL="171450" indent="-171450" rtl="0">
              <a:buFont typeface="Arial" panose="020B0604020202020204" pitchFamily="34" charset="0"/>
              <a:buChar char="•"/>
            </a:pPr>
            <a:r>
              <a:rPr lang="en-US" dirty="0" smtClean="0"/>
              <a:t>we test our business hypotheses (at the beginning of the product pipeline), and measure the business results</a:t>
            </a:r>
          </a:p>
          <a:p>
            <a:pPr marL="171450" indent="-171450" rtl="0">
              <a:buFont typeface="Arial" panose="020B0604020202020204" pitchFamily="34" charset="0"/>
              <a:buChar char="•"/>
            </a:pPr>
            <a:r>
              <a:rPr lang="en-US" dirty="0" smtClean="0"/>
              <a:t>we constantly put pressure into the system, striving to decrease cycle times and improve flow</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21174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Resources:</a:t>
            </a:r>
          </a:p>
          <a:p>
            <a:r>
              <a:rPr lang="en-US" dirty="0" smtClean="0"/>
              <a:t>http://en.wikipedia.org/wiki/Information_Technology_Infrastructure_Library </a:t>
            </a:r>
          </a:p>
          <a:p>
            <a:r>
              <a:rPr lang="en-US" dirty="0" smtClean="0"/>
              <a:t>“The </a:t>
            </a:r>
            <a:r>
              <a:rPr lang="en-US" b="1" dirty="0" smtClean="0"/>
              <a:t>Information Technology Infrastructure Library</a:t>
            </a:r>
            <a:r>
              <a:rPr lang="en-US" dirty="0" smtClean="0"/>
              <a:t> (</a:t>
            </a:r>
            <a:r>
              <a:rPr lang="en-US" b="1" dirty="0" smtClean="0"/>
              <a:t>ITIL</a:t>
            </a:r>
            <a:r>
              <a:rPr lang="en-US" dirty="0" smtClean="0"/>
              <a:t>) is a set of practices for </a:t>
            </a:r>
            <a:r>
              <a:rPr lang="en-US" dirty="0" smtClean="0">
                <a:hlinkClick r:id="rId3" tooltip="IT service management"/>
              </a:rPr>
              <a:t>IT service management</a:t>
            </a:r>
            <a:r>
              <a:rPr lang="en-US" dirty="0" smtClean="0"/>
              <a:t> (ITSM) that focuses on aligning IT services with the needs of business.”</a:t>
            </a:r>
          </a:p>
          <a:p>
            <a:r>
              <a:rPr lang="en-US" dirty="0" smtClean="0"/>
              <a:t>http://www.itil-officialsite.com/</a:t>
            </a:r>
          </a:p>
          <a:p>
            <a:r>
              <a:rPr lang="en-US" dirty="0" smtClean="0"/>
              <a:t>Books:</a:t>
            </a:r>
            <a:r>
              <a:rPr lang="en-US" baseline="0" dirty="0" smtClean="0"/>
              <a:t> The Visible Ops – Gene Kim &amp; The DevOps Cookbook - http://itrevolution.com/books/</a:t>
            </a:r>
          </a:p>
          <a:p>
            <a:r>
              <a:rPr lang="en-US" dirty="0" smtClean="0"/>
              <a:t>MVA courses:</a:t>
            </a:r>
          </a:p>
          <a:p>
            <a:r>
              <a:rPr lang="en-US" dirty="0" smtClean="0"/>
              <a:t>http://www.microsoftvirtualacademy.com/training-courses/it-service-management-with-system-center-2012-r2</a:t>
            </a:r>
          </a:p>
          <a:p>
            <a:r>
              <a:rPr lang="en-US" dirty="0" smtClean="0"/>
              <a:t>http://www.microsoftvirtualacademy.com/training-courses/system-center-2012-service-manager-planning-deploying-managing</a:t>
            </a:r>
          </a:p>
          <a:p>
            <a:r>
              <a:rPr lang="en-US" dirty="0" smtClean="0"/>
              <a:t>http://www.microsoftvirtualacademy.com/training-courses/system-center-2012-r2-itil-for-it-pros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86842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636679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your output</a:t>
            </a:r>
            <a:r>
              <a:rPr lang="en-US" baseline="0" dirty="0" smtClean="0"/>
              <a:t> to measure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59497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89748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Modern application lifecycle management practices enable teams to support a continuous delivery cadence that balances agility and quality, while removing the traditional silos separating developers from operations and business stakeholders.  This improves communication and collaboration within development teams, and drives connections between application and business outcomes. We see three key metrics that are critical to an organization’s ability to enable value delivery with agility and quality. First, the flow of business value must be measured and improved. Understanding what provides business value, and delivering those features on a sustained, regular cadence is key. The second is having the ability to identify and remove bottlenecks to shorten cycle times for delivering those business values. It’s not enough to simply deliver regularly, but also efficiently. And finally, identify and reduce sources of rework, such as bugs, incorrectly specified features, etc. </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019828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60235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http://www.redmine.org/</a:t>
            </a:r>
          </a:p>
          <a:p>
            <a:r>
              <a:rPr lang="en-US" dirty="0" smtClean="0"/>
              <a:t>https://www.atlassian.com/software/jira/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964355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Timing:</a:t>
            </a:r>
            <a:r>
              <a:rPr lang="en-US" dirty="0" smtClean="0"/>
              <a:t> 2 minutes</a:t>
            </a:r>
          </a:p>
          <a:p>
            <a:endParaRPr lang="en-US" dirty="0" smtClean="0"/>
          </a:p>
          <a:p>
            <a:endParaRPr lang="en-US" dirty="0" smtClean="0"/>
          </a:p>
          <a:p>
            <a:r>
              <a:rPr lang="en-US" dirty="0" smtClean="0"/>
              <a:t>To further advance the company’s long-standing investments in openness including interoperability, open standards and open source, Microsoft launched a wholly-owned subsidiary Microsoft Open Technologies, Inc. (MS Open Tech) in early 2012.</a:t>
            </a:r>
          </a:p>
          <a:p>
            <a:r>
              <a:rPr lang="en-US" dirty="0" smtClean="0"/>
              <a:t>We are motivated by the core belief that open technology is a powerful enabler – and this concept underscores all of the work we do to create technical bridges between Microsoft and non-Microsoft technologies.</a:t>
            </a:r>
          </a:p>
          <a:p>
            <a:r>
              <a:rPr lang="en-US" dirty="0" smtClean="0"/>
              <a:t>We are an organization of engineers, standards professionals and technical evangelists who are both experienced in and passionate about working with an equally diverse set of technologies.  In addition, we leverage our ability to marshal engineering talent from Microsoft on a project basis through the MS Open Tech Hub engineering program to help facilitate the exchange and evolution of open source engineering best practices.</a:t>
            </a:r>
          </a:p>
          <a:p>
            <a:r>
              <a:rPr lang="en-US" dirty="0" smtClean="0"/>
              <a:t>Code talks within MS Open Tech. Many of our primary activities encompass building open source code and promoting the development and adoption of open technical standards specifications to deliver a more seamless experience across hardware, software and devices. Please visit </a:t>
            </a:r>
            <a:r>
              <a:rPr lang="en-US" dirty="0" smtClean="0">
                <a:hlinkClick r:id="rId3"/>
              </a:rPr>
              <a:t>our Projects page</a:t>
            </a:r>
            <a:r>
              <a:rPr lang="en-US" dirty="0" smtClean="0"/>
              <a:t> for more details about our community contributions in these areas</a:t>
            </a:r>
          </a:p>
          <a:p>
            <a:endParaRPr lang="en-US" b="1" dirty="0" smtClean="0"/>
          </a:p>
          <a:p>
            <a:r>
              <a:rPr lang="en-US" b="1" dirty="0" smtClean="0"/>
              <a:t>Main Executives</a:t>
            </a:r>
          </a:p>
          <a:p>
            <a:endParaRPr lang="en-US" b="1" dirty="0" smtClean="0"/>
          </a:p>
          <a:p>
            <a:r>
              <a:rPr lang="en-US" b="1" dirty="0" smtClean="0"/>
              <a:t>MS Open Tech Executives</a:t>
            </a:r>
          </a:p>
          <a:p>
            <a:r>
              <a:rPr lang="en-US" b="1" dirty="0" smtClean="0"/>
              <a:t>Jean Paoli</a:t>
            </a:r>
          </a:p>
          <a:p>
            <a:r>
              <a:rPr lang="en-US" i="1" dirty="0" smtClean="0"/>
              <a:t>President</a:t>
            </a:r>
            <a:endParaRPr lang="en-US" dirty="0" smtClean="0"/>
          </a:p>
          <a:p>
            <a:r>
              <a:rPr lang="en-US" dirty="0" smtClean="0"/>
              <a:t/>
            </a:r>
            <a:br>
              <a:rPr lang="en-US" dirty="0" smtClean="0"/>
            </a:br>
            <a:r>
              <a:rPr lang="en-US" dirty="0" smtClean="0"/>
              <a:t>In his role as President of MS Open Tech, Jean leads a diverse team of engineers, standards professionals and technical evangelists to promote open platform development and customer choice by delivering new technologies in collaboration with open source and standards communities.</a:t>
            </a:r>
          </a:p>
          <a:p>
            <a:r>
              <a:rPr lang="en-US" dirty="0" smtClean="0"/>
              <a:t>A passionate advocate of open standards since 1985, Jean was one of the co-creators of the XML 1.0 standard via the World Wide Web Consortium (W3C), and he has garnered multiple industry awards for his work.</a:t>
            </a:r>
          </a:p>
          <a:p>
            <a:r>
              <a:rPr lang="en-US" dirty="0" smtClean="0"/>
              <a:t>Upon joining Microsoft Corporation in 1996, Jean jump-started XML development and managed the team that delivered </a:t>
            </a:r>
            <a:r>
              <a:rPr lang="en-US" dirty="0" err="1" smtClean="0"/>
              <a:t>msxml</a:t>
            </a:r>
            <a:r>
              <a:rPr lang="en-US" dirty="0" smtClean="0"/>
              <a:t>, the software that XML-enabled both Internet Explorer and the Windows operating system. Jean helped architect Office XML support and was instrumental in creating InfoPath, the XML Office Electronic Forms application. He also participated in ISO/IEC SC34/ WG4 and as co-chair of the TC45 </a:t>
            </a:r>
            <a:r>
              <a:rPr lang="en-US" dirty="0" err="1" smtClean="0"/>
              <a:t>Ecma</a:t>
            </a:r>
            <a:r>
              <a:rPr lang="en-US" dirty="0" smtClean="0"/>
              <a:t> standards committee that formalized the Office Open XML Format as an international standard.</a:t>
            </a:r>
          </a:p>
          <a:p>
            <a:r>
              <a:rPr lang="en-US" dirty="0" smtClean="0"/>
              <a:t>Operating as a distinct business operation since 2012, Jean’s team at MS Open Tech has worked closely with many business groups across Microsoft to promote several technical standards, including W3C’s HTML5, IETF’s HTTP 2.0, Cloud standards in DMTF and OASIS. The team also collaborates with a broad variety of development communities to contribute tools that promote interoperability between Microsoft technologies within open source environments such as Node.js, </a:t>
            </a:r>
            <a:r>
              <a:rPr lang="en-US" dirty="0" err="1" smtClean="0"/>
              <a:t>MongoDB</a:t>
            </a:r>
            <a:r>
              <a:rPr lang="en-US" dirty="0" smtClean="0"/>
              <a:t> and </a:t>
            </a:r>
            <a:r>
              <a:rPr lang="en-US" dirty="0" err="1" smtClean="0"/>
              <a:t>Phonegap</a:t>
            </a:r>
            <a:r>
              <a:rPr lang="en-US" dirty="0" smtClean="0"/>
              <a:t>.</a:t>
            </a:r>
          </a:p>
          <a:p>
            <a:r>
              <a:rPr lang="en-US" dirty="0" smtClean="0"/>
              <a:t>Prior to Microsoft, Jean worked with a number of European research institutes, including INRIA in France, where he designed systems to facilitate data exchange for major corporations</a:t>
            </a:r>
          </a:p>
          <a:p>
            <a:endParaRPr lang="en-US" b="1" dirty="0" smtClean="0"/>
          </a:p>
          <a:p>
            <a:r>
              <a:rPr lang="en-US" b="1" dirty="0" smtClean="0"/>
              <a:t>Gianugo Rabellino</a:t>
            </a:r>
          </a:p>
          <a:p>
            <a:r>
              <a:rPr lang="en-US" i="1" dirty="0" smtClean="0"/>
              <a:t>Senior Director of Open Source Communities</a:t>
            </a:r>
            <a:endParaRPr lang="en-US" dirty="0" smtClean="0"/>
          </a:p>
          <a:p>
            <a:r>
              <a:rPr lang="en-US" dirty="0" smtClean="0"/>
              <a:t/>
            </a:r>
            <a:br>
              <a:rPr lang="en-US" dirty="0" smtClean="0"/>
            </a:br>
            <a:r>
              <a:rPr lang="en-US" dirty="0" smtClean="0"/>
              <a:t>With more than 20 years of experience in the open source community, Gianugo brings a deep understanding of open technologies and platforms to his role as Senior Director of Open Source Communities at MS Open Tech. He is charged with promoting the team’s broad engagement with developer communities to help create new business opportunities using Microsoft and non-Microsoft technologies.</a:t>
            </a:r>
          </a:p>
          <a:p>
            <a:r>
              <a:rPr lang="en-US" dirty="0" smtClean="0"/>
              <a:t>Gianugo has also been an active member of the Apache Software Foundation since 1999, where he currently serves as vice president of the Apache XML Project Management Committee. Additionally, he assists on a number of projects as a mentor through the Apache Incubator, and speaks at conferences around the world about open development.</a:t>
            </a:r>
          </a:p>
          <a:p>
            <a:r>
              <a:rPr lang="en-US" dirty="0" smtClean="0"/>
              <a:t>Previously, Gianugo was the founder and CEO of </a:t>
            </a:r>
            <a:r>
              <a:rPr lang="en-US" dirty="0" err="1" smtClean="0"/>
              <a:t>Sourcesense</a:t>
            </a:r>
            <a:r>
              <a:rPr lang="en-US" dirty="0" smtClean="0"/>
              <a:t>, the leading open source services company in Europe, where he drove sustained double-digit growth to expand its operations across Italy, the Netherlands and the UK.</a:t>
            </a:r>
          </a:p>
          <a:p>
            <a:r>
              <a:rPr lang="en-US" dirty="0" smtClean="0"/>
              <a:t>Gianugo has also held a variety of senior management roles at Pro-</a:t>
            </a:r>
            <a:r>
              <a:rPr lang="en-US" dirty="0" err="1" smtClean="0"/>
              <a:t>netics</a:t>
            </a:r>
            <a:r>
              <a:rPr lang="en-US" dirty="0" smtClean="0"/>
              <a:t>, </a:t>
            </a:r>
            <a:r>
              <a:rPr lang="en-US" dirty="0" err="1" smtClean="0"/>
              <a:t>Ksolutions</a:t>
            </a:r>
            <a:r>
              <a:rPr lang="en-US" dirty="0" smtClean="0"/>
              <a:t>, and </a:t>
            </a:r>
            <a:r>
              <a:rPr lang="en-US" dirty="0" err="1" smtClean="0"/>
              <a:t>Bibop</a:t>
            </a:r>
            <a:r>
              <a:rPr lang="en-US" dirty="0" smtClean="0"/>
              <a:t> Research where he was responsible for the software development and system/network administration groups and worked with several customers including Sun, IBM, Oracle, ISP and the Apache Software Foundation.</a:t>
            </a:r>
          </a:p>
          <a:p>
            <a:r>
              <a:rPr lang="en-US" dirty="0" smtClean="0"/>
              <a:t>As an open source technical and policy consultant, he co-founded the first official Linux association in Italy, elevating Linux and open source development to the mainstream within that region.</a:t>
            </a:r>
          </a:p>
          <a:p>
            <a:r>
              <a:rPr lang="en-US" dirty="0" smtClean="0"/>
              <a:t>He received his undergraduate degree from </a:t>
            </a:r>
            <a:r>
              <a:rPr lang="en-US" dirty="0" err="1" smtClean="0"/>
              <a:t>Liceo</a:t>
            </a:r>
            <a:r>
              <a:rPr lang="en-US" dirty="0" smtClean="0"/>
              <a:t> </a:t>
            </a:r>
            <a:r>
              <a:rPr lang="en-US" dirty="0" err="1" smtClean="0"/>
              <a:t>Classico</a:t>
            </a:r>
            <a:r>
              <a:rPr lang="en-US" dirty="0" smtClean="0"/>
              <a:t> </a:t>
            </a:r>
            <a:r>
              <a:rPr lang="en-US" dirty="0" err="1" smtClean="0"/>
              <a:t>Gabriello</a:t>
            </a:r>
            <a:r>
              <a:rPr lang="en-US" dirty="0" smtClean="0"/>
              <a:t> </a:t>
            </a:r>
            <a:r>
              <a:rPr lang="en-US" dirty="0" err="1" smtClean="0"/>
              <a:t>Chiabrera</a:t>
            </a:r>
            <a:r>
              <a:rPr lang="en-US" dirty="0" smtClean="0"/>
              <a:t> and his graduate degree from </a:t>
            </a:r>
            <a:r>
              <a:rPr lang="en-US" dirty="0" err="1" smtClean="0"/>
              <a:t>Universita</a:t>
            </a:r>
            <a:r>
              <a:rPr lang="en-US" dirty="0" smtClean="0"/>
              <a:t> </a:t>
            </a:r>
            <a:r>
              <a:rPr lang="en-US" dirty="0" err="1" smtClean="0"/>
              <a:t>degli</a:t>
            </a:r>
            <a:r>
              <a:rPr lang="en-US" dirty="0" smtClean="0"/>
              <a:t> </a:t>
            </a:r>
            <a:r>
              <a:rPr lang="en-US" dirty="0" err="1" smtClean="0"/>
              <a:t>Studi</a:t>
            </a:r>
            <a:r>
              <a:rPr lang="en-US" dirty="0" smtClean="0"/>
              <a:t> di </a:t>
            </a:r>
            <a:r>
              <a:rPr lang="en-US" dirty="0" err="1" smtClean="0"/>
              <a:t>Genova</a:t>
            </a:r>
            <a:r>
              <a:rPr lang="en-US" dirty="0" smtClean="0"/>
              <a:t>.</a:t>
            </a:r>
          </a:p>
          <a:p>
            <a:r>
              <a:rPr lang="en-US" dirty="0" smtClean="0"/>
              <a:t>Twitter: </a:t>
            </a:r>
            <a:r>
              <a:rPr lang="en-US" dirty="0" smtClean="0">
                <a:hlinkClick r:id="rId4"/>
              </a:rPr>
              <a:t>@Gianugo</a:t>
            </a:r>
            <a:endParaRPr lang="en-US" dirty="0" smtClean="0"/>
          </a:p>
          <a:p>
            <a:endParaRPr lang="en-US" b="1" dirty="0" smtClean="0"/>
          </a:p>
          <a:p>
            <a:r>
              <a:rPr lang="en-US" b="1" dirty="0" err="1" smtClean="0"/>
              <a:t>Kamaljit</a:t>
            </a:r>
            <a:r>
              <a:rPr lang="en-US" b="1" dirty="0" smtClean="0"/>
              <a:t> Bath</a:t>
            </a:r>
          </a:p>
          <a:p>
            <a:r>
              <a:rPr lang="en-US" i="1" dirty="0" smtClean="0"/>
              <a:t>Director of Engineering Team</a:t>
            </a:r>
            <a:endParaRPr lang="en-US" dirty="0" smtClean="0"/>
          </a:p>
          <a:p>
            <a:r>
              <a:rPr lang="en-US" dirty="0" smtClean="0"/>
              <a:t/>
            </a:r>
            <a:br>
              <a:rPr lang="en-US" dirty="0" smtClean="0"/>
            </a:br>
            <a:r>
              <a:rPr lang="en-US" dirty="0" err="1" smtClean="0"/>
              <a:t>Kamaljit</a:t>
            </a:r>
            <a:r>
              <a:rPr lang="en-US" dirty="0" smtClean="0"/>
              <a:t> joined MS Open Tech with nearly 20 years of diverse software industry experience at various levels. He leads the company’s engineering team to create standards-based tools that facilitate interoperability between open source and Microsoft products and technologies, which has resulted in open source project contributions such as: </a:t>
            </a:r>
            <a:r>
              <a:rPr lang="en-US" dirty="0" err="1" smtClean="0">
                <a:hlinkClick r:id="rId5"/>
              </a:rPr>
              <a:t>WebKit</a:t>
            </a:r>
            <a:r>
              <a:rPr lang="en-US" dirty="0" smtClean="0"/>
              <a:t>, </a:t>
            </a:r>
            <a:r>
              <a:rPr lang="en-US" dirty="0" smtClean="0">
                <a:hlinkClick r:id="rId6"/>
              </a:rPr>
              <a:t>Blink</a:t>
            </a:r>
            <a:r>
              <a:rPr lang="en-US" dirty="0" smtClean="0"/>
              <a:t>, </a:t>
            </a:r>
            <a:r>
              <a:rPr lang="en-US" dirty="0" smtClean="0">
                <a:hlinkClick r:id="rId7"/>
              </a:rPr>
              <a:t>Node.js</a:t>
            </a:r>
            <a:r>
              <a:rPr lang="en-US" dirty="0" smtClean="0"/>
              <a:t>, </a:t>
            </a:r>
            <a:r>
              <a:rPr lang="en-US" dirty="0" smtClean="0">
                <a:hlinkClick r:id="rId8"/>
              </a:rPr>
              <a:t>Apache QPID</a:t>
            </a:r>
            <a:r>
              <a:rPr lang="en-US" dirty="0" smtClean="0"/>
              <a:t>, </a:t>
            </a:r>
            <a:r>
              <a:rPr lang="en-US" dirty="0" smtClean="0">
                <a:hlinkClick r:id="rId9"/>
              </a:rPr>
              <a:t>jQuery</a:t>
            </a:r>
            <a:r>
              <a:rPr lang="en-US" dirty="0" smtClean="0"/>
              <a:t> and </a:t>
            </a:r>
            <a:r>
              <a:rPr lang="en-US" dirty="0" smtClean="0">
                <a:hlinkClick r:id="rId10"/>
              </a:rPr>
              <a:t>Apache Cordova</a:t>
            </a:r>
            <a:r>
              <a:rPr lang="en-US" dirty="0" smtClean="0"/>
              <a:t>.</a:t>
            </a:r>
          </a:p>
          <a:p>
            <a:r>
              <a:rPr lang="en-US" dirty="0" err="1" smtClean="0"/>
              <a:t>Kamaljit</a:t>
            </a:r>
            <a:r>
              <a:rPr lang="en-US" dirty="0" smtClean="0"/>
              <a:t> also coordinates the Interoperability Executive Customer (IEC) Council – an advisory board comprised of ~35 CIOs representing global public and private sector enterprises. In this capacity, he works closely with many Microsoft product teams, standards and policy teams, as well as the Microsoft Trustworthy Computing and Engineering Excellence teams, to strategize on features, best practices and trainings that align with the objective of achieving greater interoperability with Microsoft products and technologies.</a:t>
            </a:r>
          </a:p>
          <a:p>
            <a:r>
              <a:rPr lang="en-US" dirty="0" smtClean="0"/>
              <a:t>Previously, </a:t>
            </a:r>
            <a:r>
              <a:rPr lang="en-US" dirty="0" err="1" smtClean="0"/>
              <a:t>Kamaljit</a:t>
            </a:r>
            <a:r>
              <a:rPr lang="en-US" dirty="0" smtClean="0"/>
              <a:t> spearheaded Microsoft’s first-ever participation in an Apache-sponsored open source project, managing the Apache Stonehenge incubator to showcase the interoperability of web services standards. He was also lead program manager on both the Microsoft Office InfoPath and Microsoft SQL Server teams. Prior to Microsoft, he worked as an Oracle database and forms programmer and mainframe to client-server systems analyst in several Fortune 500 companies.</a:t>
            </a:r>
          </a:p>
          <a:p>
            <a:r>
              <a:rPr lang="en-US" dirty="0" err="1" smtClean="0"/>
              <a:t>Kamaljit</a:t>
            </a:r>
            <a:r>
              <a:rPr lang="en-US" dirty="0" smtClean="0"/>
              <a:t> received his Bachelor of Science in Computer Science from National Institute of Technology, Allahabad, India in India.</a:t>
            </a:r>
          </a:p>
          <a:p>
            <a:endParaRPr lang="en-US" b="1" dirty="0" smtClean="0"/>
          </a:p>
          <a:p>
            <a:r>
              <a:rPr lang="en-US" b="1" dirty="0" smtClean="0"/>
              <a:t>Paul Cotton</a:t>
            </a:r>
          </a:p>
          <a:p>
            <a:r>
              <a:rPr lang="en-US" i="1" dirty="0" smtClean="0"/>
              <a:t>Partner Group Manager</a:t>
            </a:r>
            <a:endParaRPr lang="en-US" dirty="0" smtClean="0"/>
          </a:p>
          <a:p>
            <a:r>
              <a:rPr lang="en-US" dirty="0" smtClean="0"/>
              <a:t/>
            </a:r>
            <a:br>
              <a:rPr lang="en-US" dirty="0" smtClean="0"/>
            </a:br>
            <a:r>
              <a:rPr lang="en-US" dirty="0" smtClean="0"/>
              <a:t>Paul leads the standards team MS Open Tech. He has nearly 40 years of experience in all aspects of software development. He is credited with Microsoft’s cloud computing interoperability and standards strategy and he previously led the company’s multi-year web services standardization efforts within W3C, OASIS and WS-I.</a:t>
            </a:r>
          </a:p>
          <a:p>
            <a:r>
              <a:rPr lang="en-US" dirty="0" smtClean="0"/>
              <a:t>After several leadership roles within the W3C, Paul presently serves as co-chair of the working group responsible for the HTML5 specification. Paul is also a Microsoft Standards Advisor supporting cross-divisional strategic standards issues and acts chair of Canadian Advisory Committees for the International Organization for Standardization (ISO) - SC 38 Cloud Computing and SC 34 Document Description and Processing Languages.</a:t>
            </a:r>
          </a:p>
          <a:p>
            <a:r>
              <a:rPr lang="en-US" dirty="0" smtClean="0"/>
              <a:t>Paul also architected, developed and managed the SQL-based full-text product with an Open </a:t>
            </a:r>
            <a:r>
              <a:rPr lang="en-US" dirty="0" err="1" smtClean="0"/>
              <a:t>DataBase</a:t>
            </a:r>
            <a:r>
              <a:rPr lang="en-US" dirty="0" smtClean="0"/>
              <a:t> Connectivity (ODBC) interface, and was a major contributor to consortium efforts such as ATA SFQL, SQL Access Group CLI, SQLJ and SQLX.</a:t>
            </a:r>
          </a:p>
          <a:p>
            <a:r>
              <a:rPr lang="en-US" dirty="0" smtClean="0"/>
              <a:t>Prior to Microsoft, Paul founded a consulting company and software vendor, </a:t>
            </a:r>
            <a:r>
              <a:rPr lang="en-US" dirty="0" err="1" smtClean="0"/>
              <a:t>Officesmiths</a:t>
            </a:r>
            <a:r>
              <a:rPr lang="en-US" dirty="0" smtClean="0"/>
              <a:t>, where he was an architect and development manager for a successful office automation software product. He has served as the United Nations advisor and project manager to successful software projects in Chile and Burma. He has also worked for IBM Canada, Fulcrum Technologies, PBC &amp; Associates, </a:t>
            </a:r>
            <a:r>
              <a:rPr lang="en-US" dirty="0" err="1" smtClean="0"/>
              <a:t>Alphatext</a:t>
            </a:r>
            <a:r>
              <a:rPr lang="en-US" dirty="0" smtClean="0"/>
              <a:t> Inc., and Statistics Canada.</a:t>
            </a:r>
          </a:p>
          <a:p>
            <a:r>
              <a:rPr lang="en-US" dirty="0" smtClean="0"/>
              <a:t>Paul received his undergraduate degree, and a Masters of Mathematics from the University of Waterloo.</a:t>
            </a:r>
          </a:p>
          <a:p>
            <a:endParaRPr lang="en-US" dirty="0"/>
          </a:p>
        </p:txBody>
      </p:sp>
      <p:sp>
        <p:nvSpPr>
          <p:cNvPr id="4" name="Slide Number Placeholder 3"/>
          <p:cNvSpPr>
            <a:spLocks noGrp="1"/>
          </p:cNvSpPr>
          <p:nvPr>
            <p:ph type="sldNum" sz="quarter" idx="10"/>
          </p:nvPr>
        </p:nvSpPr>
        <p:spPr/>
        <p:txBody>
          <a:bodyPr/>
          <a:lstStyle/>
          <a:p>
            <a:fld id="{DA4AEB75-0B90-4720-BBE9-307F6640DD65}"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16129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2643515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932417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Slide talk track:</a:t>
            </a:r>
            <a:endParaRPr lang="en-US" sz="1400" dirty="0" smtClean="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This “hybrid design” is the core of Microsoft’s Cloud OS vision</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You benefit from a common and consistent approach to development, management, identity, virtualization and data – spanning on-premises to cloud – your cloud, a service provider cloud and Microsoft’s cloud</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This is powerful because we will deliver a </a:t>
            </a: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flexible development</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environment for the developer so that it can code once and deploy anywhere; deploy on premises, deploy out to a partner cloud, deploy out to Azure cloud. But they only have to write the app once on the power of our .NET framework.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Unified management</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is our ability to use System Center, sitting in your datacenter to administer all the automation scripts to manage and pool the resources of that datacenter. Well while you’re looking in that pane of glass, to be able to provision and move VMs, objects, data from your datacenter out through a service provider or out to Azure for bottomless storage, for redundancy, for disaster recovery.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Common identity</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is a third element of our consistent platform, using Active Directory group policies that you’ve already set up in your enterprise. You merely get the benefit of those group policies extended through Active Directory Federation Services and Azure based Active Directory, so that the group policies you set, extend out to the cloud automatically. You don’t have to manage multiple federation common identity across different clouds.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Integrated virtualization</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is a fourth area. You no longer have to have a third part bolt on to virtualize your compute. Not only are we giving you compute capability, virtualization of your compute capability imbedded in Windows Server, we’re giving that to you around software defined networking and around virtualization of storage, also.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Lastly, being able to have a </a:t>
            </a:r>
            <a:r>
              <a:rPr lang="en-US" sz="1400" b="1" dirty="0" smtClean="0">
                <a:effectLst/>
                <a:latin typeface="Calibri" panose="020F0502020204030204" pitchFamily="34" charset="0"/>
                <a:ea typeface="Times New Roman" panose="02020603050405020304" pitchFamily="18" charset="0"/>
                <a:cs typeface="Times New Roman" panose="02020603050405020304" pitchFamily="18" charset="0"/>
              </a:rPr>
              <a:t>complete data platform</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where your data can reside anywhere across these three clouds in a seamless way is a value proposition that’s huge as well. You can optimize your storage costs in this dimension. All that capability integrated in how we think about the complete data platform for a customer across all clouds.</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Our hybrid design gives you the ability, from a one view, to manage apps and data beyond your own private cloud -- to a partner cloud -- to a public cloud -- in a consistent way. </a:t>
            </a:r>
          </a:p>
          <a:p>
            <a:pPr marL="342900" marR="0" lvl="0" indent="-342900">
              <a:lnSpc>
                <a:spcPct val="115000"/>
              </a:lnSpc>
              <a:spcBef>
                <a:spcPts val="0"/>
              </a:spcBef>
              <a:spcAft>
                <a:spcPts val="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Removes complexity so you can focus on answering those business questions and apps </a:t>
            </a:r>
          </a:p>
          <a:p>
            <a:pPr marL="342900" marR="0" lvl="0" indent="-342900">
              <a:lnSpc>
                <a:spcPct val="115000"/>
              </a:lnSpc>
              <a:spcBef>
                <a:spcPts val="0"/>
              </a:spcBef>
              <a:spcAft>
                <a:spcPts val="1000"/>
              </a:spcAft>
              <a:buFont typeface="Arial" panose="020B0604020202020204" pitchFamily="34" charset="0"/>
              <a:buChar char="•"/>
              <a:tabLst>
                <a:tab pos="685800" algn="l"/>
              </a:tabLst>
            </a:pP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Helps you be very flexible in thinking about how you deploy your apps across the three clouds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E14B2D9-F344-4463-A3E2-4BE7327096B9}"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706461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608910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But that is not all that you can do with Azure. Microsoft 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Microsoft Azure mimic your on-premises datacenter and run your current apps with little or no change without the expense of having to own servers of racks, cooling and building costs. Furthermore, you</a:t>
            </a:r>
            <a:r>
              <a:rPr lang="en-US" sz="1000" kern="1200" baseline="0" dirty="0" smtClean="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1000" kern="1200" baseline="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These “building blocks” lets Microsoft Azure to be used as an </a:t>
            </a:r>
            <a:r>
              <a:rPr lang="en-US" sz="1000" b="1" kern="1200" dirty="0" smtClean="0">
                <a:solidFill>
                  <a:schemeClr val="tx1"/>
                </a:solidFill>
                <a:effectLst/>
                <a:latin typeface="Segoe UI Light" pitchFamily="34" charset="0"/>
                <a:ea typeface="+mn-ea"/>
                <a:cs typeface="+mn-cs"/>
              </a:rPr>
              <a:t>Infrastructure-a- a-service</a:t>
            </a:r>
            <a:r>
              <a:rPr lang="en-US" sz="1000" kern="1200" dirty="0" smtClean="0">
                <a:solidFill>
                  <a:schemeClr val="tx1"/>
                </a:solidFill>
                <a:effectLst/>
                <a:latin typeface="Segoe UI Light" pitchFamily="34" charset="0"/>
                <a:ea typeface="+mn-ea"/>
                <a:cs typeface="+mn-cs"/>
              </a:rPr>
              <a:t>.</a:t>
            </a:r>
          </a:p>
          <a:p>
            <a:endParaRPr lang="en-US" sz="1000" kern="1200" dirty="0" smtClean="0">
              <a:solidFill>
                <a:schemeClr val="tx1"/>
              </a:solidFill>
              <a:effectLst/>
              <a:latin typeface="Segoe UI Light" pitchFamily="34" charset="0"/>
              <a:ea typeface="+mn-ea"/>
              <a:cs typeface="+mn-cs"/>
            </a:endParaRPr>
          </a:p>
          <a:p>
            <a:r>
              <a:rPr lang="en-US" sz="1000" b="1" kern="1200" dirty="0" smtClean="0">
                <a:solidFill>
                  <a:schemeClr val="tx1"/>
                </a:solidFill>
                <a:effectLst/>
                <a:latin typeface="Segoe UI Light" pitchFamily="34" charset="0"/>
                <a:ea typeface="+mn-ea"/>
                <a:cs typeface="+mn-cs"/>
              </a:rPr>
              <a:t>So, you see Microsoft Azure offers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in one platform.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provides flexibility,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eliminates complexity. Use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where you can, use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where you need. With Azure, you can use both together or independently, and build</a:t>
            </a:r>
            <a:r>
              <a:rPr lang="en-US" sz="1000" b="1" kern="1200" baseline="0" dirty="0" smtClean="0">
                <a:solidFill>
                  <a:schemeClr val="tx1"/>
                </a:solidFill>
                <a:effectLst/>
                <a:latin typeface="Segoe UI Light" pitchFamily="34" charset="0"/>
                <a:ea typeface="+mn-ea"/>
                <a:cs typeface="+mn-cs"/>
              </a:rPr>
              <a:t> apps of the future</a:t>
            </a:r>
            <a:r>
              <a:rPr lang="en-US" sz="1000" b="1" kern="1200" dirty="0" smtClean="0">
                <a:solidFill>
                  <a:schemeClr val="tx1"/>
                </a:solidFill>
                <a:effectLst/>
                <a:latin typeface="Segoe UI Light" pitchFamily="34" charset="0"/>
                <a:ea typeface="+mn-ea"/>
                <a:cs typeface="+mn-cs"/>
              </a:rPr>
              <a:t>. That uniquely differentiates us. </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solidFill>
                  <a:prstClr val="black"/>
                </a:solidFill>
              </a:rPr>
              <a:pPr/>
              <a:t>8/8/2016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791216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Here’s how: The Windows Azure Pack.</a:t>
            </a:r>
          </a:p>
          <a:p>
            <a:endParaRPr lang="en-GB" baseline="0" dirty="0" smtClean="0"/>
          </a:p>
          <a:p>
            <a:pPr marL="0" marR="0" indent="0" algn="l" defTabSz="931603" rtl="0" eaLnBrk="1" fontAlgn="auto" latinLnBrk="0" hangingPunct="1">
              <a:lnSpc>
                <a:spcPct val="90000"/>
              </a:lnSpc>
              <a:spcBef>
                <a:spcPts val="0"/>
              </a:spcBef>
              <a:spcAft>
                <a:spcPts val="340"/>
              </a:spcAft>
              <a:buClrTx/>
              <a:buSzTx/>
              <a:buFontTx/>
              <a:buNone/>
              <a:tabLst/>
              <a:defRPr/>
            </a:pPr>
            <a:r>
              <a:rPr lang="en-US" baseline="0" dirty="0" smtClean="0"/>
              <a:t>Windows Azure Pack for Windows Server is a collection of Windows Azure technologies, available to Microsoft customers at no additional cost for installation into your data center. It runs on top of Windows Server 2012 R2 and System Center 2012 R2 and, through the use of the Windows Azure technologies, enables you to offer a rich, self-service, multi-tenant cloud, consistent with the public Windows Azure experience.</a:t>
            </a:r>
          </a:p>
          <a:p>
            <a:pPr marL="0" marR="0" indent="0" algn="l" defTabSz="931603"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1603" rtl="0" eaLnBrk="1" fontAlgn="auto" latinLnBrk="0" hangingPunct="1">
              <a:lnSpc>
                <a:spcPct val="90000"/>
              </a:lnSpc>
              <a:spcBef>
                <a:spcPts val="0"/>
              </a:spcBef>
              <a:spcAft>
                <a:spcPts val="340"/>
              </a:spcAft>
              <a:buClrTx/>
              <a:buSzTx/>
              <a:buFontTx/>
              <a:buNone/>
              <a:tabLst/>
              <a:defRPr/>
            </a:pPr>
            <a:r>
              <a:rPr lang="en-US" baseline="0" dirty="0" smtClean="0"/>
              <a:t>That’s the long version. Here’s the short one. WAP is a free download that puts Azure in your datacenter.</a:t>
            </a:r>
          </a:p>
          <a:p>
            <a:endParaRPr lang="en-GB" baseline="0" dirty="0" smtClean="0"/>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B1D0724-9343-4524-9E0E-11976C0D8AD2}" type="slidenum">
              <a:rPr lang="en-GB" smtClean="0">
                <a:solidFill>
                  <a:prstClr val="black"/>
                </a:solidFill>
              </a:rPr>
              <a:pPr/>
              <a:t>26</a:t>
            </a:fld>
            <a:endParaRPr lang="en-GB">
              <a:solidFill>
                <a:prstClr val="black"/>
              </a:solidFill>
            </a:endParaRPr>
          </a:p>
        </p:txBody>
      </p:sp>
    </p:spTree>
    <p:extLst>
      <p:ext uri="{BB962C8B-B14F-4D97-AF65-F5344CB8AC3E}">
        <p14:creationId xmlns:p14="http://schemas.microsoft.com/office/powerpoint/2010/main" val="1753592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Once the VM has been provisioned, the Tenant has a rich set of information to help them manage the environment.  They can track usage data as well as do some configuration of the VM based on the permissions of the plan to which they subscribed.  And, of course, this dashboard easily provides the ability to stop, start and pause the VM as well as connect remotely to it.</a:t>
            </a:r>
          </a:p>
          <a:p>
            <a:endParaRPr lang="en-US" sz="1000" dirty="0"/>
          </a:p>
          <a:p>
            <a:r>
              <a:rPr lang="en-US" sz="1000" dirty="0" smtClean="0"/>
              <a:t>(</a:t>
            </a:r>
            <a:r>
              <a:rPr lang="en-US" sz="1000" dirty="0"/>
              <a:t>Compare to Azure with image)</a:t>
            </a: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511799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28866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439419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20478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Taken from: http://dev2ops.org/2010/02/what-is-devops/ </a:t>
            </a:r>
          </a:p>
          <a:p>
            <a:endParaRPr lang="en-US" dirty="0" smtClean="0"/>
          </a:p>
          <a:p>
            <a:r>
              <a:rPr lang="en-US" dirty="0" smtClean="0"/>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r>
              <a:rPr lang="en-US" dirty="0" smtClean="0"/>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r>
              <a:rPr lang="en-US" dirty="0" smtClean="0"/>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20550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85800"/>
            <a:ext cx="6094413" cy="3429000"/>
          </a:xfrm>
        </p:spPr>
      </p:sp>
      <p:sp>
        <p:nvSpPr>
          <p:cNvPr id="3" name="Notes Placeholder 2"/>
          <p:cNvSpPr>
            <a:spLocks noGrp="1"/>
          </p:cNvSpPr>
          <p:nvPr>
            <p:ph type="body" idx="1"/>
          </p:nvPr>
        </p:nvSpPr>
        <p:spPr>
          <a:xfrm>
            <a:off x="685800" y="4343400"/>
            <a:ext cx="5486400" cy="4114800"/>
          </a:xfrm>
          <a:prstGeom prst="rect">
            <a:avLst/>
          </a:prstGeom>
        </p:spPr>
        <p:txBody>
          <a:bodyPr lIns="91435" tIns="45718" rIns="91435" bIns="45718">
            <a:normAutofit/>
          </a:bodyPr>
          <a:lstStyle/>
          <a:p>
            <a:pPr defTabSz="899537" eaLnBrk="0" fontAlgn="base" hangingPunct="0">
              <a:spcBef>
                <a:spcPct val="30000"/>
              </a:spcBef>
              <a:spcAft>
                <a:spcPct val="0"/>
              </a:spcAft>
              <a:defRPr/>
            </a:pPr>
            <a:r>
              <a:rPr lang="en-US" dirty="0" smtClean="0"/>
              <a:t>Organizations must recognize that people, process, and technology are all interdependent facets of all IT services. </a:t>
            </a:r>
          </a:p>
          <a:p>
            <a:pPr defTabSz="899537" eaLnBrk="0" fontAlgn="base" hangingPunct="0">
              <a:spcBef>
                <a:spcPct val="30000"/>
              </a:spcBef>
              <a:spcAft>
                <a:spcPct val="0"/>
              </a:spcAft>
              <a:defRPr/>
            </a:pPr>
            <a:r>
              <a:rPr lang="en-US" dirty="0" smtClean="0"/>
              <a:t>As noted by Gartner  above,  80% of operational problems  can often be attributed to people and process issues. Only a portion of the remaining 20% is actually technology related – some being  external  disasters. </a:t>
            </a:r>
            <a:endParaRPr lang="en-US" dirty="0"/>
          </a:p>
        </p:txBody>
      </p:sp>
      <p:sp>
        <p:nvSpPr>
          <p:cNvPr id="4" name="Slide Number Placeholder 3"/>
          <p:cNvSpPr>
            <a:spLocks noGrp="1"/>
          </p:cNvSpPr>
          <p:nvPr>
            <p:ph type="sldNum" sz="quarter" idx="10"/>
          </p:nvPr>
        </p:nvSpPr>
        <p:spPr/>
        <p:txBody>
          <a:bodyPr/>
          <a:lstStyle/>
          <a:p>
            <a:pPr>
              <a:defRPr/>
            </a:pPr>
            <a:fld id="{1C6046F2-BA28-443A-BCA1-CB489DA56F3A}" type="slidenum">
              <a:rPr lang="en-US" smtClean="0">
                <a:solidFill>
                  <a:prstClr val="black"/>
                </a:solidFill>
                <a:latin typeface="Arial"/>
              </a:rPr>
              <a:pPr>
                <a:defRPr/>
              </a:pPr>
              <a:t>4</a:t>
            </a:fld>
            <a:endParaRPr lang="en-US" dirty="0">
              <a:solidFill>
                <a:prstClr val="black"/>
              </a:solidFill>
              <a:latin typeface="Arial"/>
            </a:endParaRPr>
          </a:p>
        </p:txBody>
      </p:sp>
    </p:spTree>
    <p:extLst>
      <p:ext uri="{BB962C8B-B14F-4D97-AF65-F5344CB8AC3E}">
        <p14:creationId xmlns:p14="http://schemas.microsoft.com/office/powerpoint/2010/main" val="1773799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47418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Pager image: http://www.medicoland.eu/ru/pager&amp;page=4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706563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Dev: </a:t>
            </a:r>
            <a:r>
              <a:rPr lang="en-US" sz="900" dirty="0" smtClean="0">
                <a:gradFill>
                  <a:gsLst>
                    <a:gs pos="2917">
                      <a:srgbClr val="505050"/>
                    </a:gs>
                    <a:gs pos="30000">
                      <a:srgbClr val="505050"/>
                    </a:gs>
                  </a:gsLst>
                  <a:lin ang="5400000" scaled="0"/>
                </a:gradFill>
              </a:rPr>
              <a:t>“What’s the point of an </a:t>
            </a:r>
            <a:r>
              <a:rPr lang="en-US" sz="900" dirty="0" smtClean="0">
                <a:solidFill>
                  <a:srgbClr val="008A00"/>
                </a:solidFill>
              </a:rPr>
              <a:t>Agile</a:t>
            </a:r>
            <a:r>
              <a:rPr lang="en-US" sz="900" dirty="0" smtClean="0">
                <a:gradFill>
                  <a:gsLst>
                    <a:gs pos="2917">
                      <a:srgbClr val="505050"/>
                    </a:gs>
                    <a:gs pos="30000">
                      <a:srgbClr val="505050"/>
                    </a:gs>
                  </a:gsLst>
                  <a:lin ang="5400000" scaled="0"/>
                </a:gradFill>
              </a:rPr>
              <a:t> development process, that produces production ready code every two weeks, if the </a:t>
            </a:r>
            <a:r>
              <a:rPr lang="en-US" sz="900" b="1" u="sng" dirty="0" smtClean="0">
                <a:gradFill>
                  <a:gsLst>
                    <a:gs pos="2917">
                      <a:srgbClr val="505050"/>
                    </a:gs>
                    <a:gs pos="30000">
                      <a:srgbClr val="505050"/>
                    </a:gs>
                  </a:gsLst>
                  <a:lin ang="5400000" scaled="0"/>
                </a:gradFill>
              </a:rPr>
              <a:t>code sits for weeks </a:t>
            </a:r>
            <a:r>
              <a:rPr lang="en-US" sz="900" dirty="0" smtClean="0">
                <a:gradFill>
                  <a:gsLst>
                    <a:gs pos="2917">
                      <a:srgbClr val="505050"/>
                    </a:gs>
                    <a:gs pos="30000">
                      <a:srgbClr val="505050"/>
                    </a:gs>
                  </a:gsLst>
                  <a:lin ang="5400000" scaled="0"/>
                </a:gradFill>
              </a:rPr>
              <a:t>or months </a:t>
            </a:r>
            <a:r>
              <a:rPr lang="en-US" sz="900" b="1" u="sng" dirty="0" smtClean="0">
                <a:gradFill>
                  <a:gsLst>
                    <a:gs pos="2917">
                      <a:srgbClr val="505050"/>
                    </a:gs>
                    <a:gs pos="30000">
                      <a:srgbClr val="505050"/>
                    </a:gs>
                  </a:gsLst>
                  <a:lin ang="5400000" scaled="0"/>
                </a:gradFill>
              </a:rPr>
              <a:t>waiting to be released</a:t>
            </a:r>
            <a:r>
              <a:rPr lang="en-US" sz="900" dirty="0" smtClean="0">
                <a:gradFill>
                  <a:gsLst>
                    <a:gs pos="2917">
                      <a:srgbClr val="505050"/>
                    </a:gs>
                    <a:gs pos="30000">
                      <a:srgbClr val="505050"/>
                    </a:gs>
                  </a:gsLst>
                  <a:lin ang="5400000" scaled="0"/>
                </a:gradFill>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smtClean="0">
              <a:gradFill>
                <a:gsLst>
                  <a:gs pos="2917">
                    <a:srgbClr val="505050"/>
                  </a:gs>
                  <a:gs pos="3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smtClean="0">
                <a:gradFill>
                  <a:gsLst>
                    <a:gs pos="2917">
                      <a:srgbClr val="505050"/>
                    </a:gs>
                    <a:gs pos="30000">
                      <a:srgbClr val="505050"/>
                    </a:gs>
                  </a:gsLst>
                  <a:lin ang="5400000" scaled="0"/>
                </a:gradFill>
              </a:rPr>
              <a:t>IT/Ops: “These frequent releases are </a:t>
            </a:r>
            <a:r>
              <a:rPr lang="en-US" sz="900" dirty="0" smtClean="0">
                <a:solidFill>
                  <a:srgbClr val="FF0000"/>
                </a:solidFill>
              </a:rPr>
              <a:t>killing </a:t>
            </a:r>
            <a:r>
              <a:rPr lang="en-US" sz="900" dirty="0" smtClean="0">
                <a:gradFill>
                  <a:gsLst>
                    <a:gs pos="2917">
                      <a:srgbClr val="505050"/>
                    </a:gs>
                    <a:gs pos="30000">
                      <a:srgbClr val="505050"/>
                    </a:gs>
                  </a:gsLst>
                  <a:lin ang="5400000" scaled="0"/>
                </a:gradFill>
              </a:rPr>
              <a:t>my team, and </a:t>
            </a:r>
            <a:r>
              <a:rPr lang="en-US" sz="900" dirty="0" smtClean="0">
                <a:solidFill>
                  <a:srgbClr val="FF0000"/>
                </a:solidFill>
              </a:rPr>
              <a:t>impacting</a:t>
            </a:r>
            <a:r>
              <a:rPr lang="en-US" sz="900" dirty="0" smtClean="0">
                <a:gradFill>
                  <a:gsLst>
                    <a:gs pos="2917">
                      <a:srgbClr val="505050"/>
                    </a:gs>
                    <a:gs pos="30000">
                      <a:srgbClr val="505050"/>
                    </a:gs>
                  </a:gsLst>
                  <a:lin ang="5400000" scaled="0"/>
                </a:gradFill>
              </a:rPr>
              <a:t> our ability to have a stable environment!”</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112030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6549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8/8/2016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808177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22.w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slideMaster" Target="../slideMasters/slideMaster3.xml"/><Relationship Id="rId4" Type="http://schemas.openxmlformats.org/officeDocument/2006/relationships/tags" Target="../tags/tag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6.pn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989956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167954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5722078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188741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38268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115929800"/>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099696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80528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6890082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6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5134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0487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26293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21882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211557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6"/>
          </a:xfrm>
        </p:spPr>
        <p:txBody>
          <a:bodyPr/>
          <a:lstStyle>
            <a:lvl1pPr algn="l" defTabSz="93269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12005193" y="6587507"/>
            <a:ext cx="406706" cy="372394"/>
          </a:xfrm>
          <a:prstGeom prst="rect">
            <a:avLst/>
          </a:prstGeom>
        </p:spPr>
        <p:txBody>
          <a:bodyPr/>
          <a:lstStyle/>
          <a:p>
            <a:pPr defTabSz="932468"/>
            <a:fld id="{B60359E2-F1E6-40F3-81C3-5A646FA87138}" type="slidenum">
              <a:rPr lang="en-US" smtClean="0">
                <a:solidFill>
                  <a:prstClr val="black">
                    <a:tint val="75000"/>
                  </a:prstClr>
                </a:solidFill>
              </a:rPr>
              <a:pPr defTabSz="932468"/>
              <a:t>‹#›</a:t>
            </a:fld>
            <a:endParaRPr lang="en-US" dirty="0">
              <a:solidFill>
                <a:prstClr val="black">
                  <a:tint val="75000"/>
                </a:prstClr>
              </a:solidFill>
            </a:endParaRPr>
          </a:p>
        </p:txBody>
      </p:sp>
    </p:spTree>
    <p:extLst>
      <p:ext uri="{BB962C8B-B14F-4D97-AF65-F5344CB8AC3E}">
        <p14:creationId xmlns:p14="http://schemas.microsoft.com/office/powerpoint/2010/main" val="105870895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1719424920"/>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38228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32213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700"/>
            <a:ext cx="7315201" cy="1830388"/>
          </a:xfrm>
          <a:noFill/>
        </p:spPr>
        <p:txBody>
          <a:bodyPr lIns="146260" tIns="109696" rIns="146260" bIns="109696">
            <a:noAutofit/>
          </a:bodyPr>
          <a:lstStyle>
            <a:lvl1pPr marL="0" indent="0">
              <a:spcBef>
                <a:spcPts val="0"/>
              </a:spcBef>
              <a:buNone/>
              <a:defRPr sz="29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1" cy="484156"/>
          </a:xfrm>
          <a:prstGeom prst="rect">
            <a:avLst/>
          </a:prstGeom>
        </p:spPr>
      </p:pic>
    </p:spTree>
    <p:extLst>
      <p:ext uri="{BB962C8B-B14F-4D97-AF65-F5344CB8AC3E}">
        <p14:creationId xmlns:p14="http://schemas.microsoft.com/office/powerpoint/2010/main" val="4028123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700"/>
            <a:ext cx="7315201" cy="1830388"/>
          </a:xfrm>
          <a:noFill/>
        </p:spPr>
        <p:txBody>
          <a:bodyPr lIns="146260" tIns="109696" rIns="146260" bIns="109696">
            <a:noAutofit/>
          </a:bodyPr>
          <a:lstStyle>
            <a:lvl1pPr marL="0" indent="0">
              <a:spcBef>
                <a:spcPts val="0"/>
              </a:spcBef>
              <a:buNone/>
              <a:defRPr sz="29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1"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364230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1" cy="1393827"/>
          </a:xfr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2103475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1" cy="1393827"/>
          </a:xfr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4206521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31508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2488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3686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2"/>
            <a:ext cx="11887201" cy="2052338"/>
          </a:xfrm>
        </p:spPr>
        <p:txBody>
          <a:bodyPr/>
          <a:lstStyle>
            <a:lvl1pPr marL="0" indent="0">
              <a:buNone/>
              <a:defRPr>
                <a:solidFill>
                  <a:schemeClr val="accent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037591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2"/>
            <a:ext cx="11887201" cy="2052338"/>
          </a:xfrm>
        </p:spPr>
        <p:txBody>
          <a:bodyPr/>
          <a:lstStyle>
            <a:lvl1pPr marL="0" indent="0">
              <a:buNone/>
              <a:defRPr>
                <a:solidFill>
                  <a:schemeClr val="tx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668432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4"/>
            <a:ext cx="11887201"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671086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4"/>
            <a:ext cx="11887201"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468759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58400892"/>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4152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2"/>
            <a:ext cx="5486399" cy="2536080"/>
          </a:xfrm>
        </p:spPr>
        <p:txBody>
          <a:bodyPr wrap="square">
            <a:spAutoFit/>
          </a:bodyPr>
          <a:lstStyle>
            <a:lvl1pPr marL="287193" indent="-287193">
              <a:spcBef>
                <a:spcPts val="1224"/>
              </a:spcBef>
              <a:buClr>
                <a:schemeClr val="tx1"/>
              </a:buClr>
              <a:buFont typeface="Arial" pitchFamily="34" charset="0"/>
              <a:buChar char="•"/>
              <a:defRPr sz="3599">
                <a:solidFill>
                  <a:srgbClr val="68217A"/>
                </a:soli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80"/>
          </a:xfrm>
        </p:spPr>
        <p:txBody>
          <a:bodyPr wrap="square">
            <a:spAutoFit/>
          </a:bodyPr>
          <a:lstStyle>
            <a:lvl1pPr marL="287193" indent="-287193">
              <a:spcBef>
                <a:spcPts val="1224"/>
              </a:spcBef>
              <a:buClr>
                <a:schemeClr val="tx1"/>
              </a:buClr>
              <a:buFont typeface="Arial" pitchFamily="34" charset="0"/>
              <a:buChar char="•"/>
              <a:defRPr sz="3599">
                <a:solidFill>
                  <a:srgbClr val="68217A"/>
                </a:soli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178649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2"/>
            <a:ext cx="5486399" cy="2536080"/>
          </a:xfrm>
        </p:spPr>
        <p:txBody>
          <a:bodyPr wrap="square">
            <a:spAutoFit/>
          </a:bodyPr>
          <a:lstStyle>
            <a:lvl1pPr marL="287193" indent="-287193">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80"/>
          </a:xfrm>
        </p:spPr>
        <p:txBody>
          <a:bodyPr wrap="square">
            <a:spAutoFit/>
          </a:bodyPr>
          <a:lstStyle>
            <a:lvl1pPr marL="287193" indent="-287193">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957593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2"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2"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57" indent="0">
              <a:buNone/>
              <a:tabLst/>
              <a:defRPr sz="2000">
                <a:solidFill>
                  <a:srgbClr val="FFFFFF"/>
                </a:solidFill>
              </a:defRPr>
            </a:lvl3pPr>
            <a:lvl4pPr marL="460141" indent="0">
              <a:buNone/>
              <a:defRPr>
                <a:solidFill>
                  <a:srgbClr val="FFFFFF"/>
                </a:solidFill>
              </a:defRPr>
            </a:lvl4pPr>
            <a:lvl5pPr marL="685453"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3962207"/>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2"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711213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1" cy="738481"/>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3580949"/>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358484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58"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12005194" y="6587508"/>
            <a:ext cx="406706" cy="372394"/>
          </a:xfrm>
          <a:prstGeom prst="rect">
            <a:avLst/>
          </a:prstGeom>
        </p:spPr>
        <p:txBody>
          <a:bodyPr/>
          <a:lstStyle/>
          <a:p>
            <a:pPr defTabSz="932578"/>
            <a:fld id="{B60359E2-F1E6-40F3-81C3-5A646FA87138}" type="slidenum">
              <a:rPr lang="en-US" sz="1836" smtClean="0">
                <a:solidFill>
                  <a:srgbClr val="000000"/>
                </a:solidFill>
              </a:rPr>
              <a:pPr defTabSz="932578"/>
              <a:t>‹#›</a:t>
            </a:fld>
            <a:endParaRPr lang="en-US" sz="1836"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4"/>
          </a:xfrm>
          <a:prstGeom prst="rect">
            <a:avLst/>
          </a:prstGeom>
        </p:spPr>
      </p:pic>
    </p:spTree>
    <p:extLst>
      <p:ext uri="{BB962C8B-B14F-4D97-AF65-F5344CB8AC3E}">
        <p14:creationId xmlns:p14="http://schemas.microsoft.com/office/powerpoint/2010/main" val="3590960452"/>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6"/>
            <a:ext cx="11887201"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306189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2"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74642" y="2124076"/>
            <a:ext cx="7315201"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2743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57" indent="0">
              <a:buNone/>
              <a:tabLst/>
              <a:defRPr sz="2000"/>
            </a:lvl3pPr>
            <a:lvl4pPr marL="460141" indent="0">
              <a:buNone/>
              <a:defRPr/>
            </a:lvl4pPr>
            <a:lvl5pPr marL="6854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92204726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790119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02501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3022650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8711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561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582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0568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50"/>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0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78"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13"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5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6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542961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1" cy="2443746"/>
          </a:xfrm>
          <a:prstGeom prst="rect">
            <a:avLst/>
          </a:prstGeom>
        </p:spPr>
        <p:txBody>
          <a:bodyPr/>
          <a:lstStyle>
            <a:lvl1pPr marL="290367" indent="-29036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3" indent="-28084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76" indent="-29036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61" indent="-22848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47" indent="-22848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330628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8"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7962945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4" tIns="109712" rIns="146284" bIns="109712" numCol="1" spcCol="0" rtlCol="0" fromWordArt="0" anchor="t" anchorCtr="0" forceAA="0" compatLnSpc="1">
            <a:prstTxWarp prst="textNoShape">
              <a:avLst/>
            </a:prstTxWarp>
            <a:noAutofit/>
          </a:bodyPr>
          <a:lstStyle/>
          <a:p>
            <a:pPr algn="ctr" defTabSz="932274"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9"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9"/>
            <a:ext cx="10058401" cy="1829592"/>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49626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930346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58"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12005194" y="6587508"/>
            <a:ext cx="406706" cy="372394"/>
          </a:xfrm>
          <a:prstGeom prst="rect">
            <a:avLst/>
          </a:prstGeom>
        </p:spPr>
        <p:txBody>
          <a:bodyPr/>
          <a:lstStyle/>
          <a:p>
            <a:pPr defTabSz="932578"/>
            <a:fld id="{B60359E2-F1E6-40F3-81C3-5A646FA87138}" type="slidenum">
              <a:rPr lang="en-US" sz="1836" smtClean="0">
                <a:solidFill>
                  <a:srgbClr val="000000"/>
                </a:solidFill>
              </a:rPr>
              <a:pPr defTabSz="932578"/>
              <a:t>‹#›</a:t>
            </a:fld>
            <a:endParaRPr lang="en-US" sz="1836" dirty="0">
              <a:solidFill>
                <a:srgbClr val="000000"/>
              </a:solidFill>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4"/>
          </a:xfrm>
          <a:prstGeom prst="rect">
            <a:avLst/>
          </a:prstGeom>
        </p:spPr>
      </p:pic>
    </p:spTree>
    <p:extLst>
      <p:ext uri="{BB962C8B-B14F-4D97-AF65-F5344CB8AC3E}">
        <p14:creationId xmlns:p14="http://schemas.microsoft.com/office/powerpoint/2010/main" val="739412232"/>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footer only">
    <p:spTree>
      <p:nvGrpSpPr>
        <p:cNvPr id="1" name=""/>
        <p:cNvGrpSpPr/>
        <p:nvPr/>
      </p:nvGrpSpPr>
      <p:grpSpPr>
        <a:xfrm>
          <a:off x="0" y="0"/>
          <a:ext cx="0" cy="0"/>
          <a:chOff x="0" y="0"/>
          <a:chExt cx="0" cy="0"/>
        </a:xfrm>
      </p:grpSpPr>
      <p:sp>
        <p:nvSpPr>
          <p:cNvPr id="11" name="Rectangle 10"/>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7"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Presentation title in </a:t>
            </a:r>
            <a:r>
              <a:rPr lang="en-US" sz="1088" dirty="0" err="1" smtClean="0">
                <a:solidFill>
                  <a:srgbClr val="68217A"/>
                </a:solidFill>
              </a:rPr>
              <a:t>Segoe</a:t>
            </a:r>
            <a:r>
              <a:rPr lang="en-US" sz="1088" dirty="0" smtClean="0">
                <a:solidFill>
                  <a:srgbClr val="68217A"/>
                </a:solidFill>
              </a:rPr>
              <a:t> 8pt</a:t>
            </a:r>
          </a:p>
          <a:p>
            <a:endParaRPr lang="en-US" sz="1088" dirty="0">
              <a:solidFill>
                <a:srgbClr val="341447"/>
              </a:solidFill>
            </a:endParaRPr>
          </a:p>
        </p:txBody>
      </p:sp>
    </p:spTree>
    <p:extLst>
      <p:ext uri="{BB962C8B-B14F-4D97-AF65-F5344CB8AC3E}">
        <p14:creationId xmlns:p14="http://schemas.microsoft.com/office/powerpoint/2010/main" val="3931869380"/>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bar at top - white page">
    <p:spTree>
      <p:nvGrpSpPr>
        <p:cNvPr id="1" name=""/>
        <p:cNvGrpSpPr/>
        <p:nvPr/>
      </p:nvGrpSpPr>
      <p:grpSpPr>
        <a:xfrm>
          <a:off x="0" y="0"/>
          <a:ext cx="0" cy="0"/>
          <a:chOff x="0" y="0"/>
          <a:chExt cx="0" cy="0"/>
        </a:xfrm>
      </p:grpSpPr>
      <p:sp>
        <p:nvSpPr>
          <p:cNvPr id="3" name="Rectangle 2"/>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5"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6" name="Rectangle 5"/>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9"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0"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Dev12 Marketing Planning</a:t>
            </a:r>
          </a:p>
          <a:p>
            <a:endParaRPr lang="en-US" sz="1088" dirty="0">
              <a:solidFill>
                <a:srgbClr val="341447"/>
              </a:solidFill>
            </a:endParaRPr>
          </a:p>
        </p:txBody>
      </p:sp>
      <p:sp>
        <p:nvSpPr>
          <p:cNvPr id="16" name="Right Triangle 15"/>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2866272338"/>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3 gray box on left">
    <p:spTree>
      <p:nvGrpSpPr>
        <p:cNvPr id="1" name=""/>
        <p:cNvGrpSpPr/>
        <p:nvPr/>
      </p:nvGrpSpPr>
      <p:grpSpPr>
        <a:xfrm>
          <a:off x="0" y="0"/>
          <a:ext cx="0" cy="0"/>
          <a:chOff x="0" y="0"/>
          <a:chExt cx="0" cy="0"/>
        </a:xfrm>
      </p:grpSpPr>
      <p:sp>
        <p:nvSpPr>
          <p:cNvPr id="12" name="Rectangle 11"/>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15" name="Rectangle 14"/>
          <p:cNvSpPr/>
          <p:nvPr userDrawn="1"/>
        </p:nvSpPr>
        <p:spPr>
          <a:xfrm>
            <a:off x="10" y="1243471"/>
            <a:ext cx="3654374" cy="53966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2"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11" name="Rectangle 10"/>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6"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7"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Dev12 Marketing Planning</a:t>
            </a:r>
          </a:p>
        </p:txBody>
      </p:sp>
      <p:sp>
        <p:nvSpPr>
          <p:cNvPr id="13" name="Right Triangle 12"/>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121650423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3 gray box on left">
    <p:spTree>
      <p:nvGrpSpPr>
        <p:cNvPr id="1" name=""/>
        <p:cNvGrpSpPr/>
        <p:nvPr/>
      </p:nvGrpSpPr>
      <p:grpSpPr>
        <a:xfrm>
          <a:off x="0" y="0"/>
          <a:ext cx="0" cy="0"/>
          <a:chOff x="0" y="0"/>
          <a:chExt cx="0" cy="0"/>
        </a:xfrm>
      </p:grpSpPr>
      <p:sp>
        <p:nvSpPr>
          <p:cNvPr id="9" name="Rectangle 8"/>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8" name="Rectangle 7"/>
          <p:cNvSpPr/>
          <p:nvPr userDrawn="1"/>
        </p:nvSpPr>
        <p:spPr>
          <a:xfrm>
            <a:off x="8" y="1243471"/>
            <a:ext cx="7585367" cy="53966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5"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6" name="Rectangle 5"/>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0"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1"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Presentation title in </a:t>
            </a:r>
            <a:r>
              <a:rPr lang="en-US" sz="1088" dirty="0" err="1" smtClean="0">
                <a:solidFill>
                  <a:srgbClr val="68217A"/>
                </a:solidFill>
              </a:rPr>
              <a:t>Segoe</a:t>
            </a:r>
            <a:r>
              <a:rPr lang="en-US" sz="1088" dirty="0" smtClean="0">
                <a:solidFill>
                  <a:srgbClr val="68217A"/>
                </a:solidFill>
              </a:rPr>
              <a:t> 8pt</a:t>
            </a:r>
          </a:p>
          <a:p>
            <a:endParaRPr lang="en-US" sz="1088" dirty="0">
              <a:solidFill>
                <a:srgbClr val="341447"/>
              </a:solidFill>
            </a:endParaRPr>
          </a:p>
        </p:txBody>
      </p:sp>
      <p:sp>
        <p:nvSpPr>
          <p:cNvPr id="12" name="Right Triangle 11"/>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3035174761"/>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 one bullet column">
    <p:spTree>
      <p:nvGrpSpPr>
        <p:cNvPr id="1" name=""/>
        <p:cNvGrpSpPr/>
        <p:nvPr/>
      </p:nvGrpSpPr>
      <p:grpSpPr>
        <a:xfrm>
          <a:off x="0" y="0"/>
          <a:ext cx="0" cy="0"/>
          <a:chOff x="0" y="0"/>
          <a:chExt cx="0" cy="0"/>
        </a:xfrm>
      </p:grpSpPr>
      <p:sp>
        <p:nvSpPr>
          <p:cNvPr id="10" name="Rectangle 9"/>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3" name="Content Placeholder 2"/>
          <p:cNvSpPr>
            <a:spLocks noGrp="1"/>
          </p:cNvSpPr>
          <p:nvPr>
            <p:ph idx="1"/>
          </p:nvPr>
        </p:nvSpPr>
        <p:spPr>
          <a:xfrm>
            <a:off x="671570" y="1566776"/>
            <a:ext cx="8705533"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7" name="Rectangle 6"/>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9"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Dev12 Marketing Planning</a:t>
            </a:r>
          </a:p>
          <a:p>
            <a:endParaRPr lang="en-US" sz="1088" dirty="0">
              <a:solidFill>
                <a:srgbClr val="341447"/>
              </a:solidFill>
            </a:endParaRPr>
          </a:p>
        </p:txBody>
      </p:sp>
      <p:sp>
        <p:nvSpPr>
          <p:cNvPr id="11" name="Right Triangle 10"/>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99222319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 two bullet columns">
    <p:spTree>
      <p:nvGrpSpPr>
        <p:cNvPr id="1" name=""/>
        <p:cNvGrpSpPr/>
        <p:nvPr/>
      </p:nvGrpSpPr>
      <p:grpSpPr>
        <a:xfrm>
          <a:off x="0" y="0"/>
          <a:ext cx="0" cy="0"/>
          <a:chOff x="0" y="0"/>
          <a:chExt cx="0" cy="0"/>
        </a:xfrm>
      </p:grpSpPr>
      <p:sp>
        <p:nvSpPr>
          <p:cNvPr id="11" name="Rectangle 10"/>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3" name="Content Placeholder 2"/>
          <p:cNvSpPr>
            <a:spLocks noGrp="1"/>
          </p:cNvSpPr>
          <p:nvPr>
            <p:ph idx="1"/>
          </p:nvPr>
        </p:nvSpPr>
        <p:spPr>
          <a:xfrm>
            <a:off x="671576" y="1566776"/>
            <a:ext cx="5354351"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smtClean="0"/>
              <a:t>Click to edit Master title style</a:t>
            </a:r>
            <a:endParaRPr lang="en-US" dirty="0"/>
          </a:p>
        </p:txBody>
      </p:sp>
      <p:sp>
        <p:nvSpPr>
          <p:cNvPr id="7" name="Rectangle 6"/>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9"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smtClean="0">
                <a:solidFill>
                  <a:srgbClr val="68217A"/>
                </a:solidFill>
              </a:rPr>
              <a:t>|  Presentation title in </a:t>
            </a:r>
            <a:r>
              <a:rPr lang="en-US" sz="1088" dirty="0" err="1" smtClean="0">
                <a:solidFill>
                  <a:srgbClr val="68217A"/>
                </a:solidFill>
              </a:rPr>
              <a:t>Segoe</a:t>
            </a:r>
            <a:r>
              <a:rPr lang="en-US" sz="1088" dirty="0" smtClean="0">
                <a:solidFill>
                  <a:srgbClr val="68217A"/>
                </a:solidFill>
              </a:rPr>
              <a:t> 8pt</a:t>
            </a:r>
          </a:p>
          <a:p>
            <a:endParaRPr lang="en-US" sz="1088" dirty="0">
              <a:solidFill>
                <a:srgbClr val="341447"/>
              </a:solidFill>
            </a:endParaRPr>
          </a:p>
        </p:txBody>
      </p:sp>
      <p:sp>
        <p:nvSpPr>
          <p:cNvPr id="10" name="Content Placeholder 2"/>
          <p:cNvSpPr>
            <a:spLocks noGrp="1"/>
          </p:cNvSpPr>
          <p:nvPr>
            <p:ph idx="10"/>
          </p:nvPr>
        </p:nvSpPr>
        <p:spPr>
          <a:xfrm>
            <a:off x="6429955" y="1566776"/>
            <a:ext cx="5354351"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Right Triangle 11"/>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289652915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70020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1" cy="1393827"/>
          </a:xfrm>
          <a:prstGeom prst="rect">
            <a:avLst/>
          </a:prstGeo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1" cy="1837298"/>
          </a:xfrm>
          <a:prstGeom prst="rect">
            <a:avLst/>
          </a:prstGeom>
          <a:noFill/>
        </p:spPr>
        <p:txBody>
          <a:bodyPr lIns="146260" tIns="91413" rIns="146260" bIns="91413" anchor="t" anchorCtr="0"/>
          <a:lstStyle>
            <a:lvl1pPr>
              <a:defRPr sz="4999"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3453476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2"/>
            <a:ext cx="11887201" cy="2052338"/>
          </a:xfrm>
          <a:prstGeom prst="rect">
            <a:avLst/>
          </a:prstGeom>
        </p:spPr>
        <p:txBody>
          <a:bodyPr/>
          <a:lstStyle>
            <a:lvl1pPr marL="0" indent="0">
              <a:buNone/>
              <a:defRPr>
                <a:solidFill>
                  <a:schemeClr val="tx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8937845"/>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391984856"/>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6"/>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6975061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629632"/>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3"/>
            <a:ext cx="2965328" cy="1283012"/>
          </a:xfrm>
          <a:prstGeom prst="rect">
            <a:avLst/>
          </a:prstGeom>
        </p:spPr>
      </p:pic>
    </p:spTree>
    <p:extLst>
      <p:ext uri="{BB962C8B-B14F-4D97-AF65-F5344CB8AC3E}">
        <p14:creationId xmlns:p14="http://schemas.microsoft.com/office/powerpoint/2010/main" val="58441953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Tree>
    <p:extLst>
      <p:ext uri="{BB962C8B-B14F-4D97-AF65-F5344CB8AC3E}">
        <p14:creationId xmlns:p14="http://schemas.microsoft.com/office/powerpoint/2010/main" val="3875484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2659798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spTree>
    <p:extLst>
      <p:ext uri="{BB962C8B-B14F-4D97-AF65-F5344CB8AC3E}">
        <p14:creationId xmlns:p14="http://schemas.microsoft.com/office/powerpoint/2010/main" val="2972448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252370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71928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301163131"/>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01712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405090229"/>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51559436"/>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85893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2598124"/>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796683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062215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6804836"/>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98820"/>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08856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693321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313705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smtClean="0"/>
              <a:t>Click to edit Master title style</a:t>
            </a:r>
            <a:endParaRPr lang="en-US" dirty="0"/>
          </a:p>
        </p:txBody>
      </p:sp>
    </p:spTree>
    <p:extLst>
      <p:ext uri="{BB962C8B-B14F-4D97-AF65-F5344CB8AC3E}">
        <p14:creationId xmlns:p14="http://schemas.microsoft.com/office/powerpoint/2010/main" val="44588607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220368247"/>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68471256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1963105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651005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25440852"/>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219825" y="0"/>
            <a:ext cx="6216650" cy="6992587"/>
          </a:xfrm>
          <a:blipFill>
            <a:blip r:embed="rId2"/>
            <a:stretch>
              <a:fillRect/>
            </a:stretch>
          </a:blipFill>
        </p:spPr>
        <p:txBody>
          <a:bodyPr tIns="548640" anchor="ctr" anchorCtr="0">
            <a:noAutofit/>
          </a:bodyPr>
          <a:lstStyle>
            <a:lvl1pPr marL="342834" marR="0" indent="-342834" algn="ctr" defTabSz="932563" rtl="0" eaLnBrk="1" fontAlgn="auto" latinLnBrk="0" hangingPunct="1">
              <a:lnSpc>
                <a:spcPct val="90000"/>
              </a:lnSpc>
              <a:spcBef>
                <a:spcPct val="20000"/>
              </a:spcBef>
              <a:spcAft>
                <a:spcPts val="0"/>
              </a:spcAft>
              <a:buClr>
                <a:schemeClr val="tx1"/>
              </a:buClr>
              <a:buSzPct val="100000"/>
              <a:buFontTx/>
              <a:buBlip>
                <a:blip r:embed="rId3"/>
              </a:buBlip>
              <a:tabLst/>
              <a:defRPr lang="en-US" sz="2400"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spTree>
    <p:extLst>
      <p:ext uri="{BB962C8B-B14F-4D97-AF65-F5344CB8AC3E}">
        <p14:creationId xmlns:p14="http://schemas.microsoft.com/office/powerpoint/2010/main" val="361469113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296559"/>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63803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76371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975482"/>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636829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264246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6373614" y="1398906"/>
            <a:ext cx="5435213" cy="2782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6"/>
          <p:cNvSpPr>
            <a:spLocks noGrp="1"/>
          </p:cNvSpPr>
          <p:nvPr>
            <p:ph sz="quarter" idx="11"/>
          </p:nvPr>
        </p:nvSpPr>
        <p:spPr>
          <a:xfrm>
            <a:off x="621826" y="1398906"/>
            <a:ext cx="5435213" cy="2782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977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7146" y="2463731"/>
            <a:ext cx="8751931" cy="2655132"/>
          </a:xfrm>
          <a:prstGeom prst="rect">
            <a:avLst/>
          </a:prstGeom>
          <a:solidFill>
            <a:srgbClr val="7FBA00"/>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78347214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sz="1836" smtClean="0"/>
              <a:t>Click to edit Master subtitle style</a:t>
            </a:r>
            <a:endParaRPr sz="1836"/>
          </a:p>
        </p:txBody>
      </p:sp>
      <p:sp>
        <p:nvSpPr>
          <p:cNvPr id="13" name="Title 1"/>
          <p:cNvSpPr txBox="1">
            <a:spLocks/>
          </p:cNvSpPr>
          <p:nvPr userDrawn="1"/>
        </p:nvSpPr>
        <p:spPr>
          <a:xfrm>
            <a:off x="197147" y="3443565"/>
            <a:ext cx="8578502" cy="1726313"/>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sz="408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59245427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smtClean="0"/>
              <a:t>Click to edit Master title style</a:t>
            </a:r>
            <a:endParaRPr lang="en-US" dirty="0"/>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88" y="181340"/>
            <a:ext cx="2914799" cy="1165754"/>
          </a:xfrm>
          <a:prstGeom prst="rect">
            <a:avLst/>
          </a:prstGeom>
        </p:spPr>
      </p:pic>
    </p:spTree>
    <p:extLst>
      <p:ext uri="{BB962C8B-B14F-4D97-AF65-F5344CB8AC3E}">
        <p14:creationId xmlns:p14="http://schemas.microsoft.com/office/powerpoint/2010/main" val="666892452"/>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39652792"/>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3640600"/>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smtClean="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smtClean="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832749"/>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8846383"/>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1344"/>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91394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dirty="0" smtClean="0"/>
              <a:t>Click to edit Master title style</a:t>
            </a:r>
            <a:endParaRPr lang="en-US" dirty="0"/>
          </a:p>
        </p:txBody>
      </p:sp>
    </p:spTree>
    <p:extLst>
      <p:ext uri="{BB962C8B-B14F-4D97-AF65-F5344CB8AC3E}">
        <p14:creationId xmlns:p14="http://schemas.microsoft.com/office/powerpoint/2010/main" val="1831501653"/>
      </p:ext>
    </p:extLst>
  </p:cSld>
  <p:clrMapOvr>
    <a:masterClrMapping/>
  </p:clrMapOvr>
  <p:transition spd="slow">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3" y="264964"/>
            <a:ext cx="9143999" cy="1097302"/>
          </a:xfrm>
        </p:spPr>
        <p:txBody>
          <a:bodyPr lIns="146125" tIns="91329" rIns="146125" bIns="91329"/>
          <a:lstStyle>
            <a:lvl1pPr>
              <a:lnSpc>
                <a:spcPts val="6300"/>
              </a:lnSpc>
              <a:defRPr sz="5200" baseline="0">
                <a:solidFill>
                  <a:schemeClr val="tx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219813685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4800"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538033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1" y="-1"/>
            <a:ext cx="12436475" cy="6994525"/>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smtClean="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521" y="6109856"/>
            <a:ext cx="1881491" cy="405244"/>
          </a:xfrm>
          <a:prstGeom prst="rect">
            <a:avLst/>
          </a:prstGeom>
        </p:spPr>
      </p:pic>
      <p:pic>
        <p:nvPicPr>
          <p:cNvPr id="5" name="Picture 4"/>
          <p:cNvPicPr>
            <a:picLocks noChangeAspect="1"/>
          </p:cNvPicPr>
          <p:nvPr userDrawn="1"/>
        </p:nvPicPr>
        <p:blipFill>
          <a:blip r:embed="rId4"/>
          <a:stretch>
            <a:fillRect/>
          </a:stretch>
        </p:blipFill>
        <p:spPr>
          <a:xfrm>
            <a:off x="466521" y="479426"/>
            <a:ext cx="8952117" cy="1286298"/>
          </a:xfrm>
          <a:prstGeom prst="rect">
            <a:avLst/>
          </a:prstGeom>
        </p:spPr>
      </p:pic>
      <p:sp>
        <p:nvSpPr>
          <p:cNvPr id="2" name="TextBox 1"/>
          <p:cNvSpPr txBox="1"/>
          <p:nvPr userDrawn="1"/>
        </p:nvSpPr>
        <p:spPr>
          <a:xfrm>
            <a:off x="2305972" y="1913341"/>
            <a:ext cx="4181273" cy="904863"/>
          </a:xfrm>
          <a:prstGeom prst="rect">
            <a:avLst/>
          </a:prstGeom>
          <a:noFill/>
        </p:spPr>
        <p:txBody>
          <a:bodyPr wrap="none" lIns="182880" tIns="146304" rIns="182880" bIns="146304" rtlCol="0">
            <a:spAutoFit/>
          </a:bodyPr>
          <a:lstStyle/>
          <a:p>
            <a:pPr>
              <a:lnSpc>
                <a:spcPct val="90000"/>
              </a:lnSpc>
              <a:spcAft>
                <a:spcPts val="600"/>
              </a:spcAft>
            </a:pPr>
            <a:r>
              <a:rPr lang="en-US" sz="4400" dirty="0" smtClean="0">
                <a:gradFill>
                  <a:gsLst>
                    <a:gs pos="3941">
                      <a:srgbClr val="969696"/>
                    </a:gs>
                    <a:gs pos="100000">
                      <a:srgbClr val="969696"/>
                    </a:gs>
                  </a:gsLst>
                  <a:lin ang="5400000" scaled="0"/>
                </a:gradFill>
                <a:latin typeface="Segoe UI Light"/>
              </a:rPr>
              <a:t>22–24 July 2013</a:t>
            </a:r>
          </a:p>
        </p:txBody>
      </p:sp>
    </p:spTree>
    <p:extLst>
      <p:ext uri="{BB962C8B-B14F-4D97-AF65-F5344CB8AC3E}">
        <p14:creationId xmlns:p14="http://schemas.microsoft.com/office/powerpoint/2010/main" val="3881415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6" name="Text Placeholder 5"/>
          <p:cNvSpPr>
            <a:spLocks noGrp="1"/>
          </p:cNvSpPr>
          <p:nvPr>
            <p:ph type="body" sz="quarter" idx="13" hasCustomPrompt="1"/>
          </p:nvPr>
        </p:nvSpPr>
        <p:spPr>
          <a:xfrm>
            <a:off x="9418638" y="355586"/>
            <a:ext cx="2743200" cy="516869"/>
          </a:xfrm>
        </p:spPr>
        <p:txBody>
          <a:bodyPr/>
          <a:lstStyle>
            <a:lvl1pPr marL="0" indent="0" algn="r">
              <a:buNone/>
              <a:defRPr sz="2400"/>
            </a:lvl1pPr>
          </a:lstStyle>
          <a:p>
            <a:pPr lvl="0"/>
            <a:r>
              <a:rPr lang="en-US" dirty="0" smtClean="0"/>
              <a:t>Session Code</a:t>
            </a:r>
            <a:endParaRPr lang="en-US" dirty="0"/>
          </a:p>
        </p:txBody>
      </p:sp>
    </p:spTree>
    <p:extLst>
      <p:ext uri="{BB962C8B-B14F-4D97-AF65-F5344CB8AC3E}">
        <p14:creationId xmlns:p14="http://schemas.microsoft.com/office/powerpoint/2010/main" val="4094174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
        <p:nvSpPr>
          <p:cNvPr id="3" name="Text Placeholder 2"/>
          <p:cNvSpPr>
            <a:spLocks noGrp="1"/>
          </p:cNvSpPr>
          <p:nvPr>
            <p:ph type="body" sz="quarter" idx="13" hasCustomPrompt="1"/>
          </p:nvPr>
        </p:nvSpPr>
        <p:spPr>
          <a:xfrm>
            <a:off x="9418638" y="363975"/>
            <a:ext cx="2743200" cy="517065"/>
          </a:xfrm>
        </p:spPr>
        <p:txBody>
          <a:bodyPr/>
          <a:lstStyle>
            <a:lvl1pPr marL="0" indent="0" algn="r">
              <a:buNone/>
              <a:defRPr sz="2400"/>
            </a:lvl1pPr>
          </a:lstStyle>
          <a:p>
            <a:pPr lvl="0"/>
            <a:r>
              <a:rPr lang="en-US" dirty="0" smtClean="0"/>
              <a:t>Session Code</a:t>
            </a:r>
            <a:endParaRPr lang="en-US" dirty="0"/>
          </a:p>
        </p:txBody>
      </p:sp>
    </p:spTree>
    <p:extLst>
      <p:ext uri="{BB962C8B-B14F-4D97-AF65-F5344CB8AC3E}">
        <p14:creationId xmlns:p14="http://schemas.microsoft.com/office/powerpoint/2010/main" val="4111790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19" name="Rectangle 18"/>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49"/>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9" y="3952861"/>
            <a:ext cx="7315200" cy="1830388"/>
          </a:xfrm>
          <a:noFill/>
        </p:spPr>
        <p:txBody>
          <a:bodyPr lIns="182880" tIns="146304" rIns="182880" bIns="146304">
            <a:noAutofit/>
          </a:bodyPr>
          <a:lstStyle>
            <a:lvl1pPr marL="0" indent="0">
              <a:spcBef>
                <a:spcPts val="0"/>
              </a:spcBef>
              <a:buNone/>
              <a:defRPr sz="36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097784" y="479425"/>
            <a:ext cx="1881491" cy="405244"/>
          </a:xfrm>
          <a:prstGeom prst="rect">
            <a:avLst/>
          </a:prstGeom>
        </p:spPr>
      </p:pic>
      <p:sp>
        <p:nvSpPr>
          <p:cNvPr id="3" name="Text Placeholder 2"/>
          <p:cNvSpPr>
            <a:spLocks noGrp="1"/>
          </p:cNvSpPr>
          <p:nvPr>
            <p:ph type="body" sz="quarter" idx="13" hasCustomPrompt="1"/>
          </p:nvPr>
        </p:nvSpPr>
        <p:spPr>
          <a:xfrm>
            <a:off x="274638" y="367604"/>
            <a:ext cx="2743200" cy="517065"/>
          </a:xfrm>
        </p:spPr>
        <p:txBody>
          <a:bodyPr/>
          <a:lstStyle>
            <a:lvl1pPr marL="0" indent="0">
              <a:buNone/>
              <a:defRPr sz="2400">
                <a:gradFill>
                  <a:gsLst>
                    <a:gs pos="5419">
                      <a:srgbClr val="FFFFFF"/>
                    </a:gs>
                    <a:gs pos="100000">
                      <a:srgbClr val="FFFFFF"/>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531089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91236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80913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78968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5939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09426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9262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413023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763005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759490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371572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390321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72604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578153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19443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962326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979401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76624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3925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3968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84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85765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83086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23182" y="1803681"/>
            <a:ext cx="8534862" cy="1017048"/>
          </a:xfrm>
        </p:spPr>
        <p:txBody>
          <a:bodyPr/>
          <a:lstStyle>
            <a:lvl1pPr marL="0" indent="0">
              <a:buNone/>
              <a:defRPr sz="7343" i="0"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custDataLst>
              <p:tags r:id="rId2"/>
            </p:custDataLst>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8336" y="205895"/>
            <a:ext cx="3940249" cy="662730"/>
          </a:xfrm>
          <a:prstGeom prst="rect">
            <a:avLst/>
          </a:prstGeom>
        </p:spPr>
      </p:pic>
    </p:spTree>
    <p:extLst>
      <p:ext uri="{BB962C8B-B14F-4D97-AF65-F5344CB8AC3E}">
        <p14:creationId xmlns:p14="http://schemas.microsoft.com/office/powerpoint/2010/main" val="31893972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29660" y="233151"/>
            <a:ext cx="11375536" cy="762786"/>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1" baseline="0"/>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smtClean="0"/>
              <a:t>Click to edit Master text styles</a:t>
            </a:r>
          </a:p>
          <a:p>
            <a:pPr lvl="1"/>
            <a:r>
              <a:rPr lang="en-US" smtClean="0"/>
              <a:t>Second level</a:t>
            </a:r>
          </a:p>
        </p:txBody>
      </p:sp>
      <p:sp>
        <p:nvSpPr>
          <p:cNvPr id="8" name="Rectangle 7"/>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146936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29660" y="233151"/>
            <a:ext cx="11375536" cy="762786"/>
          </a:xfrm>
        </p:spPr>
        <p:txBody>
          <a:bodyPr/>
          <a:lstStyle>
            <a:lvl1pPr>
              <a:defRPr>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2"/>
            <a:ext cx="11375536"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34056447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custDataLst>
              <p:tags r:id="rId1"/>
            </p:custDataLst>
          </p:nvPr>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custDataLst>
              <p:tags r:id="rId2"/>
            </p:custDataLst>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custDataLst>
              <p:tags r:id="rId3"/>
            </p:custDataLst>
          </p:nvPr>
        </p:nvSpPr>
        <p:spPr>
          <a:xfrm>
            <a:off x="529660" y="1476622"/>
            <a:ext cx="11375536"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custDataLst>
              <p:tags r:id="rId4"/>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6441147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6" name="Rectangle 5"/>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40144033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6821745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11709" y="1688575"/>
            <a:ext cx="8557809" cy="1152484"/>
          </a:xfrm>
          <a:prstGeom prst="rect">
            <a:avLst/>
          </a:prstGeom>
          <a:noFill/>
        </p:spPr>
        <p:txBody>
          <a:bodyPr wrap="square" lIns="0" tIns="0" rIns="0" bIns="0" rtlCol="0">
            <a:spAutoFit/>
          </a:bodyPr>
          <a:lstStyle/>
          <a:p>
            <a:pPr defTabSz="932559"/>
            <a:r>
              <a:rPr lang="en-US" sz="7343"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Demo</a:t>
            </a:r>
          </a:p>
        </p:txBody>
      </p:sp>
      <p:sp>
        <p:nvSpPr>
          <p:cNvPr id="9" name="Text Placeholder 8"/>
          <p:cNvSpPr>
            <a:spLocks noGrp="1"/>
          </p:cNvSpPr>
          <p:nvPr>
            <p:ph type="body" sz="quarter" idx="11" hasCustomPrompt="1"/>
            <p:custDataLst>
              <p:tags r:id="rId2"/>
            </p:custDataLst>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demo Title</a:t>
            </a:r>
            <a:endParaRPr lang="en-US" dirty="0"/>
          </a:p>
        </p:txBody>
      </p:sp>
      <p:sp>
        <p:nvSpPr>
          <p:cNvPr id="7" name="Rectangle 6"/>
          <p:cNvSpPr/>
          <p:nvPr userDrawn="1">
            <p:custDataLst>
              <p:tags r:id="rId3"/>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14795426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511709" y="1688575"/>
            <a:ext cx="8557809" cy="1152484"/>
          </a:xfrm>
          <a:prstGeom prst="rect">
            <a:avLst/>
          </a:prstGeom>
          <a:noFill/>
        </p:spPr>
        <p:txBody>
          <a:bodyPr wrap="square" lIns="0" tIns="0" rIns="0" bIns="0" rtlCol="0">
            <a:spAutoFit/>
          </a:bodyPr>
          <a:lstStyle/>
          <a:p>
            <a:pPr defTabSz="932559"/>
            <a:r>
              <a:rPr lang="en-US" sz="7343"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Video</a:t>
            </a:r>
          </a:p>
        </p:txBody>
      </p:sp>
      <p:sp>
        <p:nvSpPr>
          <p:cNvPr id="9" name="Text Placeholder 8"/>
          <p:cNvSpPr>
            <a:spLocks noGrp="1"/>
          </p:cNvSpPr>
          <p:nvPr>
            <p:ph type="body" sz="quarter" idx="11" hasCustomPrompt="1"/>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video Title</a:t>
            </a:r>
            <a:endParaRPr lang="en-US" dirty="0"/>
          </a:p>
        </p:txBody>
      </p:sp>
      <p:sp>
        <p:nvSpPr>
          <p:cNvPr id="7" name="Rectangle 6"/>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5215507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amp;A">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11709" y="1688575"/>
            <a:ext cx="8557809" cy="1152484"/>
          </a:xfrm>
          <a:prstGeom prst="rect">
            <a:avLst/>
          </a:prstGeom>
          <a:noFill/>
        </p:spPr>
        <p:txBody>
          <a:bodyPr wrap="square" lIns="0" tIns="0" rIns="0" bIns="0" rtlCol="0">
            <a:spAutoFit/>
          </a:bodyPr>
          <a:lstStyle/>
          <a:p>
            <a:pPr defTabSz="932559"/>
            <a:r>
              <a:rPr lang="en-US" sz="7343"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Q&amp;A</a:t>
            </a:r>
          </a:p>
        </p:txBody>
      </p:sp>
      <p:sp>
        <p:nvSpPr>
          <p:cNvPr id="7" name="Rectangle 6"/>
          <p:cNvSpPr/>
          <p:nvPr userDrawn="1">
            <p:custDataLst>
              <p:tags r:id="rId2"/>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41423546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3191" y="1942924"/>
            <a:ext cx="10447935" cy="1553824"/>
          </a:xfrm>
        </p:spPr>
        <p:txBody>
          <a:bodyPr>
            <a:noAutofit/>
          </a:bodyPr>
          <a:lstStyle>
            <a:lvl1pPr>
              <a:lnSpc>
                <a:spcPct val="90000"/>
              </a:lnSpc>
              <a:defRPr sz="4080" baseline="0"/>
            </a:lvl1pPr>
          </a:lstStyle>
          <a:p>
            <a:r>
              <a:rPr lang="en-US" dirty="0" smtClean="0"/>
              <a:t>Click to edit Course or Module Title</a:t>
            </a:r>
            <a:endParaRPr lang="en-US" dirty="0"/>
          </a:p>
        </p:txBody>
      </p:sp>
      <p:sp>
        <p:nvSpPr>
          <p:cNvPr id="3" name="Subtitle 2"/>
          <p:cNvSpPr>
            <a:spLocks noGrp="1"/>
          </p:cNvSpPr>
          <p:nvPr>
            <p:ph type="subTitle" idx="1"/>
          </p:nvPr>
        </p:nvSpPr>
        <p:spPr>
          <a:xfrm>
            <a:off x="993190" y="4222620"/>
            <a:ext cx="10447935" cy="1352275"/>
          </a:xfrm>
        </p:spPr>
        <p:txBody>
          <a:bodyPr>
            <a:noAutofit/>
          </a:bodyPr>
          <a:lstStyle>
            <a:lvl1pPr marL="0" indent="0" algn="l">
              <a:lnSpc>
                <a:spcPct val="90000"/>
              </a:lnSpc>
              <a:spcBef>
                <a:spcPts val="0"/>
              </a:spcBef>
              <a:buNone/>
              <a:defRPr>
                <a:gradFill>
                  <a:gsLst>
                    <a:gs pos="0">
                      <a:schemeClr val="accent6"/>
                    </a:gs>
                    <a:gs pos="86000">
                      <a:schemeClr val="accent6"/>
                    </a:gs>
                  </a:gsLst>
                  <a:lin ang="5400000" scaled="0"/>
                </a:gradFill>
                <a:effectLst/>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Click to edit Master subtitle style</a:t>
            </a:r>
            <a:endParaRPr lang="en-US" dirty="0"/>
          </a:p>
        </p:txBody>
      </p:sp>
      <p:pic>
        <p:nvPicPr>
          <p:cNvPr id="1027" name="Picture 3" descr="\\server3\restrict\FTP_Root\Clients\White_Whale\8-10103_JenniferMoser\SFP_Art\004.jpg"/>
          <p:cNvPicPr>
            <a:picLocks noChangeAspect="1" noChangeArrowheads="1"/>
          </p:cNvPicPr>
          <p:nvPr userDrawn="1"/>
        </p:nvPicPr>
        <p:blipFill>
          <a:blip r:embed="rId3"/>
          <a:srcRect/>
          <a:stretch>
            <a:fillRect/>
          </a:stretch>
        </p:blipFill>
        <p:spPr bwMode="auto">
          <a:xfrm>
            <a:off x="0" y="0"/>
            <a:ext cx="12436475" cy="680023"/>
          </a:xfrm>
          <a:prstGeom prst="rect">
            <a:avLst/>
          </a:prstGeom>
          <a:noFill/>
        </p:spPr>
      </p:pic>
    </p:spTree>
    <p:extLst>
      <p:ext uri="{BB962C8B-B14F-4D97-AF65-F5344CB8AC3E}">
        <p14:creationId xmlns:p14="http://schemas.microsoft.com/office/powerpoint/2010/main" val="132346541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ic Transi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pic>
        <p:nvPicPr>
          <p:cNvPr id="5" name="Picture 3" descr="\\server3\restrict\FTP_Root\Clients\White_Whale\8-10103_JenniferMoser\SFP_Art\004.jpg"/>
          <p:cNvPicPr>
            <a:picLocks noChangeAspect="1" noChangeArrowheads="1"/>
          </p:cNvPicPr>
          <p:nvPr userDrawn="1"/>
        </p:nvPicPr>
        <p:blipFill>
          <a:blip r:embed="rId2"/>
          <a:srcRect/>
          <a:stretch>
            <a:fillRect/>
          </a:stretch>
        </p:blipFill>
        <p:spPr bwMode="auto">
          <a:xfrm>
            <a:off x="0" y="0"/>
            <a:ext cx="12436475" cy="680023"/>
          </a:xfrm>
          <a:prstGeom prst="rect">
            <a:avLst/>
          </a:prstGeom>
          <a:noFill/>
        </p:spPr>
      </p:pic>
      <p:sp>
        <p:nvSpPr>
          <p:cNvPr id="9" name="Subtitle 2"/>
          <p:cNvSpPr>
            <a:spLocks noGrp="1"/>
          </p:cNvSpPr>
          <p:nvPr>
            <p:ph type="subTitle" idx="1"/>
          </p:nvPr>
        </p:nvSpPr>
        <p:spPr>
          <a:xfrm>
            <a:off x="993190" y="4222620"/>
            <a:ext cx="10447935" cy="1352275"/>
          </a:xfrm>
        </p:spPr>
        <p:txBody>
          <a:bodyPr>
            <a:noAutofit/>
          </a:bodyPr>
          <a:lstStyle>
            <a:lvl1pPr marL="0" indent="0" algn="ctr">
              <a:lnSpc>
                <a:spcPct val="90000"/>
              </a:lnSpc>
              <a:spcBef>
                <a:spcPts val="0"/>
              </a:spcBef>
              <a:buNone/>
              <a:defRPr>
                <a:gradFill>
                  <a:gsLst>
                    <a:gs pos="0">
                      <a:schemeClr val="accent6"/>
                    </a:gs>
                    <a:gs pos="86000">
                      <a:schemeClr val="accent6"/>
                    </a:gs>
                  </a:gsLst>
                  <a:lin ang="5400000" scaled="0"/>
                </a:gradFill>
                <a:effectLst/>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1" hasCustomPrompt="1"/>
          </p:nvPr>
        </p:nvSpPr>
        <p:spPr>
          <a:xfrm>
            <a:off x="1226375" y="2746709"/>
            <a:ext cx="9694405" cy="829890"/>
          </a:xfrm>
        </p:spPr>
        <p:txBody>
          <a:bodyPr/>
          <a:lstStyle>
            <a:lvl1pPr algn="ctr">
              <a:buFontTx/>
              <a:buNone/>
              <a:defRPr sz="4080" baseline="0">
                <a:latin typeface="+mj-lt"/>
              </a:defRPr>
            </a:lvl1pPr>
            <a:lvl2pPr>
              <a:buFontTx/>
              <a:buNone/>
              <a:defRPr/>
            </a:lvl2pPr>
            <a:lvl3pPr>
              <a:buFontTx/>
              <a:buNone/>
              <a:defRPr/>
            </a:lvl3pPr>
            <a:lvl4pPr>
              <a:buFontTx/>
              <a:buNone/>
              <a:defRPr/>
            </a:lvl4pPr>
            <a:lvl5pPr>
              <a:buFontTx/>
              <a:buNone/>
              <a:defRPr/>
            </a:lvl5pPr>
          </a:lstStyle>
          <a:p>
            <a:pPr lvl="0"/>
            <a:r>
              <a:rPr lang="en-US" dirty="0" smtClean="0"/>
              <a:t>Click to add sub-topic title</a:t>
            </a:r>
            <a:endParaRPr lang="en-US" dirty="0"/>
          </a:p>
        </p:txBody>
      </p:sp>
    </p:spTree>
    <p:extLst>
      <p:ext uri="{BB962C8B-B14F-4D97-AF65-F5344CB8AC3E}">
        <p14:creationId xmlns:p14="http://schemas.microsoft.com/office/powerpoint/2010/main" val="13850194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ot Topic">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pic>
        <p:nvPicPr>
          <p:cNvPr id="5" name="Picture 3" descr="\\server3\restrict\FTP_Root\Clients\White_Whale\8-10103_JenniferMoser\SFP_Art\004.jpg"/>
          <p:cNvPicPr>
            <a:picLocks noChangeAspect="1" noChangeArrowheads="1"/>
          </p:cNvPicPr>
          <p:nvPr userDrawn="1"/>
        </p:nvPicPr>
        <p:blipFill>
          <a:blip r:embed="rId2"/>
          <a:srcRect/>
          <a:stretch>
            <a:fillRect/>
          </a:stretch>
        </p:blipFill>
        <p:spPr bwMode="auto">
          <a:xfrm>
            <a:off x="0" y="0"/>
            <a:ext cx="12436475" cy="680023"/>
          </a:xfrm>
          <a:prstGeom prst="rect">
            <a:avLst/>
          </a:prstGeom>
          <a:noFill/>
        </p:spPr>
      </p:pic>
      <p:sp>
        <p:nvSpPr>
          <p:cNvPr id="20" name="Text Placeholder 19"/>
          <p:cNvSpPr>
            <a:spLocks noGrp="1"/>
          </p:cNvSpPr>
          <p:nvPr>
            <p:ph type="body" sz="quarter" idx="12" hasCustomPrompt="1"/>
          </p:nvPr>
        </p:nvSpPr>
        <p:spPr>
          <a:xfrm rot="-1620000">
            <a:off x="176777" y="1148884"/>
            <a:ext cx="3533511" cy="513256"/>
          </a:xfrm>
        </p:spPr>
        <p:txBody>
          <a:bodyPr/>
          <a:lstStyle>
            <a:lvl1pPr marL="0" indent="0">
              <a:buFontTx/>
              <a:buNone/>
              <a:tabLst/>
              <a:defRPr sz="3672" baseline="0">
                <a:solidFill>
                  <a:srgbClr val="FF0000"/>
                </a:solidFill>
                <a:latin typeface="Forte" pitchFamily="66" charset="0"/>
              </a:defRPr>
            </a:lvl1pPr>
            <a:lvl2pPr>
              <a:buFontTx/>
              <a:buNone/>
              <a:defRPr/>
            </a:lvl2pPr>
            <a:lvl3pPr>
              <a:buFontTx/>
              <a:buNone/>
              <a:defRPr/>
            </a:lvl3pPr>
            <a:lvl4pPr>
              <a:buFontTx/>
              <a:buNone/>
              <a:defRPr/>
            </a:lvl4pPr>
            <a:lvl5pPr>
              <a:buFontTx/>
              <a:buNone/>
              <a:defRPr/>
            </a:lvl5pPr>
          </a:lstStyle>
          <a:p>
            <a:pPr lvl="0"/>
            <a:r>
              <a:rPr lang="en-US" dirty="0" smtClean="0"/>
              <a:t>Click to add hot topic</a:t>
            </a:r>
            <a:endParaRPr lang="en-US" dirty="0"/>
          </a:p>
        </p:txBody>
      </p:sp>
      <p:sp>
        <p:nvSpPr>
          <p:cNvPr id="22" name="Text Placeholder 21"/>
          <p:cNvSpPr>
            <a:spLocks noGrp="1"/>
          </p:cNvSpPr>
          <p:nvPr>
            <p:ph type="body" sz="quarter" idx="13" hasCustomPrompt="1"/>
          </p:nvPr>
        </p:nvSpPr>
        <p:spPr>
          <a:xfrm>
            <a:off x="744893" y="3111916"/>
            <a:ext cx="7995507" cy="2099977"/>
          </a:xfrm>
        </p:spPr>
        <p:txBody>
          <a:bodyPr/>
          <a:lstStyle>
            <a:lvl1pPr marL="6476" indent="-6476">
              <a:buFontTx/>
              <a:buNone/>
              <a:defRPr sz="6119"/>
            </a:lvl1pPr>
            <a:lvl2pPr>
              <a:buFontTx/>
              <a:buNone/>
              <a:defRPr sz="6119"/>
            </a:lvl2pPr>
            <a:lvl3pPr>
              <a:buFontTx/>
              <a:buNone/>
              <a:defRPr sz="6119"/>
            </a:lvl3pPr>
            <a:lvl4pPr>
              <a:buFontTx/>
              <a:buNone/>
              <a:defRPr sz="6119"/>
            </a:lvl4pPr>
            <a:lvl5pPr>
              <a:buFontTx/>
              <a:buNone/>
              <a:defRPr sz="6119"/>
            </a:lvl5pPr>
          </a:lstStyle>
          <a:p>
            <a:pPr lvl="0"/>
            <a:r>
              <a:rPr lang="en-US" dirty="0" smtClean="0"/>
              <a:t>Click to add WIIFM</a:t>
            </a:r>
            <a:endParaRPr lang="en-US" dirty="0"/>
          </a:p>
        </p:txBody>
      </p:sp>
    </p:spTree>
    <p:extLst>
      <p:ext uri="{BB962C8B-B14F-4D97-AF65-F5344CB8AC3E}">
        <p14:creationId xmlns:p14="http://schemas.microsoft.com/office/powerpoint/2010/main" val="12286520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518187" y="1165754"/>
            <a:ext cx="11400102" cy="5092014"/>
          </a:xfrm>
        </p:spPr>
        <p:txBody>
          <a:bodyPr/>
          <a:lstStyle>
            <a:lvl1pPr>
              <a:lnSpc>
                <a:spcPct val="100000"/>
              </a:lnSpc>
              <a:spcBef>
                <a:spcPts val="0"/>
              </a:spcBef>
              <a:spcAft>
                <a:spcPts val="612"/>
              </a:spcAft>
              <a:defRPr/>
            </a:lvl1pPr>
            <a:lvl2pPr>
              <a:lnSpc>
                <a:spcPct val="100000"/>
              </a:lnSpc>
              <a:spcBef>
                <a:spcPts val="0"/>
              </a:spcBef>
              <a:spcAft>
                <a:spcPts val="612"/>
              </a:spcAft>
              <a:defRPr/>
            </a:lvl2pPr>
            <a:lvl3pPr>
              <a:lnSpc>
                <a:spcPct val="100000"/>
              </a:lnSpc>
              <a:spcBef>
                <a:spcPts val="0"/>
              </a:spcBef>
              <a:spcAft>
                <a:spcPts val="612"/>
              </a:spcAft>
              <a:defRPr/>
            </a:lvl3pPr>
            <a:lvl4pPr>
              <a:lnSpc>
                <a:spcPct val="100000"/>
              </a:lnSpc>
              <a:spcBef>
                <a:spcPts val="0"/>
              </a:spcBef>
              <a:spcAft>
                <a:spcPts val="612"/>
              </a:spcAft>
              <a:defRPr/>
            </a:lvl4pPr>
            <a:lvl5pPr>
              <a:lnSpc>
                <a:spcPct val="100000"/>
              </a:lnSpc>
              <a:spcBef>
                <a:spcPts val="0"/>
              </a:spcBef>
              <a:spcAft>
                <a:spcPts val="612"/>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1"/>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8293108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with content alterna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8187" y="1165754"/>
            <a:ext cx="11400102" cy="5082688"/>
          </a:xfrm>
        </p:spPr>
        <p:txBody>
          <a:bodyPr/>
          <a:lstStyle>
            <a:lvl1pPr>
              <a:lnSpc>
                <a:spcPct val="100000"/>
              </a:lnSpc>
              <a:defRPr/>
            </a:lvl1pPr>
            <a:lvl2pPr>
              <a:lnSpc>
                <a:spcPct val="100000"/>
              </a:lnSpc>
              <a:spcBef>
                <a:spcPts val="0"/>
              </a:spcBef>
              <a:spcAft>
                <a:spcPts val="612"/>
              </a:spcAft>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8468435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ne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7" y="805148"/>
            <a:ext cx="11400102" cy="503270"/>
          </a:xfrm>
        </p:spPr>
        <p:txBody>
          <a:bodyPr anchor="t" anchorCtr="0"/>
          <a:lstStyle>
            <a:lvl1pPr marL="0" indent="0">
              <a:lnSpc>
                <a:spcPct val="90000"/>
              </a:lnSpc>
              <a:spcBef>
                <a:spcPts val="0"/>
              </a:spcBef>
              <a:buNone/>
              <a:defRPr sz="255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5" y="1476622"/>
            <a:ext cx="11400103" cy="4771820"/>
          </a:xfrm>
        </p:spPr>
        <p:txBody>
          <a:bodyPr/>
          <a:lstStyle>
            <a:lvl1pPr marL="287377" indent="-287377">
              <a:defRPr sz="2856"/>
            </a:lvl1pPr>
            <a:lvl2pPr marL="587731" indent="-233149">
              <a:defRPr sz="2448"/>
            </a:lvl2pPr>
            <a:lvl3pPr marL="932597" indent="-233149">
              <a:lnSpc>
                <a:spcPct val="100000"/>
              </a:lnSpc>
              <a:spcBef>
                <a:spcPts val="0"/>
              </a:spcBef>
              <a:spcAft>
                <a:spcPts val="612"/>
              </a:spcAft>
              <a:defRPr sz="2040"/>
            </a:lvl3pPr>
            <a:lvl4pPr marL="1287178" indent="-233149">
              <a:defRPr sz="2040"/>
            </a:lvl4pPr>
            <a:lvl5pPr marL="1632044" indent="-233149">
              <a:defRPr sz="2040"/>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1139795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mp to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4" name="Text Placeholder 6"/>
          <p:cNvSpPr>
            <a:spLocks noGrp="1"/>
          </p:cNvSpPr>
          <p:nvPr>
            <p:ph type="body" sz="quarter" idx="11"/>
          </p:nvPr>
        </p:nvSpPr>
        <p:spPr>
          <a:xfrm>
            <a:off x="518187" y="1165754"/>
            <a:ext cx="9465862" cy="5092014"/>
          </a:xfrm>
        </p:spPr>
        <p:txBody>
          <a:bodyPr/>
          <a:lstStyle>
            <a:lvl1pPr>
              <a:lnSpc>
                <a:spcPct val="100000"/>
              </a:lnSpc>
              <a:spcBef>
                <a:spcPts val="0"/>
              </a:spcBef>
              <a:spcAft>
                <a:spcPts val="612"/>
              </a:spcAft>
              <a:defRPr/>
            </a:lvl1pPr>
            <a:lvl2pPr>
              <a:lnSpc>
                <a:spcPct val="100000"/>
              </a:lnSpc>
              <a:spcBef>
                <a:spcPts val="0"/>
              </a:spcBef>
              <a:spcAft>
                <a:spcPts val="612"/>
              </a:spcAft>
              <a:defRPr/>
            </a:lvl2pPr>
            <a:lvl3pPr>
              <a:lnSpc>
                <a:spcPct val="100000"/>
              </a:lnSpc>
              <a:spcBef>
                <a:spcPts val="0"/>
              </a:spcBef>
              <a:spcAft>
                <a:spcPts val="612"/>
              </a:spcAft>
              <a:defRPr/>
            </a:lvl3pPr>
            <a:lvl4pPr>
              <a:lnSpc>
                <a:spcPct val="100000"/>
              </a:lnSpc>
              <a:spcBef>
                <a:spcPts val="0"/>
              </a:spcBef>
              <a:spcAft>
                <a:spcPts val="612"/>
              </a:spcAft>
              <a:defRPr/>
            </a:lvl4pPr>
            <a:lvl5pPr>
              <a:lnSpc>
                <a:spcPct val="100000"/>
              </a:lnSpc>
              <a:spcBef>
                <a:spcPts val="0"/>
              </a:spcBef>
              <a:spcAft>
                <a:spcPts val="612"/>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own Arrow Callout 6"/>
          <p:cNvSpPr/>
          <p:nvPr userDrawn="1"/>
        </p:nvSpPr>
        <p:spPr bwMode="auto">
          <a:xfrm>
            <a:off x="10030541" y="740852"/>
            <a:ext cx="2161855" cy="828013"/>
          </a:xfrm>
          <a:prstGeom prst="downArrowCallou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3256" tIns="46628" rIns="93256" bIns="46628" numCol="1" rtlCol="0" anchor="t" anchorCtr="0" compatLnSpc="1">
            <a:prstTxWarp prst="textNoShape">
              <a:avLst/>
            </a:prstTxWarp>
          </a:bodyPr>
          <a:lstStyle/>
          <a:p>
            <a:pPr algn="ctr" defTabSz="932290" fontAlgn="base">
              <a:spcBef>
                <a:spcPct val="0"/>
              </a:spcBef>
              <a:spcAft>
                <a:spcPct val="0"/>
              </a:spcAft>
            </a:pPr>
            <a:r>
              <a:rPr lang="en-US" sz="1020" dirty="0" smtClean="0">
                <a:solidFill>
                  <a:srgbClr val="000000"/>
                </a:solidFill>
              </a:rPr>
              <a:t>Use the Stamp Tool to indicate which answer(s) is applicable.</a:t>
            </a:r>
          </a:p>
        </p:txBody>
      </p:sp>
    </p:spTree>
    <p:extLst>
      <p:ext uri="{BB962C8B-B14F-4D97-AF65-F5344CB8AC3E}">
        <p14:creationId xmlns:p14="http://schemas.microsoft.com/office/powerpoint/2010/main" val="144082295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Slide Number Placeholder 3"/>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483936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6" name="Content Placeholder 5"/>
          <p:cNvSpPr>
            <a:spLocks noGrp="1"/>
          </p:cNvSpPr>
          <p:nvPr>
            <p:ph sz="quarter" idx="11" hasCustomPrompt="1"/>
          </p:nvPr>
        </p:nvSpPr>
        <p:spPr>
          <a:xfrm>
            <a:off x="1533493" y="2170976"/>
            <a:ext cx="9251788" cy="3686697"/>
          </a:xfrm>
        </p:spPr>
        <p:txBody>
          <a:bodyPr/>
          <a:lstStyle>
            <a:lvl1pPr>
              <a:buFont typeface="Arial" pitchFamily="34" charset="0"/>
              <a:buNone/>
              <a:defRPr/>
            </a:lvl1pPr>
            <a:lvl2pPr>
              <a:buFont typeface="Arial" pitchFamily="34" charset="0"/>
              <a:buNone/>
              <a:defRPr/>
            </a:lvl2pPr>
            <a:lvl3pPr>
              <a:buFont typeface="Arial" pitchFamily="34" charset="0"/>
              <a:buNone/>
              <a:defRPr/>
            </a:lvl3pPr>
            <a:lvl4pPr>
              <a:buFont typeface="Arial" pitchFamily="34" charset="0"/>
              <a:buNone/>
              <a:defRPr/>
            </a:lvl4pPr>
            <a:lvl5pPr>
              <a:buFont typeface="Arial" pitchFamily="34" charset="0"/>
              <a:buNone/>
              <a:defRPr/>
            </a:lvl5pPr>
          </a:lstStyle>
          <a:p>
            <a:pPr lvl="0"/>
            <a:r>
              <a:rPr lang="en-US" dirty="0" smtClean="0"/>
              <a:t>Please return at: </a:t>
            </a:r>
            <a:endParaRPr lang="en-US" dirty="0"/>
          </a:p>
        </p:txBody>
      </p:sp>
      <p:sp>
        <p:nvSpPr>
          <p:cNvPr id="7" name="Rectangle 6"/>
          <p:cNvSpPr/>
          <p:nvPr userDrawn="1"/>
        </p:nvSpPr>
        <p:spPr>
          <a:xfrm>
            <a:off x="555640" y="219880"/>
            <a:ext cx="8393973" cy="958518"/>
          </a:xfrm>
          <a:prstGeom prst="rect">
            <a:avLst/>
          </a:prstGeom>
          <a:noFill/>
        </p:spPr>
        <p:txBody>
          <a:bodyPr wrap="square" lIns="93260" tIns="46630" rIns="93260" bIns="46630">
            <a:spAutoFit/>
            <a:scene3d>
              <a:camera prst="orthographicFront"/>
              <a:lightRig rig="threePt" dir="t"/>
            </a:scene3d>
            <a:sp3d extrusionH="57150">
              <a:bevelT h="25400" prst="softRound"/>
            </a:sp3d>
          </a:bodyPr>
          <a:lstStyle/>
          <a:p>
            <a:pPr algn="ctr" defTabSz="932559"/>
            <a:r>
              <a:rPr lang="en-US" sz="5507" b="1" cap="all" dirty="0" smtClean="0">
                <a:ln w="9000" cmpd="sng">
                  <a:solidFill>
                    <a:srgbClr val="8134B1">
                      <a:shade val="50000"/>
                      <a:satMod val="120000"/>
                    </a:srgbClr>
                  </a:solidFill>
                  <a:prstDash val="solid"/>
                </a:ln>
                <a:solidFill>
                  <a:srgbClr val="FF7B04"/>
                </a:solidFill>
              </a:rPr>
              <a:t>Session Break</a:t>
            </a:r>
            <a:endParaRPr lang="en-US" sz="5507" b="1" cap="all" dirty="0">
              <a:ln w="9000" cmpd="sng">
                <a:solidFill>
                  <a:srgbClr val="8134B1">
                    <a:shade val="50000"/>
                    <a:satMod val="120000"/>
                  </a:srgbClr>
                </a:solidFill>
                <a:prstDash val="solid"/>
              </a:ln>
              <a:solidFill>
                <a:srgbClr val="FF7B04"/>
              </a:solidFill>
            </a:endParaRPr>
          </a:p>
        </p:txBody>
      </p:sp>
    </p:spTree>
    <p:extLst>
      <p:ext uri="{BB962C8B-B14F-4D97-AF65-F5344CB8AC3E}">
        <p14:creationId xmlns:p14="http://schemas.microsoft.com/office/powerpoint/2010/main" val="418703928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18186" y="1165754"/>
            <a:ext cx="5596414" cy="5082688"/>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8" name="Content Placeholder 2"/>
          <p:cNvSpPr>
            <a:spLocks noGrp="1"/>
          </p:cNvSpPr>
          <p:nvPr>
            <p:ph sz="half" idx="11"/>
          </p:nvPr>
        </p:nvSpPr>
        <p:spPr>
          <a:xfrm>
            <a:off x="6321875" y="1165754"/>
            <a:ext cx="5596414" cy="5082688"/>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57583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8186" y="1165755"/>
            <a:ext cx="5596414" cy="503270"/>
          </a:xfrm>
        </p:spPr>
        <p:txBody>
          <a:bodyPr anchor="t" anchorCtr="0"/>
          <a:lstStyle>
            <a:lvl1pPr marL="0" indent="0">
              <a:lnSpc>
                <a:spcPct val="90000"/>
              </a:lnSpc>
              <a:spcBef>
                <a:spcPts val="0"/>
              </a:spcBef>
              <a:buNone/>
              <a:defRPr sz="2448"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5" name="Text Placeholder 4"/>
          <p:cNvSpPr>
            <a:spLocks noGrp="1"/>
          </p:cNvSpPr>
          <p:nvPr>
            <p:ph type="body" sz="quarter" idx="3"/>
          </p:nvPr>
        </p:nvSpPr>
        <p:spPr>
          <a:xfrm>
            <a:off x="6318857" y="1165755"/>
            <a:ext cx="5599432" cy="503270"/>
          </a:xfrm>
        </p:spPr>
        <p:txBody>
          <a:bodyPr anchor="t" anchorCtr="0"/>
          <a:lstStyle>
            <a:lvl1pPr marL="0" indent="0">
              <a:lnSpc>
                <a:spcPct val="90000"/>
              </a:lnSpc>
              <a:spcBef>
                <a:spcPts val="0"/>
              </a:spcBef>
              <a:buNone/>
              <a:defRPr sz="2448"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10" name="Content Placeholder 2"/>
          <p:cNvSpPr>
            <a:spLocks noGrp="1"/>
          </p:cNvSpPr>
          <p:nvPr>
            <p:ph sz="half" idx="11"/>
          </p:nvPr>
        </p:nvSpPr>
        <p:spPr>
          <a:xfrm>
            <a:off x="518186" y="1632056"/>
            <a:ext cx="5596414" cy="4616387"/>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sz="half" idx="12"/>
          </p:nvPr>
        </p:nvSpPr>
        <p:spPr>
          <a:xfrm>
            <a:off x="6321875" y="1632056"/>
            <a:ext cx="5596414" cy="4616387"/>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806831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11" name="Text Placeholder 2"/>
          <p:cNvSpPr>
            <a:spLocks noGrp="1"/>
          </p:cNvSpPr>
          <p:nvPr>
            <p:ph type="body" idx="1"/>
          </p:nvPr>
        </p:nvSpPr>
        <p:spPr>
          <a:xfrm>
            <a:off x="518186" y="1165754"/>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16" name="Text Placeholder 2"/>
          <p:cNvSpPr>
            <a:spLocks noGrp="1"/>
          </p:cNvSpPr>
          <p:nvPr>
            <p:ph type="body" idx="13"/>
          </p:nvPr>
        </p:nvSpPr>
        <p:spPr>
          <a:xfrm>
            <a:off x="6317729" y="1165754"/>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18" name="Text Placeholder 2"/>
          <p:cNvSpPr>
            <a:spLocks noGrp="1"/>
          </p:cNvSpPr>
          <p:nvPr>
            <p:ph type="body" idx="15"/>
          </p:nvPr>
        </p:nvSpPr>
        <p:spPr>
          <a:xfrm>
            <a:off x="6321875" y="3808130"/>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20" name="Text Placeholder 2"/>
          <p:cNvSpPr>
            <a:spLocks noGrp="1"/>
          </p:cNvSpPr>
          <p:nvPr>
            <p:ph type="body" idx="17"/>
          </p:nvPr>
        </p:nvSpPr>
        <p:spPr>
          <a:xfrm>
            <a:off x="518186" y="3808130"/>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smtClean="0"/>
              <a:t>Click to edit Master text styles</a:t>
            </a:r>
          </a:p>
        </p:txBody>
      </p:sp>
      <p:sp>
        <p:nvSpPr>
          <p:cNvPr id="21" name="Content Placeholder 2"/>
          <p:cNvSpPr>
            <a:spLocks noGrp="1"/>
          </p:cNvSpPr>
          <p:nvPr>
            <p:ph sz="half" idx="18"/>
          </p:nvPr>
        </p:nvSpPr>
        <p:spPr>
          <a:xfrm>
            <a:off x="518186" y="1476622"/>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sz="half" idx="19"/>
          </p:nvPr>
        </p:nvSpPr>
        <p:spPr>
          <a:xfrm>
            <a:off x="518186" y="4118998"/>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sz="half" idx="20"/>
          </p:nvPr>
        </p:nvSpPr>
        <p:spPr>
          <a:xfrm>
            <a:off x="6321875" y="1476622"/>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p:cNvSpPr>
            <a:spLocks noGrp="1"/>
          </p:cNvSpPr>
          <p:nvPr>
            <p:ph sz="half" idx="21"/>
          </p:nvPr>
        </p:nvSpPr>
        <p:spPr>
          <a:xfrm>
            <a:off x="6321875" y="4118998"/>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327416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78491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64"/>
            <a:ext cx="11400102" cy="45211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8187" y="1476622"/>
            <a:ext cx="11400102" cy="204037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192016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900401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872581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383942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2633329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62187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30372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146931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84210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90499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54675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16261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420881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536343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985029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4645764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026004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ags" Target="../tags/tag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ags" Target="../tags/tag1.xml"/><Relationship Id="rId5" Type="http://schemas.openxmlformats.org/officeDocument/2006/relationships/slideLayout" Target="../slideLayouts/slideLayout65.xml"/><Relationship Id="rId10"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image" Target="../media/image18.png"/><Relationship Id="rId2" Type="http://schemas.openxmlformats.org/officeDocument/2006/relationships/slideLayout" Target="../slideLayouts/slideLayout71.xml"/><Relationship Id="rId16" Type="http://schemas.openxmlformats.org/officeDocument/2006/relationships/image" Target="../media/image17.jpe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theme" Target="../theme/theme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41" Type="http://schemas.openxmlformats.org/officeDocument/2006/relationships/slideLayout" Target="../slideLayouts/slideLayout159.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theme" Target="../theme/theme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8"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34" Type="http://schemas.openxmlformats.org/officeDocument/2006/relationships/theme" Target="../theme/theme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slideLayout" Target="../slideLayouts/slideLayout199.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36" Type="http://schemas.openxmlformats.org/officeDocument/2006/relationships/image" Target="../media/image2.png"/><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35"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5" Type="http://schemas.openxmlformats.org/officeDocument/2006/relationships/slideLayout" Target="../slideLayouts/slideLayout204.xml"/><Relationship Id="rId10" Type="http://schemas.openxmlformats.org/officeDocument/2006/relationships/theme" Target="../theme/theme8.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 id="2147484419" r:id="rId32"/>
    <p:sldLayoutId id="2147484454" r:id="rId33"/>
    <p:sldLayoutId id="2147484455" r:id="rId3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1721891"/>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1"/>
            </p:custDataLst>
          </p:nvPr>
        </p:nvSpPr>
        <p:spPr>
          <a:xfrm>
            <a:off x="529660" y="233151"/>
            <a:ext cx="11375536"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custDataLst>
              <p:tags r:id="rId12"/>
            </p:custDataLst>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7950518"/>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52962" indent="-352962" algn="l" defTabSz="932559" rtl="0" eaLnBrk="1" latinLnBrk="0" hangingPunct="1">
        <a:lnSpc>
          <a:spcPct val="90000"/>
        </a:lnSpc>
        <a:spcBef>
          <a:spcPct val="20000"/>
        </a:spcBef>
        <a:buSzPct val="90000"/>
        <a:buFont typeface="Arial" pitchFamily="34" charset="0"/>
        <a:buChar char="•"/>
        <a:defRPr sz="326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42780" indent="-289818" algn="l" defTabSz="932559" rtl="0" eaLnBrk="1" latinLnBrk="0" hangingPunct="1">
        <a:lnSpc>
          <a:spcPct val="90000"/>
        </a:lnSpc>
        <a:spcBef>
          <a:spcPct val="20000"/>
        </a:spcBef>
        <a:buSzPct val="90000"/>
        <a:buFont typeface="Arial" pitchFamily="34" charset="0"/>
        <a:buChar char="•"/>
        <a:tabLst>
          <a:tab pos="642780" algn="l"/>
        </a:tabLst>
        <a:defRPr sz="2856"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32597" indent="-289818" algn="l" defTabSz="932559" rtl="0" eaLnBrk="1" latinLnBrk="0" hangingPunct="1">
        <a:lnSpc>
          <a:spcPct val="90000"/>
        </a:lnSpc>
        <a:spcBef>
          <a:spcPct val="20000"/>
        </a:spcBef>
        <a:buSzPct val="90000"/>
        <a:buFont typeface="Arial" pitchFamily="34" charset="0"/>
        <a:buChar char="•"/>
        <a:defRPr sz="244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512231" indent="-228292" algn="l" defTabSz="932559" rtl="0" eaLnBrk="1" latinLnBrk="0" hangingPunct="1">
        <a:lnSpc>
          <a:spcPct val="90000"/>
        </a:lnSpc>
        <a:spcBef>
          <a:spcPct val="20000"/>
        </a:spcBef>
        <a:buSzPct val="90000"/>
        <a:buFont typeface="Arial" pitchFamily="34" charset="0"/>
        <a:buChar char="•"/>
        <a:tabLst>
          <a:tab pos="932597" algn="l"/>
        </a:tabLst>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47000" indent="-234769" algn="l" defTabSz="932559" rtl="0" eaLnBrk="1" latinLnBrk="0" hangingPunct="1">
        <a:lnSpc>
          <a:spcPct val="90000"/>
        </a:lnSpc>
        <a:spcBef>
          <a:spcPct val="20000"/>
        </a:spcBef>
        <a:buSzPct val="90000"/>
        <a:buFont typeface="Arial" pitchFamily="34" charset="0"/>
        <a:buChar char="•"/>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4770"/>
            <a:ext cx="11400102" cy="45202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8187" y="1165755"/>
            <a:ext cx="11400102" cy="5087222"/>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Slide Number Placeholder 3"/>
          <p:cNvSpPr>
            <a:spLocks noGrp="1"/>
          </p:cNvSpPr>
          <p:nvPr>
            <p:ph type="sldNum" sz="quarter" idx="4"/>
          </p:nvPr>
        </p:nvSpPr>
        <p:spPr>
          <a:xfrm>
            <a:off x="9016444" y="6539451"/>
            <a:ext cx="2901844" cy="224114"/>
          </a:xfrm>
          <a:prstGeom prst="rect">
            <a:avLst/>
          </a:prstGeom>
        </p:spPr>
        <p:txBody>
          <a:bodyPr vert="horz" lIns="0" tIns="0" rIns="0" bIns="0" rtlCol="0" anchor="ctr">
            <a:spAutoFit/>
          </a:bodyPr>
          <a:lstStyle>
            <a:lvl1pPr algn="r">
              <a:defRPr sz="1428">
                <a:gradFill>
                  <a:gsLst>
                    <a:gs pos="0">
                      <a:schemeClr val="tx1"/>
                    </a:gs>
                    <a:gs pos="100000">
                      <a:schemeClr val="tx1"/>
                    </a:gs>
                  </a:gsLst>
                  <a:lin ang="5400000" scaled="0"/>
                </a:gradFill>
              </a:defRPr>
            </a:lvl1pPr>
          </a:lstStyle>
          <a:p>
            <a:pPr defTabSz="932559"/>
            <a:fld id="{F777EB7E-3C84-4DC8-BC65-B9675A7009BB}" type="slidenum">
              <a:rPr lang="en-US" smtClean="0">
                <a:gradFill>
                  <a:gsLst>
                    <a:gs pos="0">
                      <a:srgbClr val="FFFFFF"/>
                    </a:gs>
                    <a:gs pos="100000">
                      <a:srgbClr val="FFFFFF"/>
                    </a:gs>
                  </a:gsLst>
                  <a:lin ang="5400000" scaled="0"/>
                </a:gradFill>
              </a:rPr>
              <a:pPr defTabSz="932559"/>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85307892"/>
      </p:ext>
    </p:extLst>
  </p:cSld>
  <p:clrMap bg1="dk1" tx1="lt1" bg2="dk2" tx2="lt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3264" b="0" kern="1200" cap="none" spc="-122" baseline="0" dirty="0" smtClean="0">
          <a:ln w="3175">
            <a:noFill/>
          </a:ln>
          <a:gradFill flip="none" rotWithShape="1">
            <a:gsLst>
              <a:gs pos="0">
                <a:schemeClr val="bg1"/>
              </a:gs>
              <a:gs pos="86000">
                <a:schemeClr val="bg1"/>
              </a:gs>
            </a:gsLst>
            <a:lin ang="5400000" scaled="0"/>
            <a:tileRect/>
          </a:gradFill>
          <a:effectLst/>
          <a:latin typeface="+mj-lt"/>
          <a:ea typeface="+mn-ea"/>
          <a:cs typeface="Arial" charset="0"/>
        </a:defRPr>
      </a:lvl1pPr>
    </p:titleStyle>
    <p:bodyStyle>
      <a:lvl1pPr marL="354581" indent="-354581" algn="l" defTabSz="932559" rtl="0" eaLnBrk="1" latinLnBrk="0" hangingPunct="1">
        <a:lnSpc>
          <a:spcPct val="100000"/>
        </a:lnSpc>
        <a:spcBef>
          <a:spcPts val="0"/>
        </a:spcBef>
        <a:spcAft>
          <a:spcPts val="612"/>
        </a:spcAft>
        <a:buSzPct val="80000"/>
        <a:buFontTx/>
        <a:buBlip>
          <a:blip r:embed="rId17"/>
        </a:buBlip>
        <a:defRPr sz="2856" kern="1200">
          <a:gradFill>
            <a:gsLst>
              <a:gs pos="0">
                <a:schemeClr val="bg1"/>
              </a:gs>
              <a:gs pos="86000">
                <a:schemeClr val="bg1"/>
              </a:gs>
            </a:gsLst>
            <a:lin ang="5400000" scaled="0"/>
          </a:gradFill>
          <a:effectLst/>
          <a:latin typeface="+mn-lt"/>
          <a:ea typeface="+mn-ea"/>
          <a:cs typeface="+mn-cs"/>
        </a:defRPr>
      </a:lvl1pPr>
      <a:lvl2pPr marL="642780" indent="-288198" algn="l" defTabSz="932559" rtl="0" eaLnBrk="1" latinLnBrk="0" hangingPunct="1">
        <a:lnSpc>
          <a:spcPct val="100000"/>
        </a:lnSpc>
        <a:spcBef>
          <a:spcPts val="0"/>
        </a:spcBef>
        <a:spcAft>
          <a:spcPts val="612"/>
        </a:spcAft>
        <a:buSzPct val="80000"/>
        <a:buFontTx/>
        <a:buBlip>
          <a:blip r:embed="rId17"/>
        </a:buBlip>
        <a:defRPr sz="2448" kern="1200">
          <a:gradFill>
            <a:gsLst>
              <a:gs pos="0">
                <a:schemeClr val="bg1"/>
              </a:gs>
              <a:gs pos="86000">
                <a:schemeClr val="bg1"/>
              </a:gs>
            </a:gsLst>
            <a:lin ang="5400000" scaled="0"/>
          </a:gradFill>
          <a:effectLst/>
          <a:latin typeface="+mn-lt"/>
          <a:ea typeface="+mn-ea"/>
          <a:cs typeface="+mn-cs"/>
        </a:defRPr>
      </a:lvl2pPr>
      <a:lvl3pPr marL="932597"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3pPr>
      <a:lvl4pPr marL="1287178"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4pPr>
      <a:lvl5pPr marL="1632044"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8869828"/>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5" r:id="rId22"/>
    <p:sldLayoutId id="2147484356" r:id="rId23"/>
    <p:sldLayoutId id="2147484357" r:id="rId24"/>
    <p:sldLayoutId id="2147484358" r:id="rId25"/>
    <p:sldLayoutId id="2147484359" r:id="rId26"/>
    <p:sldLayoutId id="2147484360" r:id="rId27"/>
    <p:sldLayoutId id="2147484361" r:id="rId28"/>
    <p:sldLayoutId id="2147484362" r:id="rId29"/>
    <p:sldLayoutId id="2147484363" r:id="rId30"/>
    <p:sldLayoutId id="2147484364" r:id="rId31"/>
    <p:sldLayoutId id="2147484366" r:id="rId32"/>
    <p:sldLayoutId id="2147484367" r:id="rId33"/>
    <p:sldLayoutId id="2147484368" r:id="rId34"/>
    <p:sldLayoutId id="2147484369" r:id="rId35"/>
  </p:sldLayoutIdLst>
  <p:transition>
    <p:fade/>
  </p:transition>
  <p:timing>
    <p:tnLst>
      <p:par>
        <p:cTn id="1" dur="indefinite" restart="never" nodeType="tmRoot"/>
      </p:par>
    </p:tnLst>
  </p:timing>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4"/>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6037913"/>
      </p:ext>
    </p:extLst>
  </p:cSld>
  <p:clrMap bg1="lt1" tx1="dk1" bg2="lt2" tx2="dk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 id="2147484403" r:id="rId33"/>
    <p:sldLayoutId id="2147484404" r:id="rId34"/>
    <p:sldLayoutId id="2147484405" r:id="rId35"/>
    <p:sldLayoutId id="2147484406" r:id="rId36"/>
    <p:sldLayoutId id="2147484407" r:id="rId37"/>
    <p:sldLayoutId id="2147484408" r:id="rId38"/>
    <p:sldLayoutId id="2147484409" r:id="rId39"/>
    <p:sldLayoutId id="2147484410" r:id="rId40"/>
    <p:sldLayoutId id="2147484411" r:id="rId41"/>
    <p:sldLayoutId id="2147484412" r:id="rId42"/>
    <p:sldLayoutId id="2147484413" r:id="rId43"/>
    <p:sldLayoutId id="2147484414" r:id="rId44"/>
    <p:sldLayoutId id="2147484415" r:id="rId45"/>
    <p:sldLayoutId id="2147484416" r:id="rId46"/>
    <p:sldLayoutId id="2147484417" r:id="rId47"/>
    <p:sldLayoutId id="2147484418" r:id="rId48"/>
  </p:sldLayoutIdLst>
  <p:transition>
    <p:fade/>
  </p:transition>
  <p:timing>
    <p:tnLst>
      <p:par>
        <p:cTn id="1" dur="indefinite" restart="never" nodeType="tmRoot"/>
      </p:par>
    </p:tnLst>
  </p:timing>
  <p:txStyles>
    <p:titleStyle>
      <a:lvl1pPr algn="l" defTabSz="932271"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27" marR="0" indent="-342727" algn="l" defTabSz="93227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06" marR="0" indent="-241178" algn="l" defTabSz="93227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97"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80"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62"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44"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880"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15"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151"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71" rtl="0" eaLnBrk="1" latinLnBrk="0" hangingPunct="1">
        <a:defRPr sz="1800" kern="1200">
          <a:solidFill>
            <a:schemeClr val="tx1"/>
          </a:solidFill>
          <a:latin typeface="+mn-lt"/>
          <a:ea typeface="+mn-ea"/>
          <a:cs typeface="+mn-cs"/>
        </a:defRPr>
      </a:lvl1pPr>
      <a:lvl2pPr marL="466136" algn="l" defTabSz="932271" rtl="0" eaLnBrk="1" latinLnBrk="0" hangingPunct="1">
        <a:defRPr sz="1800" kern="1200">
          <a:solidFill>
            <a:schemeClr val="tx1"/>
          </a:solidFill>
          <a:latin typeface="+mn-lt"/>
          <a:ea typeface="+mn-ea"/>
          <a:cs typeface="+mn-cs"/>
        </a:defRPr>
      </a:lvl2pPr>
      <a:lvl3pPr marL="932271" algn="l" defTabSz="932271" rtl="0" eaLnBrk="1" latinLnBrk="0" hangingPunct="1">
        <a:defRPr sz="1800" kern="1200">
          <a:solidFill>
            <a:schemeClr val="tx1"/>
          </a:solidFill>
          <a:latin typeface="+mn-lt"/>
          <a:ea typeface="+mn-ea"/>
          <a:cs typeface="+mn-cs"/>
        </a:defRPr>
      </a:lvl3pPr>
      <a:lvl4pPr marL="1398407" algn="l" defTabSz="932271" rtl="0" eaLnBrk="1" latinLnBrk="0" hangingPunct="1">
        <a:defRPr sz="1800" kern="1200">
          <a:solidFill>
            <a:schemeClr val="tx1"/>
          </a:solidFill>
          <a:latin typeface="+mn-lt"/>
          <a:ea typeface="+mn-ea"/>
          <a:cs typeface="+mn-cs"/>
        </a:defRPr>
      </a:lvl4pPr>
      <a:lvl5pPr marL="1864541" algn="l" defTabSz="932271" rtl="0" eaLnBrk="1" latinLnBrk="0" hangingPunct="1">
        <a:defRPr sz="1800" kern="1200">
          <a:solidFill>
            <a:schemeClr val="tx1"/>
          </a:solidFill>
          <a:latin typeface="+mn-lt"/>
          <a:ea typeface="+mn-ea"/>
          <a:cs typeface="+mn-cs"/>
        </a:defRPr>
      </a:lvl5pPr>
      <a:lvl6pPr marL="2330677" algn="l" defTabSz="932271" rtl="0" eaLnBrk="1" latinLnBrk="0" hangingPunct="1">
        <a:defRPr sz="1800" kern="1200">
          <a:solidFill>
            <a:schemeClr val="tx1"/>
          </a:solidFill>
          <a:latin typeface="+mn-lt"/>
          <a:ea typeface="+mn-ea"/>
          <a:cs typeface="+mn-cs"/>
        </a:defRPr>
      </a:lvl6pPr>
      <a:lvl7pPr marL="2796812" algn="l" defTabSz="932271" rtl="0" eaLnBrk="1" latinLnBrk="0" hangingPunct="1">
        <a:defRPr sz="1800" kern="1200">
          <a:solidFill>
            <a:schemeClr val="tx1"/>
          </a:solidFill>
          <a:latin typeface="+mn-lt"/>
          <a:ea typeface="+mn-ea"/>
          <a:cs typeface="+mn-cs"/>
        </a:defRPr>
      </a:lvl7pPr>
      <a:lvl8pPr marL="3262947" algn="l" defTabSz="932271" rtl="0" eaLnBrk="1" latinLnBrk="0" hangingPunct="1">
        <a:defRPr sz="1800" kern="1200">
          <a:solidFill>
            <a:schemeClr val="tx1"/>
          </a:solidFill>
          <a:latin typeface="+mn-lt"/>
          <a:ea typeface="+mn-ea"/>
          <a:cs typeface="+mn-cs"/>
        </a:defRPr>
      </a:lvl8pPr>
      <a:lvl9pPr marL="3729083" algn="l" defTabSz="932271"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920112424"/>
      </p:ext>
    </p:extLst>
  </p:cSld>
  <p:clrMap bg1="dk1" tx1="lt1" bg2="dk2" tx2="lt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431086582"/>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Lst>
  <p:timing>
    <p:tnLst>
      <p:par>
        <p:cTn id="1" dur="indefinite" restart="never" nodeType="tmRoot"/>
      </p:par>
    </p:tnLst>
  </p:timing>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hyperlink" Target="https://puppetlabs.com/" TargetMode="External"/><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microsoft.com/office/2007/relationships/hdphoto" Target="../media/hdphoto1.wdp"/><Relationship Id="rId26" Type="http://schemas.openxmlformats.org/officeDocument/2006/relationships/image" Target="../media/image63.png"/><Relationship Id="rId3" Type="http://schemas.openxmlformats.org/officeDocument/2006/relationships/image" Target="../media/image67.png"/><Relationship Id="rId21" Type="http://schemas.openxmlformats.org/officeDocument/2006/relationships/image" Target="../media/image83.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microsoft.com/office/2007/relationships/hdphoto" Target="../media/hdphoto3.wdp"/><Relationship Id="rId2" Type="http://schemas.openxmlformats.org/officeDocument/2006/relationships/notesSlide" Target="../notesSlides/notesSlide18.xml"/><Relationship Id="rId16" Type="http://schemas.openxmlformats.org/officeDocument/2006/relationships/image" Target="../media/image80.png"/><Relationship Id="rId20" Type="http://schemas.openxmlformats.org/officeDocument/2006/relationships/image" Target="../media/image82.png"/><Relationship Id="rId1" Type="http://schemas.openxmlformats.org/officeDocument/2006/relationships/slideLayout" Target="../slideLayouts/slideLayout19.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5.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4.png"/><Relationship Id="rId10" Type="http://schemas.openxmlformats.org/officeDocument/2006/relationships/image" Target="../media/image74.png"/><Relationship Id="rId19" Type="http://schemas.openxmlformats.org/officeDocument/2006/relationships/image" Target="../media/image66.emf"/><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microsoft.com/office/2007/relationships/hdphoto" Target="../media/hdphoto2.wdp"/><Relationship Id="rId27"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2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9.png"/><Relationship Id="rId3" Type="http://schemas.openxmlformats.org/officeDocument/2006/relationships/image" Target="../media/image63.png"/><Relationship Id="rId7" Type="http://schemas.openxmlformats.org/officeDocument/2006/relationships/image" Target="../media/image94.png"/><Relationship Id="rId12" Type="http://schemas.openxmlformats.org/officeDocument/2006/relationships/image" Target="../media/image98.emf"/><Relationship Id="rId2" Type="http://schemas.openxmlformats.org/officeDocument/2006/relationships/notesSlide" Target="../notesSlides/notesSlide20.xml"/><Relationship Id="rId1" Type="http://schemas.openxmlformats.org/officeDocument/2006/relationships/slideLayout" Target="../slideLayouts/slideLayout193.xml"/><Relationship Id="rId6" Type="http://schemas.openxmlformats.org/officeDocument/2006/relationships/image" Target="../media/image93.png"/><Relationship Id="rId11" Type="http://schemas.openxmlformats.org/officeDocument/2006/relationships/image" Target="../media/image97.emf"/><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64.png"/><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103.jpg"/><Relationship Id="rId4" Type="http://schemas.openxmlformats.org/officeDocument/2006/relationships/image" Target="../media/image102.jpg"/></Relationships>
</file>

<file path=ppt/slides/_rels/slide2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8.png"/><Relationship Id="rId3" Type="http://schemas.openxmlformats.org/officeDocument/2006/relationships/image" Target="../media/image104.png"/><Relationship Id="rId21" Type="http://schemas.openxmlformats.org/officeDocument/2006/relationships/image" Target="../media/image66.emf"/><Relationship Id="rId7" Type="http://schemas.openxmlformats.org/officeDocument/2006/relationships/image" Target="../media/image108.png"/><Relationship Id="rId12" Type="http://schemas.openxmlformats.org/officeDocument/2006/relationships/image" Target="../media/image113.png"/><Relationship Id="rId17" Type="http://schemas.microsoft.com/office/2007/relationships/hdphoto" Target="../media/hdphoto5.wdp"/><Relationship Id="rId2" Type="http://schemas.openxmlformats.org/officeDocument/2006/relationships/notesSlide" Target="../notesSlides/notesSlide23.xml"/><Relationship Id="rId16" Type="http://schemas.openxmlformats.org/officeDocument/2006/relationships/image" Target="../media/image117.png"/><Relationship Id="rId20" Type="http://schemas.microsoft.com/office/2007/relationships/hdphoto" Target="../media/hdphoto6.wdp"/><Relationship Id="rId1" Type="http://schemas.openxmlformats.org/officeDocument/2006/relationships/slideLayout" Target="../slideLayouts/slideLayout19.xml"/><Relationship Id="rId6" Type="http://schemas.openxmlformats.org/officeDocument/2006/relationships/image" Target="../media/image107.emf"/><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emf"/><Relationship Id="rId19" Type="http://schemas.openxmlformats.org/officeDocument/2006/relationships/image" Target="../media/image119.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121.png"/></Relationships>
</file>

<file path=ppt/slides/_rels/slide28.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6.png"/><Relationship Id="rId3" Type="http://schemas.openxmlformats.org/officeDocument/2006/relationships/image" Target="../media/image63.png"/><Relationship Id="rId7" Type="http://schemas.microsoft.com/office/2007/relationships/hdphoto" Target="../media/hdphoto7.wdp"/><Relationship Id="rId12" Type="http://schemas.openxmlformats.org/officeDocument/2006/relationships/image" Target="../media/image125.png"/><Relationship Id="rId2" Type="http://schemas.openxmlformats.org/officeDocument/2006/relationships/notesSlide" Target="../notesSlides/notesSlide26.xml"/><Relationship Id="rId16" Type="http://schemas.microsoft.com/office/2007/relationships/hdphoto" Target="../media/hdphoto11.wdp"/><Relationship Id="rId1" Type="http://schemas.openxmlformats.org/officeDocument/2006/relationships/slideLayout" Target="../slideLayouts/slideLayout19.xml"/><Relationship Id="rId6" Type="http://schemas.openxmlformats.org/officeDocument/2006/relationships/image" Target="../media/image122.png"/><Relationship Id="rId11" Type="http://schemas.microsoft.com/office/2007/relationships/hdphoto" Target="../media/hdphoto9.wdp"/><Relationship Id="rId5" Type="http://schemas.openxmlformats.org/officeDocument/2006/relationships/image" Target="../media/image92.png"/><Relationship Id="rId15" Type="http://schemas.openxmlformats.org/officeDocument/2006/relationships/image" Target="../media/image127.png"/><Relationship Id="rId10" Type="http://schemas.openxmlformats.org/officeDocument/2006/relationships/image" Target="../media/image124.png"/><Relationship Id="rId4" Type="http://schemas.openxmlformats.org/officeDocument/2006/relationships/image" Target="../media/image64.png"/><Relationship Id="rId9" Type="http://schemas.microsoft.com/office/2007/relationships/hdphoto" Target="../media/hdphoto8.wdp"/><Relationship Id="rId14" Type="http://schemas.microsoft.com/office/2007/relationships/hdphoto" Target="../media/hdphoto10.wdp"/></Relationships>
</file>

<file path=ppt/slides/_rels/slide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66.emf"/><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30.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36.png"/><Relationship Id="rId3" Type="http://schemas.openxmlformats.org/officeDocument/2006/relationships/image" Target="../media/image128.png"/><Relationship Id="rId7" Type="http://schemas.openxmlformats.org/officeDocument/2006/relationships/image" Target="../media/image130.emf"/><Relationship Id="rId12" Type="http://schemas.openxmlformats.org/officeDocument/2006/relationships/image" Target="../media/image135.emf"/><Relationship Id="rId2" Type="http://schemas.openxmlformats.org/officeDocument/2006/relationships/notesSlide" Target="../notesSlides/notesSlide27.xml"/><Relationship Id="rId16"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129.emf"/><Relationship Id="rId11" Type="http://schemas.openxmlformats.org/officeDocument/2006/relationships/image" Target="../media/image134.emf"/><Relationship Id="rId5" Type="http://schemas.openxmlformats.org/officeDocument/2006/relationships/image" Target="../media/image74.png"/><Relationship Id="rId15" Type="http://schemas.openxmlformats.org/officeDocument/2006/relationships/image" Target="../media/image63.png"/><Relationship Id="rId10" Type="http://schemas.openxmlformats.org/officeDocument/2006/relationships/image" Target="../media/image133.emf"/><Relationship Id="rId4" Type="http://schemas.openxmlformats.org/officeDocument/2006/relationships/image" Target="../media/image97.emf"/><Relationship Id="rId9" Type="http://schemas.openxmlformats.org/officeDocument/2006/relationships/image" Target="../media/image132.emf"/><Relationship Id="rId14" Type="http://schemas.openxmlformats.org/officeDocument/2006/relationships/image" Target="../media/image9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8000" y="5234611"/>
            <a:ext cx="9383261" cy="1489859"/>
          </a:xfrm>
        </p:spPr>
        <p:txBody>
          <a:bodyPr>
            <a:normAutofit/>
          </a:bodyPr>
          <a:lstStyle/>
          <a:p>
            <a:r>
              <a:rPr lang="en-US" b="1" dirty="0" smtClean="0"/>
              <a:t>David Tesar </a:t>
            </a:r>
            <a:r>
              <a:rPr lang="en-US" dirty="0" smtClean="0"/>
              <a:t>@</a:t>
            </a:r>
            <a:r>
              <a:rPr lang="en-US" dirty="0" err="1" smtClean="0"/>
              <a:t>dtzar</a:t>
            </a:r>
            <a:endParaRPr lang="en-US" dirty="0" smtClean="0"/>
          </a:p>
          <a:p>
            <a:r>
              <a:rPr lang="en-US" b="1" dirty="0" smtClean="0"/>
              <a:t>Morgan Webb </a:t>
            </a:r>
            <a:r>
              <a:rPr lang="en-US" dirty="0" smtClean="0"/>
              <a:t>@</a:t>
            </a:r>
            <a:r>
              <a:rPr lang="en-US" dirty="0" err="1" smtClean="0"/>
              <a:t>morgan_msft</a:t>
            </a:r>
            <a:endParaRPr lang="en-US" dirty="0"/>
          </a:p>
        </p:txBody>
      </p:sp>
      <p:sp>
        <p:nvSpPr>
          <p:cNvPr id="2" name="Title 1"/>
          <p:cNvSpPr>
            <a:spLocks noGrp="1"/>
          </p:cNvSpPr>
          <p:nvPr>
            <p:ph type="ctrTitle"/>
          </p:nvPr>
        </p:nvSpPr>
        <p:spPr/>
        <p:txBody>
          <a:bodyPr/>
          <a:lstStyle/>
          <a:p>
            <a:r>
              <a:rPr lang="en-US" sz="4400" dirty="0" err="1"/>
              <a:t>DevOps</a:t>
            </a:r>
            <a:r>
              <a:rPr lang="en-US" sz="4400" dirty="0"/>
              <a:t>: An IT Pro Guide</a:t>
            </a:r>
            <a:r>
              <a:rPr lang="en-US" sz="4080" dirty="0" smtClean="0"/>
              <a:t/>
            </a:r>
            <a:br>
              <a:rPr lang="en-US" sz="4080" dirty="0" smtClean="0"/>
            </a:br>
            <a:r>
              <a:rPr lang="en-US" sz="4080" dirty="0" smtClean="0"/>
              <a:t/>
            </a:r>
            <a:br>
              <a:rPr lang="en-US" sz="4080" dirty="0" smtClean="0"/>
            </a:br>
            <a:r>
              <a:rPr lang="en-US" sz="4080" dirty="0" smtClean="0"/>
              <a:t/>
            </a:r>
            <a:br>
              <a:rPr lang="en-US" sz="4080" dirty="0" smtClean="0"/>
            </a:br>
            <a:endParaRPr lang="en-US" sz="4080" dirty="0"/>
          </a:p>
        </p:txBody>
      </p:sp>
    </p:spTree>
    <p:extLst>
      <p:ext uri="{BB962C8B-B14F-4D97-AF65-F5344CB8AC3E}">
        <p14:creationId xmlns:p14="http://schemas.microsoft.com/office/powerpoint/2010/main" val="1095172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r>
              <a:rPr lang="en-US" dirty="0" smtClean="0"/>
              <a:t>: the three stage conversation</a:t>
            </a:r>
            <a:endParaRPr lang="en-US" dirty="0"/>
          </a:p>
        </p:txBody>
      </p:sp>
      <p:grpSp>
        <p:nvGrpSpPr>
          <p:cNvPr id="30" name="Group 29"/>
          <p:cNvGrpSpPr/>
          <p:nvPr/>
        </p:nvGrpSpPr>
        <p:grpSpPr>
          <a:xfrm>
            <a:off x="8208491" y="1917295"/>
            <a:ext cx="3651001" cy="4592576"/>
            <a:chOff x="8208491" y="1917295"/>
            <a:chExt cx="3651001" cy="459257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238" y="1917295"/>
              <a:ext cx="2480148" cy="3533783"/>
            </a:xfrm>
            <a:prstGeom prst="rect">
              <a:avLst/>
            </a:prstGeom>
          </p:spPr>
        </p:pic>
        <p:grpSp>
          <p:nvGrpSpPr>
            <p:cNvPr id="19" name="Group 18"/>
            <p:cNvGrpSpPr/>
            <p:nvPr/>
          </p:nvGrpSpPr>
          <p:grpSpPr>
            <a:xfrm>
              <a:off x="8208491" y="5622366"/>
              <a:ext cx="3651001" cy="887505"/>
              <a:chOff x="8486329" y="5622366"/>
              <a:chExt cx="3651001" cy="887505"/>
            </a:xfrm>
          </p:grpSpPr>
          <p:sp>
            <p:nvSpPr>
              <p:cNvPr id="15" name="Rectangle 14"/>
              <p:cNvSpPr/>
              <p:nvPr/>
            </p:nvSpPr>
            <p:spPr bwMode="auto">
              <a:xfrm>
                <a:off x="8486329"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smtClean="0">
                    <a:ln w="0"/>
                    <a:gradFill>
                      <a:gsLst>
                        <a:gs pos="1250">
                          <a:srgbClr val="002050"/>
                        </a:gs>
                        <a:gs pos="100000">
                          <a:srgbClr val="002050"/>
                        </a:gs>
                      </a:gsLst>
                      <a:lin ang="0" scaled="0"/>
                    </a:gradFill>
                  </a:rPr>
                  <a:t>3</a:t>
                </a:r>
              </a:p>
            </p:txBody>
          </p:sp>
          <p:sp>
            <p:nvSpPr>
              <p:cNvPr id="16" name="Rectangle 15"/>
              <p:cNvSpPr/>
              <p:nvPr/>
            </p:nvSpPr>
            <p:spPr bwMode="auto">
              <a:xfrm>
                <a:off x="9418638"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smtClean="0">
                    <a:ln w="0"/>
                    <a:gradFill>
                      <a:gsLst>
                        <a:gs pos="1250">
                          <a:srgbClr val="002050"/>
                        </a:gs>
                        <a:gs pos="100000">
                          <a:srgbClr val="002050"/>
                        </a:gs>
                      </a:gsLst>
                      <a:lin ang="0" scaled="0"/>
                    </a:gradFill>
                    <a:latin typeface="Segoe UI Light"/>
                  </a:rPr>
                  <a:t>Products</a:t>
                </a:r>
              </a:p>
            </p:txBody>
          </p:sp>
        </p:grpSp>
      </p:grpSp>
      <p:grpSp>
        <p:nvGrpSpPr>
          <p:cNvPr id="29" name="Group 28"/>
          <p:cNvGrpSpPr/>
          <p:nvPr/>
        </p:nvGrpSpPr>
        <p:grpSpPr>
          <a:xfrm>
            <a:off x="4359987" y="2125663"/>
            <a:ext cx="3651001" cy="4384208"/>
            <a:chOff x="4359987" y="2125663"/>
            <a:chExt cx="3651001" cy="4384208"/>
          </a:xfrm>
        </p:grpSpPr>
        <p:grpSp>
          <p:nvGrpSpPr>
            <p:cNvPr id="5" name="Group 4"/>
            <p:cNvGrpSpPr/>
            <p:nvPr/>
          </p:nvGrpSpPr>
          <p:grpSpPr>
            <a:xfrm>
              <a:off x="4359987" y="5622366"/>
              <a:ext cx="3651001" cy="887505"/>
              <a:chOff x="4591554" y="5622366"/>
              <a:chExt cx="3651001" cy="887505"/>
            </a:xfrm>
          </p:grpSpPr>
          <p:sp>
            <p:nvSpPr>
              <p:cNvPr id="13" name="Rectangle 12"/>
              <p:cNvSpPr/>
              <p:nvPr/>
            </p:nvSpPr>
            <p:spPr bwMode="auto">
              <a:xfrm>
                <a:off x="4591554"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smtClean="0">
                    <a:ln w="0"/>
                    <a:gradFill>
                      <a:gsLst>
                        <a:gs pos="1250">
                          <a:srgbClr val="002050"/>
                        </a:gs>
                        <a:gs pos="100000">
                          <a:srgbClr val="002050"/>
                        </a:gs>
                      </a:gsLst>
                      <a:lin ang="0" scaled="0"/>
                    </a:gradFill>
                  </a:rPr>
                  <a:t>2</a:t>
                </a:r>
              </a:p>
            </p:txBody>
          </p:sp>
          <p:sp>
            <p:nvSpPr>
              <p:cNvPr id="14" name="Rectangle 13"/>
              <p:cNvSpPr/>
              <p:nvPr/>
            </p:nvSpPr>
            <p:spPr bwMode="auto">
              <a:xfrm>
                <a:off x="5523863"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smtClean="0">
                    <a:ln w="0"/>
                    <a:gradFill>
                      <a:gsLst>
                        <a:gs pos="1250">
                          <a:srgbClr val="002050"/>
                        </a:gs>
                        <a:gs pos="100000">
                          <a:srgbClr val="002050"/>
                        </a:gs>
                      </a:gsLst>
                      <a:lin ang="0" scaled="0"/>
                    </a:gradFill>
                    <a:latin typeface="Segoe UI Light"/>
                  </a:rPr>
                  <a:t>Process</a:t>
                </a:r>
              </a:p>
            </p:txBody>
          </p:sp>
        </p:gr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187" y="2125663"/>
              <a:ext cx="2418073" cy="3306391"/>
            </a:xfrm>
            <a:prstGeom prst="rect">
              <a:avLst/>
            </a:prstGeom>
          </p:spPr>
        </p:pic>
      </p:grpSp>
      <p:grpSp>
        <p:nvGrpSpPr>
          <p:cNvPr id="28" name="Group 27"/>
          <p:cNvGrpSpPr/>
          <p:nvPr/>
        </p:nvGrpSpPr>
        <p:grpSpPr>
          <a:xfrm>
            <a:off x="511482" y="1673606"/>
            <a:ext cx="3651001" cy="4836265"/>
            <a:chOff x="511482" y="1673606"/>
            <a:chExt cx="3651001" cy="4836265"/>
          </a:xfrm>
        </p:grpSpPr>
        <p:grpSp>
          <p:nvGrpSpPr>
            <p:cNvPr id="4" name="Group 3"/>
            <p:cNvGrpSpPr/>
            <p:nvPr/>
          </p:nvGrpSpPr>
          <p:grpSpPr>
            <a:xfrm>
              <a:off x="511482" y="5622366"/>
              <a:ext cx="3651001" cy="887505"/>
              <a:chOff x="465444" y="5622366"/>
              <a:chExt cx="3651001" cy="887505"/>
            </a:xfrm>
          </p:grpSpPr>
          <p:sp>
            <p:nvSpPr>
              <p:cNvPr id="17" name="Rectangle 16"/>
              <p:cNvSpPr/>
              <p:nvPr/>
            </p:nvSpPr>
            <p:spPr bwMode="auto">
              <a:xfrm>
                <a:off x="465444"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smtClean="0">
                    <a:ln w="0"/>
                    <a:gradFill>
                      <a:gsLst>
                        <a:gs pos="1250">
                          <a:srgbClr val="002050"/>
                        </a:gs>
                        <a:gs pos="100000">
                          <a:srgbClr val="002050"/>
                        </a:gs>
                      </a:gsLst>
                      <a:lin ang="0" scaled="0"/>
                    </a:gradFill>
                  </a:rPr>
                  <a:t>1</a:t>
                </a:r>
              </a:p>
            </p:txBody>
          </p:sp>
          <p:sp>
            <p:nvSpPr>
              <p:cNvPr id="18" name="Rectangle 17"/>
              <p:cNvSpPr/>
              <p:nvPr/>
            </p:nvSpPr>
            <p:spPr bwMode="auto">
              <a:xfrm>
                <a:off x="1397753"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smtClean="0">
                    <a:ln w="0"/>
                    <a:gradFill>
                      <a:gsLst>
                        <a:gs pos="1250">
                          <a:srgbClr val="002050"/>
                        </a:gs>
                        <a:gs pos="100000">
                          <a:srgbClr val="002050"/>
                        </a:gs>
                      </a:gsLst>
                      <a:lin ang="0" scaled="0"/>
                    </a:gradFill>
                    <a:latin typeface="Segoe UI Light"/>
                  </a:rPr>
                  <a:t>People</a:t>
                </a:r>
              </a:p>
            </p:txBody>
          </p:sp>
        </p:grpSp>
        <p:grpSp>
          <p:nvGrpSpPr>
            <p:cNvPr id="27" name="Group 26"/>
            <p:cNvGrpSpPr/>
            <p:nvPr/>
          </p:nvGrpSpPr>
          <p:grpSpPr>
            <a:xfrm>
              <a:off x="1186823" y="1673606"/>
              <a:ext cx="2413883" cy="3776282"/>
              <a:chOff x="1186823" y="1673606"/>
              <a:chExt cx="2413883" cy="3776282"/>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823" y="1673606"/>
                <a:ext cx="1197403" cy="3776282"/>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0071" y="2795016"/>
                <a:ext cx="1110635" cy="2654872"/>
              </a:xfrm>
              <a:prstGeom prst="rect">
                <a:avLst/>
              </a:prstGeom>
            </p:spPr>
          </p:pic>
        </p:grpSp>
      </p:grpSp>
    </p:spTree>
    <p:extLst>
      <p:ext uri="{BB962C8B-B14F-4D97-AF65-F5344CB8AC3E}">
        <p14:creationId xmlns:p14="http://schemas.microsoft.com/office/powerpoint/2010/main" val="4180906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852494" y="1490469"/>
            <a:ext cx="2073324" cy="1292662"/>
          </a:xfrm>
          <a:prstGeom prst="rect">
            <a:avLst/>
          </a:prstGeom>
          <a:noFill/>
        </p:spPr>
        <p:txBody>
          <a:bodyPr wrap="none" lIns="182880" tIns="146304" rIns="182880" bIns="146304" rtlCol="0">
            <a:spAutoFit/>
          </a:bodyPr>
          <a:lstStyle/>
          <a:p>
            <a:pPr>
              <a:lnSpc>
                <a:spcPct val="90000"/>
              </a:lnSpc>
              <a:spcAft>
                <a:spcPts val="600"/>
              </a:spcAft>
            </a:pPr>
            <a:r>
              <a:rPr lang="en-US" sz="7200" dirty="0" smtClean="0">
                <a:solidFill>
                  <a:srgbClr val="00B294">
                    <a:lumMod val="20000"/>
                    <a:lumOff val="80000"/>
                  </a:srgbClr>
                </a:solidFill>
              </a:rPr>
              <a:t>OPS</a:t>
            </a:r>
          </a:p>
        </p:txBody>
      </p:sp>
      <p:sp>
        <p:nvSpPr>
          <p:cNvPr id="16" name="TextBox 15"/>
          <p:cNvSpPr txBox="1"/>
          <p:nvPr/>
        </p:nvSpPr>
        <p:spPr>
          <a:xfrm>
            <a:off x="1556068" y="1545986"/>
            <a:ext cx="2057294" cy="1292662"/>
          </a:xfrm>
          <a:prstGeom prst="rect">
            <a:avLst/>
          </a:prstGeom>
          <a:noFill/>
        </p:spPr>
        <p:txBody>
          <a:bodyPr wrap="none" lIns="182880" tIns="146304" rIns="182880" bIns="146304" rtlCol="0">
            <a:spAutoFit/>
          </a:bodyPr>
          <a:lstStyle/>
          <a:p>
            <a:pPr>
              <a:lnSpc>
                <a:spcPct val="90000"/>
              </a:lnSpc>
              <a:spcAft>
                <a:spcPts val="600"/>
              </a:spcAft>
            </a:pPr>
            <a:r>
              <a:rPr lang="en-US" sz="7200" dirty="0" smtClean="0">
                <a:solidFill>
                  <a:srgbClr val="00BCF2">
                    <a:lumMod val="20000"/>
                    <a:lumOff val="80000"/>
                  </a:srgbClr>
                </a:solidFill>
              </a:rPr>
              <a:t>DEV</a:t>
            </a:r>
          </a:p>
        </p:txBody>
      </p:sp>
      <p:sp>
        <p:nvSpPr>
          <p:cNvPr id="2" name="Title 1"/>
          <p:cNvSpPr>
            <a:spLocks noGrp="1"/>
          </p:cNvSpPr>
          <p:nvPr>
            <p:ph type="title"/>
          </p:nvPr>
        </p:nvSpPr>
        <p:spPr/>
        <p:txBody>
          <a:bodyPr/>
          <a:lstStyle/>
          <a:p>
            <a:r>
              <a:rPr lang="en-US"/>
              <a:t>The three </a:t>
            </a:r>
            <a:r>
              <a:rPr lang="en-US" smtClean="0"/>
              <a:t>ways</a:t>
            </a:r>
            <a:endParaRPr lang="en-US" dirty="0"/>
          </a:p>
        </p:txBody>
      </p:sp>
      <p:grpSp>
        <p:nvGrpSpPr>
          <p:cNvPr id="15" name="Group 14"/>
          <p:cNvGrpSpPr/>
          <p:nvPr/>
        </p:nvGrpSpPr>
        <p:grpSpPr>
          <a:xfrm>
            <a:off x="1475040" y="2896532"/>
            <a:ext cx="2299318" cy="1972331"/>
            <a:chOff x="1845505" y="2896532"/>
            <a:chExt cx="2299318" cy="1972331"/>
          </a:xfrm>
        </p:grpSpPr>
        <p:grpSp>
          <p:nvGrpSpPr>
            <p:cNvPr id="13" name="Group 12"/>
            <p:cNvGrpSpPr/>
            <p:nvPr/>
          </p:nvGrpSpPr>
          <p:grpSpPr>
            <a:xfrm>
              <a:off x="2624699" y="2896532"/>
              <a:ext cx="740930" cy="1972331"/>
              <a:chOff x="1902902" y="3149888"/>
              <a:chExt cx="740930" cy="1972331"/>
            </a:xfrm>
            <a:solidFill>
              <a:schemeClr val="tx2"/>
            </a:solidFill>
          </p:grpSpPr>
          <p:sp>
            <p:nvSpPr>
              <p:cNvPr id="7" name="Freeform 741"/>
              <p:cNvSpPr>
                <a:spLocks/>
              </p:cNvSpPr>
              <p:nvPr/>
            </p:nvSpPr>
            <p:spPr bwMode="auto">
              <a:xfrm>
                <a:off x="1902902" y="3636883"/>
                <a:ext cx="740930" cy="1485336"/>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8" name="Oval 742"/>
              <p:cNvSpPr>
                <a:spLocks noChangeArrowheads="1"/>
              </p:cNvSpPr>
              <p:nvPr/>
            </p:nvSpPr>
            <p:spPr bwMode="auto">
              <a:xfrm>
                <a:off x="2052479" y="3149888"/>
                <a:ext cx="441775" cy="4452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14" name="Group 13"/>
            <p:cNvGrpSpPr/>
            <p:nvPr/>
          </p:nvGrpSpPr>
          <p:grpSpPr>
            <a:xfrm>
              <a:off x="3522164" y="3021759"/>
              <a:ext cx="622659" cy="1683613"/>
              <a:chOff x="2800367" y="3275115"/>
              <a:chExt cx="622659" cy="1683613"/>
            </a:xfrm>
            <a:solidFill>
              <a:schemeClr val="accent1"/>
            </a:solidFill>
          </p:grpSpPr>
          <p:sp>
            <p:nvSpPr>
              <p:cNvPr id="9" name="Freeform 743"/>
              <p:cNvSpPr>
                <a:spLocks/>
              </p:cNvSpPr>
              <p:nvPr/>
            </p:nvSpPr>
            <p:spPr bwMode="auto">
              <a:xfrm>
                <a:off x="2800367"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10" name="Oval 744"/>
              <p:cNvSpPr>
                <a:spLocks noChangeArrowheads="1"/>
              </p:cNvSpPr>
              <p:nvPr/>
            </p:nvSpPr>
            <p:spPr bwMode="auto">
              <a:xfrm>
                <a:off x="2922116"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3" name="Group 2"/>
            <p:cNvGrpSpPr/>
            <p:nvPr/>
          </p:nvGrpSpPr>
          <p:grpSpPr>
            <a:xfrm>
              <a:off x="1845505" y="3021759"/>
              <a:ext cx="622659" cy="1683613"/>
              <a:chOff x="1123708" y="3275115"/>
              <a:chExt cx="622659" cy="1683613"/>
            </a:xfrm>
            <a:solidFill>
              <a:schemeClr val="accent1"/>
            </a:solidFill>
          </p:grpSpPr>
          <p:sp>
            <p:nvSpPr>
              <p:cNvPr id="11" name="Freeform 745"/>
              <p:cNvSpPr>
                <a:spLocks/>
              </p:cNvSpPr>
              <p:nvPr/>
            </p:nvSpPr>
            <p:spPr bwMode="auto">
              <a:xfrm>
                <a:off x="1123708"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12" name="Oval 746"/>
              <p:cNvSpPr>
                <a:spLocks noChangeArrowheads="1"/>
              </p:cNvSpPr>
              <p:nvPr/>
            </p:nvSpPr>
            <p:spPr bwMode="auto">
              <a:xfrm>
                <a:off x="1245457"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grpSp>
        <p:nvGrpSpPr>
          <p:cNvPr id="6" name="Group 5"/>
          <p:cNvGrpSpPr/>
          <p:nvPr/>
        </p:nvGrpSpPr>
        <p:grpSpPr>
          <a:xfrm>
            <a:off x="8739497" y="2896532"/>
            <a:ext cx="2299318" cy="1972331"/>
            <a:chOff x="7589838" y="2896532"/>
            <a:chExt cx="2299318" cy="1972331"/>
          </a:xfrm>
        </p:grpSpPr>
        <p:grpSp>
          <p:nvGrpSpPr>
            <p:cNvPr id="18" name="Group 17"/>
            <p:cNvGrpSpPr/>
            <p:nvPr/>
          </p:nvGrpSpPr>
          <p:grpSpPr>
            <a:xfrm>
              <a:off x="8369032" y="2896532"/>
              <a:ext cx="740930" cy="1972331"/>
              <a:chOff x="1902902" y="3149888"/>
              <a:chExt cx="740930" cy="1972331"/>
            </a:xfrm>
            <a:solidFill>
              <a:schemeClr val="accent6">
                <a:lumMod val="40000"/>
                <a:lumOff val="60000"/>
              </a:schemeClr>
            </a:solidFill>
          </p:grpSpPr>
          <p:sp>
            <p:nvSpPr>
              <p:cNvPr id="25" name="Freeform 741"/>
              <p:cNvSpPr>
                <a:spLocks/>
              </p:cNvSpPr>
              <p:nvPr/>
            </p:nvSpPr>
            <p:spPr bwMode="auto">
              <a:xfrm>
                <a:off x="1902902" y="3636883"/>
                <a:ext cx="740930" cy="1485336"/>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6" name="Oval 742"/>
              <p:cNvSpPr>
                <a:spLocks noChangeArrowheads="1"/>
              </p:cNvSpPr>
              <p:nvPr/>
            </p:nvSpPr>
            <p:spPr bwMode="auto">
              <a:xfrm>
                <a:off x="2052479" y="3149888"/>
                <a:ext cx="441775" cy="4452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19" name="Group 18"/>
            <p:cNvGrpSpPr/>
            <p:nvPr/>
          </p:nvGrpSpPr>
          <p:grpSpPr>
            <a:xfrm>
              <a:off x="9266497" y="3021759"/>
              <a:ext cx="622659" cy="1683613"/>
              <a:chOff x="2800367" y="3275115"/>
              <a:chExt cx="622659" cy="1683613"/>
            </a:xfrm>
            <a:solidFill>
              <a:schemeClr val="accent6"/>
            </a:solidFill>
          </p:grpSpPr>
          <p:sp>
            <p:nvSpPr>
              <p:cNvPr id="23" name="Freeform 743"/>
              <p:cNvSpPr>
                <a:spLocks/>
              </p:cNvSpPr>
              <p:nvPr/>
            </p:nvSpPr>
            <p:spPr bwMode="auto">
              <a:xfrm>
                <a:off x="2800367"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4" name="Oval 744"/>
              <p:cNvSpPr>
                <a:spLocks noChangeArrowheads="1"/>
              </p:cNvSpPr>
              <p:nvPr/>
            </p:nvSpPr>
            <p:spPr bwMode="auto">
              <a:xfrm>
                <a:off x="2922116"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20" name="Group 19"/>
            <p:cNvGrpSpPr/>
            <p:nvPr/>
          </p:nvGrpSpPr>
          <p:grpSpPr>
            <a:xfrm>
              <a:off x="7589838" y="3021759"/>
              <a:ext cx="622659" cy="1683613"/>
              <a:chOff x="1123708" y="3275115"/>
              <a:chExt cx="622659" cy="1683613"/>
            </a:xfrm>
            <a:solidFill>
              <a:schemeClr val="accent6"/>
            </a:solidFill>
          </p:grpSpPr>
          <p:sp>
            <p:nvSpPr>
              <p:cNvPr id="21" name="Freeform 745"/>
              <p:cNvSpPr>
                <a:spLocks/>
              </p:cNvSpPr>
              <p:nvPr/>
            </p:nvSpPr>
            <p:spPr bwMode="auto">
              <a:xfrm>
                <a:off x="1123708"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2" name="Oval 746"/>
              <p:cNvSpPr>
                <a:spLocks noChangeArrowheads="1"/>
              </p:cNvSpPr>
              <p:nvPr/>
            </p:nvSpPr>
            <p:spPr bwMode="auto">
              <a:xfrm>
                <a:off x="1245457"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sp>
        <p:nvSpPr>
          <p:cNvPr id="43" name="Freeform 42"/>
          <p:cNvSpPr/>
          <p:nvPr/>
        </p:nvSpPr>
        <p:spPr bwMode="auto">
          <a:xfrm rot="13859307" flipH="1">
            <a:off x="3471402" y="2679796"/>
            <a:ext cx="660" cy="4896"/>
          </a:xfrm>
          <a:custGeom>
            <a:avLst/>
            <a:gdLst>
              <a:gd name="connsiteX0" fmla="*/ 0 w 660"/>
              <a:gd name="connsiteY0" fmla="*/ 4896 h 4896"/>
              <a:gd name="connsiteX1" fmla="*/ 660 w 660"/>
              <a:gd name="connsiteY1" fmla="*/ 0 h 4896"/>
              <a:gd name="connsiteX2" fmla="*/ 0 w 660"/>
              <a:gd name="connsiteY2" fmla="*/ 4896 h 4896"/>
              <a:gd name="connsiteX3" fmla="*/ 0 w 660"/>
              <a:gd name="connsiteY3" fmla="*/ 4896 h 4896"/>
            </a:gdLst>
            <a:ahLst/>
            <a:cxnLst>
              <a:cxn ang="0">
                <a:pos x="connsiteX0" y="connsiteY0"/>
              </a:cxn>
              <a:cxn ang="0">
                <a:pos x="connsiteX1" y="connsiteY1"/>
              </a:cxn>
              <a:cxn ang="0">
                <a:pos x="connsiteX2" y="connsiteY2"/>
              </a:cxn>
              <a:cxn ang="0">
                <a:pos x="connsiteX3" y="connsiteY3"/>
              </a:cxn>
            </a:cxnLst>
            <a:rect l="l" t="t" r="r" b="b"/>
            <a:pathLst>
              <a:path w="660" h="4896">
                <a:moveTo>
                  <a:pt x="0" y="4896"/>
                </a:moveTo>
                <a:lnTo>
                  <a:pt x="660" y="0"/>
                </a:lnTo>
                <a:lnTo>
                  <a:pt x="0" y="4896"/>
                </a:lnTo>
                <a:lnTo>
                  <a:pt x="0" y="489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77"/>
          <p:cNvSpPr/>
          <p:nvPr/>
        </p:nvSpPr>
        <p:spPr bwMode="auto">
          <a:xfrm rot="13459195" flipH="1">
            <a:off x="4398151" y="427131"/>
            <a:ext cx="4038672" cy="4030066"/>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78"/>
          <p:cNvSpPr/>
          <p:nvPr/>
        </p:nvSpPr>
        <p:spPr bwMode="auto">
          <a:xfrm rot="2700000" flipH="1">
            <a:off x="4153339" y="3238326"/>
            <a:ext cx="4038672" cy="4030066"/>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79"/>
          <p:cNvSpPr/>
          <p:nvPr/>
        </p:nvSpPr>
        <p:spPr bwMode="auto">
          <a:xfrm rot="13459195" flipH="1">
            <a:off x="4427928" y="2944089"/>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Freeform 80"/>
          <p:cNvSpPr/>
          <p:nvPr/>
        </p:nvSpPr>
        <p:spPr bwMode="auto">
          <a:xfrm rot="2700000" flipH="1">
            <a:off x="4369732" y="3459061"/>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83"/>
          <p:cNvSpPr/>
          <p:nvPr/>
        </p:nvSpPr>
        <p:spPr bwMode="auto">
          <a:xfrm rot="13459195" flipH="1">
            <a:off x="5855640" y="2944089"/>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84"/>
          <p:cNvSpPr/>
          <p:nvPr/>
        </p:nvSpPr>
        <p:spPr bwMode="auto">
          <a:xfrm rot="2700000" flipH="1">
            <a:off x="5797444" y="3459061"/>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86"/>
          <p:cNvSpPr/>
          <p:nvPr/>
        </p:nvSpPr>
        <p:spPr bwMode="auto">
          <a:xfrm rot="13459195" flipH="1">
            <a:off x="7283352" y="2944089"/>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87"/>
          <p:cNvSpPr/>
          <p:nvPr/>
        </p:nvSpPr>
        <p:spPr bwMode="auto">
          <a:xfrm rot="2700000" flipH="1">
            <a:off x="7225156" y="3459061"/>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9" name="Title 1"/>
          <p:cNvSpPr txBox="1">
            <a:spLocks/>
          </p:cNvSpPr>
          <p:nvPr/>
        </p:nvSpPr>
        <p:spPr>
          <a:xfrm>
            <a:off x="247527" y="5053125"/>
            <a:ext cx="25709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600" b="1" dirty="0">
                <a:gradFill>
                  <a:gsLst>
                    <a:gs pos="1250">
                      <a:srgbClr val="FFFFFF"/>
                    </a:gs>
                    <a:gs pos="100000">
                      <a:srgbClr val="FFFFFF"/>
                    </a:gs>
                  </a:gsLst>
                  <a:lin ang="5400000" scaled="0"/>
                </a:gradFill>
              </a:rPr>
              <a:t>THE</a:t>
            </a:r>
            <a:r>
              <a:rPr lang="en-US" sz="2600" b="1">
                <a:gradFill>
                  <a:gsLst>
                    <a:gs pos="1250">
                      <a:srgbClr val="FFFFFF"/>
                    </a:gs>
                    <a:gs pos="100000">
                      <a:srgbClr val="FFFFFF"/>
                    </a:gs>
                  </a:gsLst>
                  <a:lin ang="5400000" scaled="0"/>
                </a:gradFill>
              </a:rPr>
              <a:t> FIRST </a:t>
            </a:r>
            <a:r>
              <a:rPr lang="en-US" sz="2600" b="1" smtClean="0">
                <a:gradFill>
                  <a:gsLst>
                    <a:gs pos="1250">
                      <a:srgbClr val="FFFFFF"/>
                    </a:gs>
                    <a:gs pos="100000">
                      <a:srgbClr val="FFFFFF"/>
                    </a:gs>
                  </a:gsLst>
                  <a:lin ang="5400000" scaled="0"/>
                </a:gradFill>
              </a:rPr>
              <a:t>WAY</a:t>
            </a:r>
            <a:endParaRPr sz="2800" b="1" dirty="0">
              <a:gradFill>
                <a:gsLst>
                  <a:gs pos="1250">
                    <a:srgbClr val="FFFFFF"/>
                  </a:gs>
                  <a:gs pos="100000">
                    <a:srgbClr val="FFFFFF"/>
                  </a:gs>
                </a:gsLst>
                <a:lin ang="5400000" scaled="0"/>
              </a:gradFill>
            </a:endParaRPr>
          </a:p>
          <a:p>
            <a:r>
              <a:rPr sz="2800">
                <a:gradFill>
                  <a:gsLst>
                    <a:gs pos="1250">
                      <a:srgbClr val="FFFFFF"/>
                    </a:gs>
                    <a:gs pos="100000">
                      <a:srgbClr val="FFFFFF"/>
                    </a:gs>
                  </a:gsLst>
                  <a:lin ang="5400000" scaled="0"/>
                </a:gradFill>
              </a:rPr>
              <a:t/>
            </a:r>
            <a:br>
              <a:rPr sz="2800">
                <a:gradFill>
                  <a:gsLst>
                    <a:gs pos="1250">
                      <a:srgbClr val="FFFFFF"/>
                    </a:gs>
                    <a:gs pos="100000">
                      <a:srgbClr val="FFFFFF"/>
                    </a:gs>
                  </a:gsLst>
                  <a:lin ang="5400000" scaled="0"/>
                </a:gradFill>
              </a:rPr>
            </a:br>
            <a:r>
              <a:rPr sz="2800">
                <a:gradFill>
                  <a:gsLst>
                    <a:gs pos="1250">
                      <a:srgbClr val="FFFFFF"/>
                    </a:gs>
                    <a:gs pos="100000">
                      <a:srgbClr val="FFFFFF"/>
                    </a:gs>
                  </a:gsLst>
                  <a:lin ang="5400000" scaled="0"/>
                </a:gradFill>
              </a:rPr>
              <a:t>Flow/systems </a:t>
            </a:r>
            <a:r>
              <a:rPr sz="2800" smtClean="0">
                <a:gradFill>
                  <a:gsLst>
                    <a:gs pos="1250">
                      <a:srgbClr val="FFFFFF"/>
                    </a:gs>
                    <a:gs pos="100000">
                      <a:srgbClr val="FFFFFF"/>
                    </a:gs>
                  </a:gsLst>
                  <a:lin ang="5400000" scaled="0"/>
                </a:gradFill>
              </a:rPr>
              <a:t>thinking</a:t>
            </a:r>
            <a:endParaRPr sz="2800" dirty="0">
              <a:gradFill>
                <a:gsLst>
                  <a:gs pos="1250">
                    <a:srgbClr val="FFFFFF"/>
                  </a:gs>
                  <a:gs pos="100000">
                    <a:srgbClr val="FFFFFF"/>
                  </a:gs>
                </a:gsLst>
                <a:lin ang="5400000" scaled="0"/>
              </a:gradFill>
            </a:endParaRPr>
          </a:p>
        </p:txBody>
      </p:sp>
      <p:sp>
        <p:nvSpPr>
          <p:cNvPr id="91" name="Title 1"/>
          <p:cNvSpPr txBox="1">
            <a:spLocks/>
          </p:cNvSpPr>
          <p:nvPr/>
        </p:nvSpPr>
        <p:spPr>
          <a:xfrm>
            <a:off x="336356" y="5063762"/>
            <a:ext cx="301819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600" b="1" dirty="0">
                <a:gradFill>
                  <a:gsLst>
                    <a:gs pos="1250">
                      <a:srgbClr val="FFFFFF"/>
                    </a:gs>
                    <a:gs pos="100000">
                      <a:srgbClr val="FFFFFF"/>
                    </a:gs>
                  </a:gsLst>
                  <a:lin ang="5400000" scaled="0"/>
                </a:gradFill>
              </a:rPr>
              <a:t>THE</a:t>
            </a:r>
            <a:r>
              <a:rPr lang="en-US" sz="2600" b="1">
                <a:gradFill>
                  <a:gsLst>
                    <a:gs pos="1250">
                      <a:srgbClr val="FFFFFF"/>
                    </a:gs>
                    <a:gs pos="100000">
                      <a:srgbClr val="FFFFFF"/>
                    </a:gs>
                  </a:gsLst>
                  <a:lin ang="5400000" scaled="0"/>
                </a:gradFill>
              </a:rPr>
              <a:t> SECOND WAY</a:t>
            </a:r>
            <a:r>
              <a:rPr sz="2800" b="1">
                <a:gradFill>
                  <a:gsLst>
                    <a:gs pos="1250">
                      <a:srgbClr val="FFFFFF"/>
                    </a:gs>
                    <a:gs pos="100000">
                      <a:srgbClr val="FFFFFF"/>
                    </a:gs>
                  </a:gsLst>
                  <a:lin ang="5400000" scaled="0"/>
                </a:gradFill>
              </a:rPr>
              <a:t/>
            </a:r>
            <a:br>
              <a:rPr sz="2800" b="1">
                <a:gradFill>
                  <a:gsLst>
                    <a:gs pos="1250">
                      <a:srgbClr val="FFFFFF"/>
                    </a:gs>
                    <a:gs pos="100000">
                      <a:srgbClr val="FFFFFF"/>
                    </a:gs>
                  </a:gsLst>
                  <a:lin ang="5400000" scaled="0"/>
                </a:gradFill>
              </a:rPr>
            </a:br>
            <a:endParaRPr sz="2800" b="1" dirty="0">
              <a:gradFill>
                <a:gsLst>
                  <a:gs pos="1250">
                    <a:srgbClr val="FFFFFF"/>
                  </a:gs>
                  <a:gs pos="100000">
                    <a:srgbClr val="FFFFFF"/>
                  </a:gs>
                </a:gsLst>
                <a:lin ang="5400000" scaled="0"/>
              </a:gradFill>
            </a:endParaRPr>
          </a:p>
          <a:p>
            <a:r>
              <a:rPr sz="2800" dirty="0">
                <a:gradFill>
                  <a:gsLst>
                    <a:gs pos="1250">
                      <a:srgbClr val="FFFFFF"/>
                    </a:gs>
                    <a:gs pos="100000">
                      <a:srgbClr val="FFFFFF"/>
                    </a:gs>
                  </a:gsLst>
                  <a:lin ang="5400000" scaled="0"/>
                </a:gradFill>
              </a:rPr>
              <a:t>Feedback/amplify</a:t>
            </a:r>
            <a:r>
              <a:rPr sz="2800">
                <a:gradFill>
                  <a:gsLst>
                    <a:gs pos="1250">
                      <a:srgbClr val="FFFFFF"/>
                    </a:gs>
                    <a:gs pos="100000">
                      <a:srgbClr val="FFFFFF"/>
                    </a:gs>
                  </a:gsLst>
                  <a:lin ang="5400000" scaled="0"/>
                </a:gradFill>
              </a:rPr>
              <a:t> feedback </a:t>
            </a:r>
            <a:r>
              <a:rPr sz="2800" smtClean="0">
                <a:gradFill>
                  <a:gsLst>
                    <a:gs pos="1250">
                      <a:srgbClr val="FFFFFF"/>
                    </a:gs>
                    <a:gs pos="100000">
                      <a:srgbClr val="FFFFFF"/>
                    </a:gs>
                  </a:gsLst>
                  <a:lin ang="5400000" scaled="0"/>
                </a:gradFill>
              </a:rPr>
              <a:t>loops</a:t>
            </a:r>
            <a:endParaRPr sz="2800" dirty="0">
              <a:gradFill>
                <a:gsLst>
                  <a:gs pos="1250">
                    <a:srgbClr val="FFFFFF"/>
                  </a:gs>
                  <a:gs pos="100000">
                    <a:srgbClr val="FFFFFF"/>
                  </a:gs>
                </a:gsLst>
                <a:lin ang="5400000" scaled="0"/>
              </a:gradFill>
            </a:endParaRPr>
          </a:p>
        </p:txBody>
      </p:sp>
      <p:sp>
        <p:nvSpPr>
          <p:cNvPr id="92" name="Title 1"/>
          <p:cNvSpPr txBox="1">
            <a:spLocks/>
          </p:cNvSpPr>
          <p:nvPr/>
        </p:nvSpPr>
        <p:spPr>
          <a:xfrm>
            <a:off x="292834" y="5082685"/>
            <a:ext cx="4535323"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600" b="1" dirty="0">
                <a:gradFill>
                  <a:gsLst>
                    <a:gs pos="1250">
                      <a:srgbClr val="FFFFFF"/>
                    </a:gs>
                    <a:gs pos="100000">
                      <a:srgbClr val="FFFFFF"/>
                    </a:gs>
                  </a:gsLst>
                  <a:lin ang="5400000" scaled="0"/>
                </a:gradFill>
              </a:rPr>
              <a:t>THE</a:t>
            </a:r>
            <a:r>
              <a:rPr lang="en-US" sz="2600" b="1">
                <a:gradFill>
                  <a:gsLst>
                    <a:gs pos="1250">
                      <a:srgbClr val="FFFFFF"/>
                    </a:gs>
                    <a:gs pos="100000">
                      <a:srgbClr val="FFFFFF"/>
                    </a:gs>
                  </a:gsLst>
                  <a:lin ang="5400000" scaled="0"/>
                </a:gradFill>
              </a:rPr>
              <a:t> THIRD </a:t>
            </a:r>
            <a:r>
              <a:rPr lang="en-US" sz="2600" b="1" smtClean="0">
                <a:gradFill>
                  <a:gsLst>
                    <a:gs pos="1250">
                      <a:srgbClr val="FFFFFF"/>
                    </a:gs>
                    <a:gs pos="100000">
                      <a:srgbClr val="FFFFFF"/>
                    </a:gs>
                  </a:gsLst>
                  <a:lin ang="5400000" scaled="0"/>
                </a:gradFill>
              </a:rPr>
              <a:t>WAY</a:t>
            </a:r>
            <a:endParaRPr sz="2800" b="1" dirty="0">
              <a:gradFill>
                <a:gsLst>
                  <a:gs pos="1250">
                    <a:srgbClr val="FFFFFF"/>
                  </a:gs>
                  <a:gs pos="100000">
                    <a:srgbClr val="FFFFFF"/>
                  </a:gs>
                </a:gsLst>
                <a:lin ang="5400000" scaled="0"/>
              </a:gradFill>
            </a:endParaRPr>
          </a:p>
          <a:p>
            <a:r>
              <a:rPr sz="2800" dirty="0">
                <a:gradFill>
                  <a:gsLst>
                    <a:gs pos="1250">
                      <a:srgbClr val="FFFFFF"/>
                    </a:gs>
                    <a:gs pos="100000">
                      <a:srgbClr val="FFFFFF"/>
                    </a:gs>
                  </a:gsLst>
                  <a:lin ang="5400000" scaled="0"/>
                </a:gradFill>
              </a:rPr>
              <a:t/>
            </a:r>
            <a:br>
              <a:rPr sz="2800" dirty="0">
                <a:gradFill>
                  <a:gsLst>
                    <a:gs pos="1250">
                      <a:srgbClr val="FFFFFF"/>
                    </a:gs>
                    <a:gs pos="100000">
                      <a:srgbClr val="FFFFFF"/>
                    </a:gs>
                  </a:gsLst>
                  <a:lin ang="5400000" scaled="0"/>
                </a:gradFill>
              </a:rPr>
            </a:br>
            <a:r>
              <a:rPr sz="2800" dirty="0">
                <a:gradFill>
                  <a:gsLst>
                    <a:gs pos="1250">
                      <a:srgbClr val="FFFFFF"/>
                    </a:gs>
                    <a:gs pos="100000">
                      <a:srgbClr val="FFFFFF"/>
                    </a:gs>
                  </a:gsLst>
                  <a:lin ang="5400000" scaled="0"/>
                </a:gradFill>
              </a:rPr>
              <a:t>Continual experimentation </a:t>
            </a:r>
            <a:br>
              <a:rPr sz="2800" dirty="0">
                <a:gradFill>
                  <a:gsLst>
                    <a:gs pos="1250">
                      <a:srgbClr val="FFFFFF"/>
                    </a:gs>
                    <a:gs pos="100000">
                      <a:srgbClr val="FFFFFF"/>
                    </a:gs>
                  </a:gsLst>
                  <a:lin ang="5400000" scaled="0"/>
                </a:gradFill>
              </a:rPr>
            </a:br>
            <a:r>
              <a:rPr sz="2800" dirty="0">
                <a:gradFill>
                  <a:gsLst>
                    <a:gs pos="1250">
                      <a:srgbClr val="FFFFFF"/>
                    </a:gs>
                    <a:gs pos="100000">
                      <a:srgbClr val="FFFFFF"/>
                    </a:gs>
                  </a:gsLst>
                  <a:lin ang="5400000" scaled="0"/>
                </a:gradFill>
              </a:rPr>
              <a:t>and learning</a:t>
            </a:r>
          </a:p>
        </p:txBody>
      </p:sp>
      <p:sp>
        <p:nvSpPr>
          <p:cNvPr id="39" name="Title 1"/>
          <p:cNvSpPr txBox="1">
            <a:spLocks/>
          </p:cNvSpPr>
          <p:nvPr/>
        </p:nvSpPr>
        <p:spPr>
          <a:xfrm>
            <a:off x="1816723" y="2439117"/>
            <a:ext cx="1772416" cy="56615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smtClean="0">
                <a:gradFill>
                  <a:gsLst>
                    <a:gs pos="1250">
                      <a:srgbClr val="FFFFFF"/>
                    </a:gs>
                    <a:gs pos="100000">
                      <a:srgbClr val="FFFFFF"/>
                    </a:gs>
                  </a:gsLst>
                  <a:lin ang="5400000" scaled="0"/>
                </a:gradFill>
              </a:rPr>
              <a:t>(Business)</a:t>
            </a:r>
            <a:endParaRPr sz="2400" dirty="0">
              <a:gradFill>
                <a:gsLst>
                  <a:gs pos="1250">
                    <a:srgbClr val="FFFFFF"/>
                  </a:gs>
                  <a:gs pos="100000">
                    <a:srgbClr val="FFFFFF"/>
                  </a:gs>
                </a:gsLst>
                <a:lin ang="5400000" scaled="0"/>
              </a:gradFill>
            </a:endParaRPr>
          </a:p>
        </p:txBody>
      </p:sp>
      <p:sp>
        <p:nvSpPr>
          <p:cNvPr id="40" name="Title 1"/>
          <p:cNvSpPr txBox="1">
            <a:spLocks/>
          </p:cNvSpPr>
          <p:nvPr/>
        </p:nvSpPr>
        <p:spPr>
          <a:xfrm>
            <a:off x="9116255" y="2413864"/>
            <a:ext cx="1855779" cy="56615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smtClean="0">
                <a:gradFill>
                  <a:gsLst>
                    <a:gs pos="1250">
                      <a:srgbClr val="FFFFFF"/>
                    </a:gs>
                    <a:gs pos="100000">
                      <a:srgbClr val="FFFFFF"/>
                    </a:gs>
                  </a:gsLst>
                  <a:lin ang="5400000" scaled="0"/>
                </a:gradFill>
              </a:rPr>
              <a:t>(Customer)</a:t>
            </a:r>
            <a:endParaRPr sz="240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001589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900"/>
                                        <p:tgtEl>
                                          <p:spTgt spid="89"/>
                                        </p:tgtEl>
                                      </p:cBhvr>
                                    </p:animEffect>
                                  </p:childTnLst>
                                </p:cTn>
                              </p:par>
                              <p:par>
                                <p:cTn id="8" presetID="63" presetClass="path" presetSubtype="0" decel="100000" fill="hold" grpId="1" nodeType="withEffect">
                                  <p:stCondLst>
                                    <p:cond delay="500"/>
                                  </p:stCondLst>
                                  <p:childTnLst>
                                    <p:animMotion origin="layout" path="M -0.02412 3.65865E-6 L -1.00587E-6 3.65865E-6 " pathEditMode="relative" rAng="0" ptsTypes="AA">
                                      <p:cBhvr>
                                        <p:cTn id="9" dur="900" fill="hold"/>
                                        <p:tgtEl>
                                          <p:spTgt spid="89"/>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89"/>
                                        </p:tgtEl>
                                      </p:cBhvr>
                                      <p:by x="80000" y="80000"/>
                                    </p:animScale>
                                  </p:childTnLst>
                                </p:cTn>
                              </p:par>
                            </p:childTnLst>
                          </p:cTn>
                        </p:par>
                        <p:par>
                          <p:cTn id="12" fill="hold">
                            <p:stCondLst>
                              <p:cond delay="1400"/>
                            </p:stCondLst>
                            <p:childTnLst>
                              <p:par>
                                <p:cTn id="13" presetID="22" presetClass="entr" presetSubtype="8"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wipe(left)">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3" nodeType="clickEffect">
                                  <p:stCondLst>
                                    <p:cond delay="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50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900"/>
                                        <p:tgtEl>
                                          <p:spTgt spid="91"/>
                                        </p:tgtEl>
                                      </p:cBhvr>
                                    </p:animEffect>
                                  </p:childTnLst>
                                </p:cTn>
                              </p:par>
                              <p:par>
                                <p:cTn id="24" presetID="63" presetClass="path" presetSubtype="0" decel="100000" fill="hold" grpId="1" nodeType="withEffect">
                                  <p:stCondLst>
                                    <p:cond delay="500"/>
                                  </p:stCondLst>
                                  <p:childTnLst>
                                    <p:animMotion origin="layout" path="M -0.02413 4.91602E-6 L 2.19811E-6 4.91602E-6 " pathEditMode="relative" rAng="0" ptsTypes="AA">
                                      <p:cBhvr>
                                        <p:cTn id="25" dur="900" fill="hold"/>
                                        <p:tgtEl>
                                          <p:spTgt spid="91"/>
                                        </p:tgtEl>
                                        <p:attrNameLst>
                                          <p:attrName>ppt_x</p:attrName>
                                          <p:attrName>ppt_y</p:attrName>
                                        </p:attrNameLst>
                                      </p:cBhvr>
                                      <p:rCtr x="1200" y="0"/>
                                    </p:animMotion>
                                  </p:childTnLst>
                                </p:cTn>
                              </p:par>
                              <p:par>
                                <p:cTn id="26" presetID="6" presetClass="emph" presetSubtype="0" accel="100000" autoRev="1" fill="hold" grpId="2" nodeType="withEffect">
                                  <p:stCondLst>
                                    <p:cond delay="0"/>
                                  </p:stCondLst>
                                  <p:childTnLst>
                                    <p:animScale>
                                      <p:cBhvr>
                                        <p:cTn id="27" dur="500" fill="hold"/>
                                        <p:tgtEl>
                                          <p:spTgt spid="91"/>
                                        </p:tgtEl>
                                      </p:cBhvr>
                                      <p:by x="80000" y="80000"/>
                                    </p:animScale>
                                  </p:childTnLst>
                                </p:cTn>
                              </p:par>
                            </p:childTnLst>
                          </p:cTn>
                        </p:par>
                        <p:par>
                          <p:cTn id="28" fill="hold">
                            <p:stCondLst>
                              <p:cond delay="1400"/>
                            </p:stCondLst>
                            <p:childTnLst>
                              <p:par>
                                <p:cTn id="29" presetID="22" presetClass="entr" presetSubtype="2" fill="hold" grpId="0"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right)">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ntr" presetSubtype="0" fill="hold" grpId="0" nodeType="withEffect">
                                  <p:stCondLst>
                                    <p:cond delay="500"/>
                                  </p:stCondLst>
                                  <p:childTnLst>
                                    <p:set>
                                      <p:cBhvr>
                                        <p:cTn id="38" dur="1" fill="hold">
                                          <p:stCondLst>
                                            <p:cond delay="0"/>
                                          </p:stCondLst>
                                        </p:cTn>
                                        <p:tgtEl>
                                          <p:spTgt spid="92"/>
                                        </p:tgtEl>
                                        <p:attrNameLst>
                                          <p:attrName>style.visibility</p:attrName>
                                        </p:attrNameLst>
                                      </p:cBhvr>
                                      <p:to>
                                        <p:strVal val="visible"/>
                                      </p:to>
                                    </p:set>
                                    <p:animEffect transition="in" filter="fade">
                                      <p:cBhvr>
                                        <p:cTn id="39" dur="900"/>
                                        <p:tgtEl>
                                          <p:spTgt spid="92"/>
                                        </p:tgtEl>
                                      </p:cBhvr>
                                    </p:animEffect>
                                  </p:childTnLst>
                                </p:cTn>
                              </p:par>
                              <p:par>
                                <p:cTn id="40" presetID="63" presetClass="path" presetSubtype="0" decel="100000" fill="hold" grpId="1" nodeType="withEffect">
                                  <p:stCondLst>
                                    <p:cond delay="500"/>
                                  </p:stCondLst>
                                  <p:childTnLst>
                                    <p:animMotion origin="layout" path="M -0.02413 1.35724E-6 L 2.78274E-7 1.35724E-6 " pathEditMode="relative" rAng="0" ptsTypes="AA">
                                      <p:cBhvr>
                                        <p:cTn id="41" dur="900" fill="hold"/>
                                        <p:tgtEl>
                                          <p:spTgt spid="92"/>
                                        </p:tgtEl>
                                        <p:attrNameLst>
                                          <p:attrName>ppt_x</p:attrName>
                                          <p:attrName>ppt_y</p:attrName>
                                        </p:attrNameLst>
                                      </p:cBhvr>
                                      <p:rCtr x="1200" y="0"/>
                                    </p:animMotion>
                                  </p:childTnLst>
                                </p:cTn>
                              </p:par>
                              <p:par>
                                <p:cTn id="42" presetID="6" presetClass="emph" presetSubtype="0" accel="100000" autoRev="1" fill="hold" grpId="2" nodeType="withEffect">
                                  <p:stCondLst>
                                    <p:cond delay="0"/>
                                  </p:stCondLst>
                                  <p:childTnLst>
                                    <p:animScale>
                                      <p:cBhvr>
                                        <p:cTn id="43" dur="500" fill="hold"/>
                                        <p:tgtEl>
                                          <p:spTgt spid="92"/>
                                        </p:tgtEl>
                                      </p:cBhvr>
                                      <p:by x="80000" y="80000"/>
                                    </p:animScale>
                                  </p:childTnLst>
                                </p:cTn>
                              </p:par>
                            </p:childTnLst>
                          </p:cTn>
                        </p:par>
                        <p:par>
                          <p:cTn id="44" fill="hold">
                            <p:stCondLst>
                              <p:cond delay="1400"/>
                            </p:stCondLst>
                            <p:childTnLst>
                              <p:par>
                                <p:cTn id="45" presetID="22" presetClass="entr" presetSubtype="8" fill="hold" grpId="0" nodeType="after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wipe(left)">
                                      <p:cBhvr>
                                        <p:cTn id="47" dur="500"/>
                                        <p:tgtEl>
                                          <p:spTgt spid="80"/>
                                        </p:tgtEl>
                                      </p:cBhvr>
                                    </p:animEffect>
                                  </p:childTnLst>
                                </p:cTn>
                              </p:par>
                              <p:par>
                                <p:cTn id="48" presetID="22" presetClass="entr" presetSubtype="2" fill="hold" grpId="0" nodeType="withEffect">
                                  <p:stCondLst>
                                    <p:cond delay="500"/>
                                  </p:stCondLst>
                                  <p:childTnLst>
                                    <p:set>
                                      <p:cBhvr>
                                        <p:cTn id="49" dur="1" fill="hold">
                                          <p:stCondLst>
                                            <p:cond delay="0"/>
                                          </p:stCondLst>
                                        </p:cTn>
                                        <p:tgtEl>
                                          <p:spTgt spid="81"/>
                                        </p:tgtEl>
                                        <p:attrNameLst>
                                          <p:attrName>style.visibility</p:attrName>
                                        </p:attrNameLst>
                                      </p:cBhvr>
                                      <p:to>
                                        <p:strVal val="visible"/>
                                      </p:to>
                                    </p:set>
                                    <p:animEffect transition="in" filter="wipe(right)">
                                      <p:cBhvr>
                                        <p:cTn id="50" dur="500"/>
                                        <p:tgtEl>
                                          <p:spTgt spid="81"/>
                                        </p:tgtEl>
                                      </p:cBhvr>
                                    </p:animEffect>
                                  </p:childTnLst>
                                </p:cTn>
                              </p:par>
                            </p:childTnLst>
                          </p:cTn>
                        </p:par>
                        <p:par>
                          <p:cTn id="51" fill="hold">
                            <p:stCondLst>
                              <p:cond delay="2400"/>
                            </p:stCondLst>
                            <p:childTnLst>
                              <p:par>
                                <p:cTn id="52" presetID="22" presetClass="entr" presetSubtype="8"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22" presetClass="entr" presetSubtype="2" fill="hold" grpId="0" nodeType="withEffect">
                                  <p:stCondLst>
                                    <p:cond delay="500"/>
                                  </p:stCondLst>
                                  <p:childTnLst>
                                    <p:set>
                                      <p:cBhvr>
                                        <p:cTn id="56" dur="1" fill="hold">
                                          <p:stCondLst>
                                            <p:cond delay="0"/>
                                          </p:stCondLst>
                                        </p:cTn>
                                        <p:tgtEl>
                                          <p:spTgt spid="85"/>
                                        </p:tgtEl>
                                        <p:attrNameLst>
                                          <p:attrName>style.visibility</p:attrName>
                                        </p:attrNameLst>
                                      </p:cBhvr>
                                      <p:to>
                                        <p:strVal val="visible"/>
                                      </p:to>
                                    </p:set>
                                    <p:animEffect transition="in" filter="wipe(right)">
                                      <p:cBhvr>
                                        <p:cTn id="57" dur="500"/>
                                        <p:tgtEl>
                                          <p:spTgt spid="85"/>
                                        </p:tgtEl>
                                      </p:cBhvr>
                                    </p:animEffect>
                                  </p:childTnLst>
                                </p:cTn>
                              </p:par>
                            </p:childTnLst>
                          </p:cTn>
                        </p:par>
                        <p:par>
                          <p:cTn id="58" fill="hold">
                            <p:stCondLst>
                              <p:cond delay="3400"/>
                            </p:stCondLst>
                            <p:childTnLst>
                              <p:par>
                                <p:cTn id="59" presetID="22" presetClass="entr" presetSubtype="8" fill="hold" grpId="0" nodeType="after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wipe(left)">
                                      <p:cBhvr>
                                        <p:cTn id="61" dur="500"/>
                                        <p:tgtEl>
                                          <p:spTgt spid="87"/>
                                        </p:tgtEl>
                                      </p:cBhvr>
                                    </p:animEffect>
                                  </p:childTnLst>
                                </p:cTn>
                              </p:par>
                              <p:par>
                                <p:cTn id="62" presetID="22" presetClass="entr" presetSubtype="2" fill="hold" grpId="0" nodeType="withEffect">
                                  <p:stCondLst>
                                    <p:cond delay="500"/>
                                  </p:stCondLst>
                                  <p:childTnLst>
                                    <p:set>
                                      <p:cBhvr>
                                        <p:cTn id="63" dur="1" fill="hold">
                                          <p:stCondLst>
                                            <p:cond delay="0"/>
                                          </p:stCondLst>
                                        </p:cTn>
                                        <p:tgtEl>
                                          <p:spTgt spid="88"/>
                                        </p:tgtEl>
                                        <p:attrNameLst>
                                          <p:attrName>style.visibility</p:attrName>
                                        </p:attrNameLst>
                                      </p:cBhvr>
                                      <p:to>
                                        <p:strVal val="visible"/>
                                      </p:to>
                                    </p:set>
                                    <p:animEffect transition="in" filter="wipe(right)">
                                      <p:cBhvr>
                                        <p:cTn id="6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4" grpId="0" animBg="1"/>
      <p:bldP spid="85" grpId="0" animBg="1"/>
      <p:bldP spid="87" grpId="0" animBg="1"/>
      <p:bldP spid="88" grpId="0" animBg="1"/>
      <p:bldP spid="89" grpId="0"/>
      <p:bldP spid="89" grpId="1"/>
      <p:bldP spid="89" grpId="2"/>
      <p:bldP spid="89" grpId="3"/>
      <p:bldP spid="91" grpId="0"/>
      <p:bldP spid="91" grpId="1"/>
      <p:bldP spid="91" grpId="2"/>
      <p:bldP spid="91" grpId="3"/>
      <p:bldP spid="92" grpId="0"/>
      <p:bldP spid="92" grpId="1"/>
      <p:bldP spid="92" grpId="2"/>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alpha val="97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ITIL and DevOps</a:t>
            </a:r>
            <a:endParaRPr lang="en-US" dirty="0"/>
          </a:p>
        </p:txBody>
      </p:sp>
      <p:grpSp>
        <p:nvGrpSpPr>
          <p:cNvPr id="8" name="Group 7"/>
          <p:cNvGrpSpPr/>
          <p:nvPr/>
        </p:nvGrpSpPr>
        <p:grpSpPr>
          <a:xfrm>
            <a:off x="11401528" y="0"/>
            <a:ext cx="837721" cy="939624"/>
            <a:chOff x="9231516" y="4217342"/>
            <a:chExt cx="837721" cy="939624"/>
          </a:xfrm>
        </p:grpSpPr>
        <p:sp>
          <p:nvSpPr>
            <p:cNvPr id="9" name="Rectangle 8"/>
            <p:cNvSpPr/>
            <p:nvPr/>
          </p:nvSpPr>
          <p:spPr bwMode="auto">
            <a:xfrm>
              <a:off x="9231516" y="4217342"/>
              <a:ext cx="837721" cy="939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 rIns="18288" bIns="4572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PROCESS</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7"/>
            <p:cNvSpPr>
              <a:spLocks noEditPoints="1"/>
            </p:cNvSpPr>
            <p:nvPr/>
          </p:nvSpPr>
          <p:spPr bwMode="black">
            <a:xfrm>
              <a:off x="9386788" y="4341115"/>
              <a:ext cx="527141" cy="52774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7" name="Group 16"/>
          <p:cNvGrpSpPr/>
          <p:nvPr/>
        </p:nvGrpSpPr>
        <p:grpSpPr>
          <a:xfrm>
            <a:off x="2039189" y="1508123"/>
            <a:ext cx="8358097" cy="4803831"/>
            <a:chOff x="2496389" y="1508123"/>
            <a:chExt cx="8358097" cy="4803831"/>
          </a:xfrm>
        </p:grpSpPr>
        <p:grpSp>
          <p:nvGrpSpPr>
            <p:cNvPr id="20" name="Group 19"/>
            <p:cNvGrpSpPr/>
            <p:nvPr/>
          </p:nvGrpSpPr>
          <p:grpSpPr>
            <a:xfrm>
              <a:off x="2496389" y="1508123"/>
              <a:ext cx="8358097" cy="4803831"/>
              <a:chOff x="1537717" y="1625531"/>
              <a:chExt cx="9542858" cy="5797101"/>
            </a:xfrm>
          </p:grpSpPr>
          <p:sp>
            <p:nvSpPr>
              <p:cNvPr id="16" name="Rectangle 15"/>
              <p:cNvSpPr/>
              <p:nvPr/>
            </p:nvSpPr>
            <p:spPr bwMode="auto">
              <a:xfrm>
                <a:off x="1537717" y="1625531"/>
                <a:ext cx="9542858" cy="2768477"/>
              </a:xfrm>
              <a:prstGeom prst="rect">
                <a:avLst/>
              </a:prstGeom>
              <a:solidFill>
                <a:schemeClr val="accent1"/>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1537717" y="4394009"/>
                <a:ext cx="9542858" cy="3028623"/>
                <a:chOff x="2257797" y="3569269"/>
                <a:chExt cx="9542858" cy="3028623"/>
              </a:xfrm>
            </p:grpSpPr>
            <p:sp>
              <p:nvSpPr>
                <p:cNvPr id="11" name="Rectangle 10"/>
                <p:cNvSpPr/>
                <p:nvPr/>
              </p:nvSpPr>
              <p:spPr bwMode="auto">
                <a:xfrm>
                  <a:off x="2257797" y="3569269"/>
                  <a:ext cx="3168352" cy="3028623"/>
                </a:xfrm>
                <a:prstGeom prst="rect">
                  <a:avLst/>
                </a:prstGeom>
                <a:solidFill>
                  <a:schemeClr val="accent4"/>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445049" y="3569269"/>
                  <a:ext cx="3168352" cy="3028623"/>
                </a:xfrm>
                <a:prstGeom prst="rect">
                  <a:avLst/>
                </a:prstGeom>
                <a:solidFill>
                  <a:srgbClr val="008272"/>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632303" y="3569269"/>
                  <a:ext cx="3168352" cy="3028623"/>
                </a:xfrm>
                <a:prstGeom prst="rect">
                  <a:avLst/>
                </a:prstGeom>
                <a:solidFill>
                  <a:srgbClr val="DC3C00"/>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Oval 3"/>
              <p:cNvSpPr/>
              <p:nvPr/>
            </p:nvSpPr>
            <p:spPr bwMode="auto">
              <a:xfrm>
                <a:off x="4223708" y="3359508"/>
                <a:ext cx="3942185" cy="1928826"/>
              </a:xfrm>
              <a:prstGeom prst="ellipse">
                <a:avLst/>
              </a:prstGeom>
              <a:solidFill>
                <a:schemeClr val="bg1">
                  <a:lumMod val="65000"/>
                  <a:lumOff val="35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Box 21"/>
            <p:cNvSpPr txBox="1"/>
            <p:nvPr/>
          </p:nvSpPr>
          <p:spPr>
            <a:xfrm>
              <a:off x="2661950" y="2163633"/>
              <a:ext cx="2907655" cy="683264"/>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30000">
                        <a:srgbClr val="FFFFFF"/>
                      </a:gs>
                    </a:gsLst>
                    <a:lin ang="5400000" scaled="0"/>
                  </a:gradFill>
                </a:rPr>
                <a:t>Service Continuity Management</a:t>
              </a:r>
              <a:br>
                <a:rPr lang="en-US" sz="1400" dirty="0" smtClean="0">
                  <a:gradFill>
                    <a:gsLst>
                      <a:gs pos="2917">
                        <a:srgbClr val="FFFFFF"/>
                      </a:gs>
                      <a:gs pos="30000">
                        <a:srgbClr val="FFFFFF"/>
                      </a:gs>
                    </a:gsLst>
                    <a:lin ang="5400000" scaled="0"/>
                  </a:gradFill>
                </a:rPr>
              </a:br>
              <a:r>
                <a:rPr lang="en-US" sz="1400" dirty="0" smtClean="0">
                  <a:gradFill>
                    <a:gsLst>
                      <a:gs pos="2917">
                        <a:srgbClr val="FFFFFF"/>
                      </a:gs>
                      <a:gs pos="30000">
                        <a:srgbClr val="FFFFFF"/>
                      </a:gs>
                    </a:gsLst>
                    <a:lin ang="5400000" scaled="0"/>
                  </a:gradFill>
                </a:rPr>
                <a:t>Availability Management</a:t>
              </a:r>
              <a:endParaRPr lang="en-US" sz="1400" dirty="0">
                <a:gradFill>
                  <a:gsLst>
                    <a:gs pos="2917">
                      <a:srgbClr val="FFFFFF"/>
                    </a:gs>
                    <a:gs pos="30000">
                      <a:srgbClr val="FFFFFF"/>
                    </a:gs>
                  </a:gsLst>
                  <a:lin ang="5400000" scaled="0"/>
                </a:gradFill>
              </a:endParaRPr>
            </a:p>
          </p:txBody>
        </p:sp>
        <p:sp>
          <p:nvSpPr>
            <p:cNvPr id="23" name="TextBox 22"/>
            <p:cNvSpPr txBox="1"/>
            <p:nvPr/>
          </p:nvSpPr>
          <p:spPr>
            <a:xfrm>
              <a:off x="5583333" y="2163633"/>
              <a:ext cx="2496261" cy="489365"/>
            </a:xfrm>
            <a:prstGeom prst="rect">
              <a:avLst/>
            </a:prstGeom>
            <a:noFill/>
          </p:spPr>
          <p:txBody>
            <a:bodyPr wrap="square" lIns="182880" tIns="146304" rIns="182880" bIns="146304" rtlCol="0">
              <a:spAutoFit/>
            </a:bodyPr>
            <a:lstStyle>
              <a:defPPr>
                <a:defRPr lang="en-US"/>
              </a:defPPr>
              <a:lvl1pPr>
                <a:lnSpc>
                  <a:spcPct val="90000"/>
                </a:lnSpc>
                <a:spcAft>
                  <a:spcPts val="200"/>
                </a:spcAft>
                <a:defRPr sz="1400">
                  <a:gradFill>
                    <a:gsLst>
                      <a:gs pos="2917">
                        <a:schemeClr val="tx1"/>
                      </a:gs>
                      <a:gs pos="30000">
                        <a:schemeClr val="tx1"/>
                      </a:gs>
                    </a:gsLst>
                    <a:lin ang="5400000" scaled="0"/>
                  </a:gradFill>
                </a:defRPr>
              </a:lvl1pPr>
            </a:lstStyle>
            <a:p>
              <a:r>
                <a:rPr lang="en-US" dirty="0">
                  <a:gradFill>
                    <a:gsLst>
                      <a:gs pos="2917">
                        <a:srgbClr val="FFFFFF"/>
                      </a:gs>
                      <a:gs pos="30000">
                        <a:srgbClr val="FFFFFF"/>
                      </a:gs>
                    </a:gsLst>
                    <a:lin ang="5400000" scaled="0"/>
                  </a:gradFill>
                </a:rPr>
                <a:t>Service Level </a:t>
              </a:r>
              <a:r>
                <a:rPr lang="en-US" dirty="0" smtClean="0">
                  <a:gradFill>
                    <a:gsLst>
                      <a:gs pos="2917">
                        <a:srgbClr val="FFFFFF"/>
                      </a:gs>
                      <a:gs pos="30000">
                        <a:srgbClr val="FFFFFF"/>
                      </a:gs>
                    </a:gsLst>
                    <a:lin ang="5400000" scaled="0"/>
                  </a:gradFill>
                </a:rPr>
                <a:t>Management</a:t>
              </a:r>
              <a:endParaRPr lang="en-US" dirty="0">
                <a:gradFill>
                  <a:gsLst>
                    <a:gs pos="2917">
                      <a:srgbClr val="FFFFFF"/>
                    </a:gs>
                    <a:gs pos="30000">
                      <a:srgbClr val="FFFFFF"/>
                    </a:gs>
                  </a:gsLst>
                  <a:lin ang="5400000" scaled="0"/>
                </a:gradFill>
              </a:endParaRPr>
            </a:p>
          </p:txBody>
        </p:sp>
        <p:sp>
          <p:nvSpPr>
            <p:cNvPr id="24" name="TextBox 23"/>
            <p:cNvSpPr txBox="1"/>
            <p:nvPr/>
          </p:nvSpPr>
          <p:spPr>
            <a:xfrm>
              <a:off x="8358225" y="2163633"/>
              <a:ext cx="2496261"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FFFFFF"/>
                      </a:gs>
                      <a:gs pos="30000">
                        <a:srgbClr val="FFFFFF"/>
                      </a:gs>
                    </a:gsLst>
                    <a:lin ang="5400000" scaled="0"/>
                  </a:gradFill>
                </a:rPr>
                <a:t>Financial Management</a:t>
              </a:r>
            </a:p>
            <a:p>
              <a:pPr>
                <a:lnSpc>
                  <a:spcPct val="90000"/>
                </a:lnSpc>
                <a:spcAft>
                  <a:spcPts val="600"/>
                </a:spcAft>
              </a:pPr>
              <a:r>
                <a:rPr lang="en-US" sz="1400" dirty="0" smtClean="0">
                  <a:gradFill>
                    <a:gsLst>
                      <a:gs pos="2917">
                        <a:srgbClr val="FFFFFF"/>
                      </a:gs>
                      <a:gs pos="30000">
                        <a:srgbClr val="FFFFFF"/>
                      </a:gs>
                    </a:gsLst>
                    <a:lin ang="5400000" scaled="0"/>
                  </a:gradFill>
                </a:rPr>
                <a:t>Capacity Management</a:t>
              </a:r>
            </a:p>
          </p:txBody>
        </p:sp>
        <p:sp>
          <p:nvSpPr>
            <p:cNvPr id="25" name="TextBox 24"/>
            <p:cNvSpPr txBox="1"/>
            <p:nvPr/>
          </p:nvSpPr>
          <p:spPr>
            <a:xfrm>
              <a:off x="5465859" y="5150156"/>
              <a:ext cx="20731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95000">
                        <a:srgbClr val="FFFFFF"/>
                      </a:gs>
                    </a:gsLst>
                    <a:lin ang="5400000" scaled="0"/>
                  </a:gradFill>
                </a:rPr>
                <a:t>Release Management</a:t>
              </a:r>
            </a:p>
          </p:txBody>
        </p:sp>
        <p:sp>
          <p:nvSpPr>
            <p:cNvPr id="26" name="TextBox 25"/>
            <p:cNvSpPr txBox="1"/>
            <p:nvPr/>
          </p:nvSpPr>
          <p:spPr>
            <a:xfrm>
              <a:off x="2655474" y="3955102"/>
              <a:ext cx="2049472" cy="849463"/>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95000">
                        <a:srgbClr val="FFFFFF"/>
                      </a:gs>
                    </a:gsLst>
                    <a:lin ang="5400000" scaled="0"/>
                  </a:gradFill>
                </a:rPr>
                <a:t>RELATIONSHIP</a:t>
              </a:r>
              <a:br>
                <a:rPr lang="en-US" sz="2000" dirty="0" smtClean="0">
                  <a:gradFill>
                    <a:gsLst>
                      <a:gs pos="2917">
                        <a:srgbClr val="FFFFFF"/>
                      </a:gs>
                      <a:gs pos="95000">
                        <a:srgbClr val="FFFFFF"/>
                      </a:gs>
                    </a:gsLst>
                    <a:lin ang="5400000" scaled="0"/>
                  </a:gradFill>
                </a:rPr>
              </a:br>
              <a:r>
                <a:rPr lang="en-US" sz="2000" dirty="0" smtClean="0">
                  <a:gradFill>
                    <a:gsLst>
                      <a:gs pos="2917">
                        <a:srgbClr val="FFFFFF"/>
                      </a:gs>
                      <a:gs pos="95000">
                        <a:srgbClr val="FFFFFF"/>
                      </a:gs>
                    </a:gsLst>
                    <a:lin ang="5400000" scaled="0"/>
                  </a:gradFill>
                </a:rPr>
                <a:t>PROCESSES</a:t>
              </a:r>
            </a:p>
          </p:txBody>
        </p:sp>
        <p:sp>
          <p:nvSpPr>
            <p:cNvPr id="27" name="TextBox 26"/>
            <p:cNvSpPr txBox="1"/>
            <p:nvPr/>
          </p:nvSpPr>
          <p:spPr>
            <a:xfrm>
              <a:off x="2655474" y="4766672"/>
              <a:ext cx="2529789" cy="954107"/>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FFFFFF"/>
                      </a:gs>
                      <a:gs pos="95000">
                        <a:srgbClr val="FFFFFF"/>
                      </a:gs>
                    </a:gsLst>
                    <a:lin ang="5400000" scaled="0"/>
                  </a:gradFill>
                </a:rPr>
                <a:t>Business Relationship Management</a:t>
              </a:r>
            </a:p>
            <a:p>
              <a:pPr>
                <a:lnSpc>
                  <a:spcPct val="90000"/>
                </a:lnSpc>
                <a:spcAft>
                  <a:spcPts val="600"/>
                </a:spcAft>
              </a:pPr>
              <a:r>
                <a:rPr lang="en-US" sz="1400" dirty="0" smtClean="0">
                  <a:gradFill>
                    <a:gsLst>
                      <a:gs pos="2917">
                        <a:srgbClr val="FFFFFF"/>
                      </a:gs>
                      <a:gs pos="95000">
                        <a:srgbClr val="FFFFFF"/>
                      </a:gs>
                    </a:gsLst>
                    <a:lin ang="5400000" scaled="0"/>
                  </a:gradFill>
                </a:rPr>
                <a:t>Supplier Management</a:t>
              </a:r>
            </a:p>
          </p:txBody>
        </p:sp>
        <p:sp>
          <p:nvSpPr>
            <p:cNvPr id="28" name="TextBox 27"/>
            <p:cNvSpPr txBox="1"/>
            <p:nvPr/>
          </p:nvSpPr>
          <p:spPr>
            <a:xfrm>
              <a:off x="8318220" y="3917209"/>
              <a:ext cx="1936620"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FFFFFF"/>
                      </a:gs>
                      <a:gs pos="95000">
                        <a:srgbClr val="FFFFFF"/>
                      </a:gs>
                    </a:gsLst>
                    <a:lin ang="5400000" scaled="0"/>
                  </a:gradFill>
                </a:rPr>
                <a:t>RESOLUTION </a:t>
              </a:r>
              <a:r>
                <a:rPr lang="en-US" sz="2000" dirty="0" smtClean="0">
                  <a:gradFill>
                    <a:gsLst>
                      <a:gs pos="2917">
                        <a:srgbClr val="FFFFFF"/>
                      </a:gs>
                      <a:gs pos="95000">
                        <a:srgbClr val="FFFFFF"/>
                      </a:gs>
                    </a:gsLst>
                    <a:lin ang="5400000" scaled="0"/>
                  </a:gradFill>
                </a:rPr>
                <a:t/>
              </a:r>
              <a:br>
                <a:rPr lang="en-US" sz="2000" dirty="0" smtClean="0">
                  <a:gradFill>
                    <a:gsLst>
                      <a:gs pos="2917">
                        <a:srgbClr val="FFFFFF"/>
                      </a:gs>
                      <a:gs pos="95000">
                        <a:srgbClr val="FFFFFF"/>
                      </a:gs>
                    </a:gsLst>
                    <a:lin ang="5400000" scaled="0"/>
                  </a:gradFill>
                </a:rPr>
              </a:br>
              <a:r>
                <a:rPr lang="en-US" sz="2000" dirty="0" smtClean="0">
                  <a:gradFill>
                    <a:gsLst>
                      <a:gs pos="2917">
                        <a:srgbClr val="FFFFFF"/>
                      </a:gs>
                      <a:gs pos="95000">
                        <a:srgbClr val="FFFFFF"/>
                      </a:gs>
                    </a:gsLst>
                    <a:lin ang="5400000" scaled="0"/>
                  </a:gradFill>
                </a:rPr>
                <a:t>PROCESSES</a:t>
              </a:r>
            </a:p>
          </p:txBody>
        </p:sp>
        <p:sp>
          <p:nvSpPr>
            <p:cNvPr id="29" name="TextBox 28"/>
            <p:cNvSpPr txBox="1"/>
            <p:nvPr/>
          </p:nvSpPr>
          <p:spPr>
            <a:xfrm>
              <a:off x="8325911" y="4783448"/>
              <a:ext cx="2356821" cy="1148007"/>
            </a:xfrm>
            <a:prstGeom prst="rect">
              <a:avLst/>
            </a:prstGeom>
            <a:noFill/>
          </p:spPr>
          <p:txBody>
            <a:bodyPr wrap="square" lIns="182880" tIns="146304" rIns="182880" bIns="146304" rtlCol="0">
              <a:spAutoFit/>
            </a:bodyPr>
            <a:lstStyle/>
            <a:p>
              <a:pPr>
                <a:lnSpc>
                  <a:spcPct val="90000"/>
                </a:lnSpc>
                <a:spcAft>
                  <a:spcPts val="200"/>
                </a:spcAft>
              </a:pPr>
              <a:r>
                <a:rPr lang="en-US" sz="1400" dirty="0" smtClean="0">
                  <a:gradFill>
                    <a:gsLst>
                      <a:gs pos="2917">
                        <a:srgbClr val="FFFFFF"/>
                      </a:gs>
                      <a:gs pos="95000">
                        <a:srgbClr val="FFFFFF"/>
                      </a:gs>
                    </a:gsLst>
                    <a:lin ang="5400000" scaled="0"/>
                  </a:gradFill>
                </a:rPr>
                <a:t>Incident Management</a:t>
              </a:r>
            </a:p>
            <a:p>
              <a:pPr>
                <a:lnSpc>
                  <a:spcPct val="90000"/>
                </a:lnSpc>
                <a:spcAft>
                  <a:spcPts val="200"/>
                </a:spcAft>
              </a:pPr>
              <a:r>
                <a:rPr lang="en-US" sz="1400" dirty="0" smtClean="0">
                  <a:gradFill>
                    <a:gsLst>
                      <a:gs pos="2917">
                        <a:srgbClr val="FFFFFF"/>
                      </a:gs>
                      <a:gs pos="95000">
                        <a:srgbClr val="FFFFFF"/>
                      </a:gs>
                    </a:gsLst>
                    <a:lin ang="5400000" scaled="0"/>
                  </a:gradFill>
                </a:rPr>
                <a:t>Problem Management</a:t>
              </a:r>
            </a:p>
            <a:p>
              <a:pPr>
                <a:lnSpc>
                  <a:spcPct val="90000"/>
                </a:lnSpc>
                <a:spcAft>
                  <a:spcPts val="200"/>
                </a:spcAft>
              </a:pPr>
              <a:r>
                <a:rPr lang="en-US" sz="1400" dirty="0" smtClean="0">
                  <a:gradFill>
                    <a:gsLst>
                      <a:gs pos="2917">
                        <a:srgbClr val="FFFFFF"/>
                      </a:gs>
                      <a:gs pos="30000">
                        <a:srgbClr val="FFFFFF"/>
                      </a:gs>
                    </a:gsLst>
                    <a:lin ang="5400000" scaled="0"/>
                  </a:gradFill>
                </a:rPr>
                <a:t>Knowledge Management</a:t>
              </a:r>
              <a:endParaRPr lang="en-US" sz="1400" dirty="0">
                <a:gradFill>
                  <a:gsLst>
                    <a:gs pos="2917">
                      <a:srgbClr val="FFFFFF"/>
                    </a:gs>
                    <a:gs pos="30000">
                      <a:srgbClr val="FFFFFF"/>
                    </a:gs>
                  </a:gsLst>
                  <a:lin ang="5400000" scaled="0"/>
                </a:gradFill>
              </a:endParaRPr>
            </a:p>
            <a:p>
              <a:pPr>
                <a:lnSpc>
                  <a:spcPct val="90000"/>
                </a:lnSpc>
                <a:spcAft>
                  <a:spcPts val="200"/>
                </a:spcAft>
              </a:pPr>
              <a:endParaRPr lang="en-US" sz="1400" dirty="0" smtClean="0">
                <a:gradFill>
                  <a:gsLst>
                    <a:gs pos="2917">
                      <a:srgbClr val="FFFFFF"/>
                    </a:gs>
                    <a:gs pos="95000">
                      <a:srgbClr val="FFFFFF"/>
                    </a:gs>
                  </a:gsLst>
                  <a:lin ang="5400000" scaled="0"/>
                </a:gradFill>
              </a:endParaRPr>
            </a:p>
          </p:txBody>
        </p:sp>
        <p:sp>
          <p:nvSpPr>
            <p:cNvPr id="30" name="TextBox 29"/>
            <p:cNvSpPr txBox="1"/>
            <p:nvPr/>
          </p:nvSpPr>
          <p:spPr>
            <a:xfrm>
              <a:off x="5437720" y="4628679"/>
              <a:ext cx="245260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rgbClr val="FFFFFF"/>
                      </a:gs>
                      <a:gs pos="95000">
                        <a:srgbClr val="FFFFFF"/>
                      </a:gs>
                    </a:gsLst>
                    <a:lin ang="5400000" scaled="0"/>
                  </a:gradFill>
                </a:rPr>
                <a:t>RELEASE</a:t>
              </a:r>
              <a:r>
                <a:rPr lang="en-US" sz="2000" dirty="0">
                  <a:gradFill>
                    <a:gsLst>
                      <a:gs pos="2917">
                        <a:srgbClr val="FFFFFF"/>
                      </a:gs>
                      <a:gs pos="95000">
                        <a:srgbClr val="FFFFFF"/>
                      </a:gs>
                    </a:gsLst>
                    <a:lin ang="5400000" scaled="0"/>
                  </a:gradFill>
                </a:rPr>
                <a:t> </a:t>
              </a:r>
              <a:r>
                <a:rPr lang="en-US" sz="2000" dirty="0" smtClean="0">
                  <a:gradFill>
                    <a:gsLst>
                      <a:gs pos="2917">
                        <a:srgbClr val="FFFFFF"/>
                      </a:gs>
                      <a:gs pos="95000">
                        <a:srgbClr val="FFFFFF"/>
                      </a:gs>
                    </a:gsLst>
                    <a:lin ang="5400000" scaled="0"/>
                  </a:gradFill>
                </a:rPr>
                <a:t>PROCESS</a:t>
              </a:r>
            </a:p>
          </p:txBody>
        </p:sp>
        <p:sp>
          <p:nvSpPr>
            <p:cNvPr id="31" name="TextBox 30"/>
            <p:cNvSpPr txBox="1"/>
            <p:nvPr/>
          </p:nvSpPr>
          <p:spPr>
            <a:xfrm>
              <a:off x="5172831" y="3187122"/>
              <a:ext cx="2898486"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CONTROL PROCESSES</a:t>
              </a:r>
            </a:p>
          </p:txBody>
        </p:sp>
        <p:sp>
          <p:nvSpPr>
            <p:cNvPr id="32" name="TextBox 31"/>
            <p:cNvSpPr txBox="1"/>
            <p:nvPr/>
          </p:nvSpPr>
          <p:spPr>
            <a:xfrm>
              <a:off x="5162338" y="3608162"/>
              <a:ext cx="2917256" cy="708912"/>
            </a:xfrm>
            <a:prstGeom prst="rect">
              <a:avLst/>
            </a:prstGeom>
            <a:noFill/>
          </p:spPr>
          <p:txBody>
            <a:bodyPr wrap="square" lIns="182880" tIns="146304" rIns="182880" bIns="146304" rtlCol="0">
              <a:spAutoFit/>
            </a:bodyPr>
            <a:lstStyle/>
            <a:p>
              <a:pPr>
                <a:lnSpc>
                  <a:spcPct val="90000"/>
                </a:lnSpc>
                <a:spcAft>
                  <a:spcPts val="200"/>
                </a:spcAft>
              </a:pPr>
              <a:r>
                <a:rPr lang="en-US" sz="1400" dirty="0" smtClean="0">
                  <a:gradFill>
                    <a:gsLst>
                      <a:gs pos="2917">
                        <a:srgbClr val="FFFFFF"/>
                      </a:gs>
                      <a:gs pos="30000">
                        <a:srgbClr val="FFFFFF"/>
                      </a:gs>
                    </a:gsLst>
                    <a:lin ang="5400000" scaled="0"/>
                  </a:gradFill>
                </a:rPr>
                <a:t>Configuration Management</a:t>
              </a:r>
            </a:p>
            <a:p>
              <a:pPr>
                <a:lnSpc>
                  <a:spcPct val="90000"/>
                </a:lnSpc>
                <a:spcAft>
                  <a:spcPts val="200"/>
                </a:spcAft>
              </a:pPr>
              <a:r>
                <a:rPr lang="en-US" sz="1400" dirty="0" smtClean="0">
                  <a:gradFill>
                    <a:gsLst>
                      <a:gs pos="2917">
                        <a:srgbClr val="FFFFFF"/>
                      </a:gs>
                      <a:gs pos="30000">
                        <a:srgbClr val="FFFFFF"/>
                      </a:gs>
                    </a:gsLst>
                    <a:lin ang="5400000" scaled="0"/>
                  </a:gradFill>
                </a:rPr>
                <a:t>Change Management</a:t>
              </a:r>
            </a:p>
          </p:txBody>
        </p:sp>
        <p:sp>
          <p:nvSpPr>
            <p:cNvPr id="33" name="TextBox 32"/>
            <p:cNvSpPr txBox="1"/>
            <p:nvPr/>
          </p:nvSpPr>
          <p:spPr>
            <a:xfrm>
              <a:off x="2661950" y="1660056"/>
              <a:ext cx="384047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FFFFFF"/>
                      </a:gs>
                      <a:gs pos="95000">
                        <a:srgbClr val="FFFFFF"/>
                      </a:gs>
                    </a:gsLst>
                    <a:lin ang="5400000" scaled="0"/>
                  </a:gradFill>
                </a:rPr>
                <a:t>SERVICE DELIVERY PROCESSES</a:t>
              </a: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001" y="295273"/>
            <a:ext cx="1590476" cy="628571"/>
          </a:xfrm>
          <a:prstGeom prst="rect">
            <a:avLst/>
          </a:prstGeom>
        </p:spPr>
      </p:pic>
      <p:sp>
        <p:nvSpPr>
          <p:cNvPr id="18" name="Rectangle 17"/>
          <p:cNvSpPr/>
          <p:nvPr/>
        </p:nvSpPr>
        <p:spPr bwMode="auto">
          <a:xfrm>
            <a:off x="10397286" y="1508123"/>
            <a:ext cx="2039189" cy="4803831"/>
          </a:xfrm>
          <a:prstGeom prst="rect">
            <a:avLst/>
          </a:prstGeom>
          <a:solidFill>
            <a:schemeClr val="bg2">
              <a:lumMod val="90000"/>
              <a:lumOff val="10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0" y="1508123"/>
            <a:ext cx="2032324" cy="4803831"/>
          </a:xfrm>
          <a:prstGeom prst="rect">
            <a:avLst/>
          </a:prstGeom>
          <a:solidFill>
            <a:schemeClr val="bg2">
              <a:lumMod val="90000"/>
              <a:lumOff val="10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0" y="1508123"/>
            <a:ext cx="12436475" cy="4803831"/>
            <a:chOff x="0" y="1508123"/>
            <a:chExt cx="12436475" cy="4803831"/>
          </a:xfrm>
        </p:grpSpPr>
        <p:sp>
          <p:nvSpPr>
            <p:cNvPr id="43" name="Freeform 42"/>
            <p:cNvSpPr/>
            <p:nvPr/>
          </p:nvSpPr>
          <p:spPr bwMode="auto">
            <a:xfrm>
              <a:off x="0" y="1508123"/>
              <a:ext cx="12436475" cy="4803831"/>
            </a:xfrm>
            <a:custGeom>
              <a:avLst/>
              <a:gdLst>
                <a:gd name="connsiteX0" fmla="*/ 0 w 12436475"/>
                <a:gd name="connsiteY0" fmla="*/ 0 h 4803831"/>
                <a:gd name="connsiteX1" fmla="*/ 12436475 w 12436475"/>
                <a:gd name="connsiteY1" fmla="*/ 0 h 4803831"/>
                <a:gd name="connsiteX2" fmla="*/ 12436475 w 12436475"/>
                <a:gd name="connsiteY2" fmla="*/ 4803831 h 4803831"/>
                <a:gd name="connsiteX3" fmla="*/ 0 w 12436475"/>
                <a:gd name="connsiteY3" fmla="*/ 4803831 h 4803831"/>
                <a:gd name="connsiteX4" fmla="*/ 0 w 12436475"/>
                <a:gd name="connsiteY4" fmla="*/ 0 h 4803831"/>
                <a:gd name="connsiteX5" fmla="*/ 4777430 w 12436475"/>
                <a:gd name="connsiteY5" fmla="*/ 2424470 h 4803831"/>
                <a:gd name="connsiteX6" fmla="*/ 4777430 w 12436475"/>
                <a:gd name="connsiteY6" fmla="*/ 2715169 h 4803831"/>
                <a:gd name="connsiteX7" fmla="*/ 6694516 w 12436475"/>
                <a:gd name="connsiteY7" fmla="*/ 2715169 h 4803831"/>
                <a:gd name="connsiteX8" fmla="*/ 6694516 w 12436475"/>
                <a:gd name="connsiteY8" fmla="*/ 2424470 h 4803831"/>
                <a:gd name="connsiteX9" fmla="*/ 4777430 w 12436475"/>
                <a:gd name="connsiteY9" fmla="*/ 2424470 h 480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4803831">
                  <a:moveTo>
                    <a:pt x="0" y="0"/>
                  </a:moveTo>
                  <a:lnTo>
                    <a:pt x="12436475" y="0"/>
                  </a:lnTo>
                  <a:lnTo>
                    <a:pt x="12436475" y="4803831"/>
                  </a:lnTo>
                  <a:lnTo>
                    <a:pt x="0" y="4803831"/>
                  </a:lnTo>
                  <a:lnTo>
                    <a:pt x="0" y="0"/>
                  </a:lnTo>
                  <a:close/>
                  <a:moveTo>
                    <a:pt x="4777430" y="2424470"/>
                  </a:moveTo>
                  <a:lnTo>
                    <a:pt x="4777430" y="2715169"/>
                  </a:lnTo>
                  <a:lnTo>
                    <a:pt x="6694516" y="2715169"/>
                  </a:lnTo>
                  <a:lnTo>
                    <a:pt x="6694516" y="2424470"/>
                  </a:lnTo>
                  <a:lnTo>
                    <a:pt x="4777430" y="2424470"/>
                  </a:lnTo>
                  <a:close/>
                </a:path>
              </a:pathLst>
            </a:custGeom>
            <a:solidFill>
              <a:schemeClr val="bg1">
                <a:alpha val="7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p:nvPr/>
          </p:nvSpPr>
          <p:spPr bwMode="auto">
            <a:xfrm>
              <a:off x="4768849" y="3937000"/>
              <a:ext cx="1924051" cy="295275"/>
            </a:xfrm>
            <a:custGeom>
              <a:avLst/>
              <a:gdLst>
                <a:gd name="connsiteX0" fmla="*/ 0 w 2072503"/>
                <a:gd name="connsiteY0" fmla="*/ 0 h 453959"/>
                <a:gd name="connsiteX1" fmla="*/ 2072503 w 2072503"/>
                <a:gd name="connsiteY1" fmla="*/ 0 h 453959"/>
                <a:gd name="connsiteX2" fmla="*/ 2072503 w 2072503"/>
                <a:gd name="connsiteY2" fmla="*/ 453959 h 453959"/>
                <a:gd name="connsiteX3" fmla="*/ 0 w 2072503"/>
                <a:gd name="connsiteY3" fmla="*/ 453959 h 453959"/>
                <a:gd name="connsiteX4" fmla="*/ 0 w 2072503"/>
                <a:gd name="connsiteY4" fmla="*/ 0 h 453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503" h="453959">
                  <a:moveTo>
                    <a:pt x="0" y="0"/>
                  </a:moveTo>
                  <a:lnTo>
                    <a:pt x="2072503" y="0"/>
                  </a:lnTo>
                  <a:lnTo>
                    <a:pt x="2072503" y="453959"/>
                  </a:lnTo>
                  <a:lnTo>
                    <a:pt x="0" y="453959"/>
                  </a:lnTo>
                  <a:lnTo>
                    <a:pt x="0" y="0"/>
                  </a:lnTo>
                  <a:close/>
                </a:path>
              </a:pathLst>
            </a:custGeom>
            <a:noFill/>
            <a:ln w="38100">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p:cNvGrpSpPr/>
          <p:nvPr/>
        </p:nvGrpSpPr>
        <p:grpSpPr>
          <a:xfrm>
            <a:off x="0" y="1508123"/>
            <a:ext cx="12436475" cy="4803831"/>
            <a:chOff x="0" y="1508123"/>
            <a:chExt cx="12436475" cy="4803831"/>
          </a:xfrm>
        </p:grpSpPr>
        <p:sp>
          <p:nvSpPr>
            <p:cNvPr id="49" name="Freeform 48"/>
            <p:cNvSpPr/>
            <p:nvPr/>
          </p:nvSpPr>
          <p:spPr bwMode="auto">
            <a:xfrm>
              <a:off x="0" y="1508123"/>
              <a:ext cx="12436475" cy="4803831"/>
            </a:xfrm>
            <a:custGeom>
              <a:avLst/>
              <a:gdLst>
                <a:gd name="connsiteX0" fmla="*/ 0 w 12436475"/>
                <a:gd name="connsiteY0" fmla="*/ 0 h 4803831"/>
                <a:gd name="connsiteX1" fmla="*/ 12436475 w 12436475"/>
                <a:gd name="connsiteY1" fmla="*/ 0 h 4803831"/>
                <a:gd name="connsiteX2" fmla="*/ 12436475 w 12436475"/>
                <a:gd name="connsiteY2" fmla="*/ 4803831 h 4803831"/>
                <a:gd name="connsiteX3" fmla="*/ 0 w 12436475"/>
                <a:gd name="connsiteY3" fmla="*/ 4803831 h 4803831"/>
                <a:gd name="connsiteX4" fmla="*/ 0 w 12436475"/>
                <a:gd name="connsiteY4" fmla="*/ 0 h 4803831"/>
                <a:gd name="connsiteX5" fmla="*/ 5008660 w 12436475"/>
                <a:gd name="connsiteY5" fmla="*/ 3693020 h 4803831"/>
                <a:gd name="connsiteX6" fmla="*/ 5008660 w 12436475"/>
                <a:gd name="connsiteY6" fmla="*/ 4074348 h 4803831"/>
                <a:gd name="connsiteX7" fmla="*/ 7109930 w 12436475"/>
                <a:gd name="connsiteY7" fmla="*/ 4074348 h 4803831"/>
                <a:gd name="connsiteX8" fmla="*/ 7109930 w 12436475"/>
                <a:gd name="connsiteY8" fmla="*/ 3693020 h 4803831"/>
                <a:gd name="connsiteX9" fmla="*/ 5008660 w 12436475"/>
                <a:gd name="connsiteY9" fmla="*/ 3693020 h 480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4803831">
                  <a:moveTo>
                    <a:pt x="0" y="0"/>
                  </a:moveTo>
                  <a:lnTo>
                    <a:pt x="12436475" y="0"/>
                  </a:lnTo>
                  <a:lnTo>
                    <a:pt x="12436475" y="4803831"/>
                  </a:lnTo>
                  <a:lnTo>
                    <a:pt x="0" y="4803831"/>
                  </a:lnTo>
                  <a:lnTo>
                    <a:pt x="0" y="0"/>
                  </a:lnTo>
                  <a:close/>
                  <a:moveTo>
                    <a:pt x="5008660" y="3693020"/>
                  </a:moveTo>
                  <a:lnTo>
                    <a:pt x="5008660" y="4074348"/>
                  </a:lnTo>
                  <a:lnTo>
                    <a:pt x="7109930" y="4074348"/>
                  </a:lnTo>
                  <a:lnTo>
                    <a:pt x="7109930" y="3693020"/>
                  </a:lnTo>
                  <a:lnTo>
                    <a:pt x="5008660" y="3693020"/>
                  </a:lnTo>
                  <a:close/>
                </a:path>
              </a:pathLst>
            </a:custGeom>
            <a:solidFill>
              <a:schemeClr val="bg1">
                <a:alpha val="7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47"/>
            <p:cNvSpPr/>
            <p:nvPr/>
          </p:nvSpPr>
          <p:spPr bwMode="auto">
            <a:xfrm>
              <a:off x="5008660" y="5191426"/>
              <a:ext cx="2101270" cy="381328"/>
            </a:xfrm>
            <a:custGeom>
              <a:avLst/>
              <a:gdLst>
                <a:gd name="connsiteX0" fmla="*/ 0 w 2072503"/>
                <a:gd name="connsiteY0" fmla="*/ 0 h 453959"/>
                <a:gd name="connsiteX1" fmla="*/ 2072503 w 2072503"/>
                <a:gd name="connsiteY1" fmla="*/ 0 h 453959"/>
                <a:gd name="connsiteX2" fmla="*/ 2072503 w 2072503"/>
                <a:gd name="connsiteY2" fmla="*/ 453959 h 453959"/>
                <a:gd name="connsiteX3" fmla="*/ 0 w 2072503"/>
                <a:gd name="connsiteY3" fmla="*/ 453959 h 453959"/>
                <a:gd name="connsiteX4" fmla="*/ 0 w 2072503"/>
                <a:gd name="connsiteY4" fmla="*/ 0 h 453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503" h="453959">
                  <a:moveTo>
                    <a:pt x="0" y="0"/>
                  </a:moveTo>
                  <a:lnTo>
                    <a:pt x="2072503" y="0"/>
                  </a:lnTo>
                  <a:lnTo>
                    <a:pt x="2072503" y="453959"/>
                  </a:lnTo>
                  <a:lnTo>
                    <a:pt x="0" y="453959"/>
                  </a:lnTo>
                  <a:lnTo>
                    <a:pt x="0" y="0"/>
                  </a:lnTo>
                  <a:close/>
                </a:path>
              </a:pathLst>
            </a:cu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0" y="1508123"/>
            <a:ext cx="12436475" cy="4803831"/>
            <a:chOff x="0" y="1508123"/>
            <a:chExt cx="12436475" cy="4803831"/>
          </a:xfrm>
        </p:grpSpPr>
        <p:sp>
          <p:nvSpPr>
            <p:cNvPr id="53" name="Freeform 52"/>
            <p:cNvSpPr/>
            <p:nvPr/>
          </p:nvSpPr>
          <p:spPr bwMode="auto">
            <a:xfrm>
              <a:off x="0" y="1508123"/>
              <a:ext cx="12436475" cy="4803831"/>
            </a:xfrm>
            <a:custGeom>
              <a:avLst/>
              <a:gdLst>
                <a:gd name="connsiteX0" fmla="*/ 0 w 12436475"/>
                <a:gd name="connsiteY0" fmla="*/ 0 h 4803831"/>
                <a:gd name="connsiteX1" fmla="*/ 12436475 w 12436475"/>
                <a:gd name="connsiteY1" fmla="*/ 0 h 4803831"/>
                <a:gd name="connsiteX2" fmla="*/ 12436475 w 12436475"/>
                <a:gd name="connsiteY2" fmla="*/ 4803831 h 4803831"/>
                <a:gd name="connsiteX3" fmla="*/ 0 w 12436475"/>
                <a:gd name="connsiteY3" fmla="*/ 4803831 h 4803831"/>
                <a:gd name="connsiteX4" fmla="*/ 0 w 12436475"/>
                <a:gd name="connsiteY4" fmla="*/ 0 h 4803831"/>
                <a:gd name="connsiteX5" fmla="*/ 7909641 w 12436475"/>
                <a:gd name="connsiteY5" fmla="*/ 3360739 h 4803831"/>
                <a:gd name="connsiteX6" fmla="*/ 7909641 w 12436475"/>
                <a:gd name="connsiteY6" fmla="*/ 3663952 h 4803831"/>
                <a:gd name="connsiteX7" fmla="*/ 9929389 w 12436475"/>
                <a:gd name="connsiteY7" fmla="*/ 3663952 h 4803831"/>
                <a:gd name="connsiteX8" fmla="*/ 9929389 w 12436475"/>
                <a:gd name="connsiteY8" fmla="*/ 3360739 h 4803831"/>
                <a:gd name="connsiteX9" fmla="*/ 7909641 w 12436475"/>
                <a:gd name="connsiteY9" fmla="*/ 3360739 h 480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4803831">
                  <a:moveTo>
                    <a:pt x="0" y="0"/>
                  </a:moveTo>
                  <a:lnTo>
                    <a:pt x="12436475" y="0"/>
                  </a:lnTo>
                  <a:lnTo>
                    <a:pt x="12436475" y="4803831"/>
                  </a:lnTo>
                  <a:lnTo>
                    <a:pt x="0" y="4803831"/>
                  </a:lnTo>
                  <a:lnTo>
                    <a:pt x="0" y="0"/>
                  </a:lnTo>
                  <a:close/>
                  <a:moveTo>
                    <a:pt x="7909641" y="3360739"/>
                  </a:moveTo>
                  <a:lnTo>
                    <a:pt x="7909641" y="3663952"/>
                  </a:lnTo>
                  <a:lnTo>
                    <a:pt x="9929389" y="3663952"/>
                  </a:lnTo>
                  <a:lnTo>
                    <a:pt x="9929389" y="3360739"/>
                  </a:lnTo>
                  <a:lnTo>
                    <a:pt x="7909641" y="3360739"/>
                  </a:lnTo>
                  <a:close/>
                </a:path>
              </a:pathLst>
            </a:custGeom>
            <a:solidFill>
              <a:schemeClr val="bg1">
                <a:alpha val="7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53"/>
            <p:cNvSpPr/>
            <p:nvPr/>
          </p:nvSpPr>
          <p:spPr bwMode="auto">
            <a:xfrm>
              <a:off x="7922678" y="4868863"/>
              <a:ext cx="2019748" cy="303213"/>
            </a:xfrm>
            <a:custGeom>
              <a:avLst/>
              <a:gdLst>
                <a:gd name="connsiteX0" fmla="*/ 0 w 2019748"/>
                <a:gd name="connsiteY0" fmla="*/ 0 h 303213"/>
                <a:gd name="connsiteX1" fmla="*/ 2019748 w 2019748"/>
                <a:gd name="connsiteY1" fmla="*/ 0 h 303213"/>
                <a:gd name="connsiteX2" fmla="*/ 2019748 w 2019748"/>
                <a:gd name="connsiteY2" fmla="*/ 303213 h 303213"/>
                <a:gd name="connsiteX3" fmla="*/ 0 w 2019748"/>
                <a:gd name="connsiteY3" fmla="*/ 303213 h 303213"/>
                <a:gd name="connsiteX4" fmla="*/ 0 w 2019748"/>
                <a:gd name="connsiteY4" fmla="*/ 0 h 30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748" h="303213">
                  <a:moveTo>
                    <a:pt x="0" y="0"/>
                  </a:moveTo>
                  <a:lnTo>
                    <a:pt x="2019748" y="0"/>
                  </a:lnTo>
                  <a:lnTo>
                    <a:pt x="2019748" y="303213"/>
                  </a:lnTo>
                  <a:lnTo>
                    <a:pt x="0" y="303213"/>
                  </a:lnTo>
                  <a:lnTo>
                    <a:pt x="0" y="0"/>
                  </a:lnTo>
                  <a:close/>
                </a:path>
              </a:pathLst>
            </a:cu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p:cNvGrpSpPr/>
          <p:nvPr/>
        </p:nvGrpSpPr>
        <p:grpSpPr>
          <a:xfrm>
            <a:off x="0" y="1508123"/>
            <a:ext cx="12436475" cy="4803831"/>
            <a:chOff x="0" y="1508123"/>
            <a:chExt cx="12436475" cy="4803831"/>
          </a:xfrm>
        </p:grpSpPr>
        <p:sp>
          <p:nvSpPr>
            <p:cNvPr id="56" name="Freeform 55"/>
            <p:cNvSpPr/>
            <p:nvPr/>
          </p:nvSpPr>
          <p:spPr bwMode="auto">
            <a:xfrm>
              <a:off x="0" y="1508123"/>
              <a:ext cx="12436475" cy="4803831"/>
            </a:xfrm>
            <a:custGeom>
              <a:avLst/>
              <a:gdLst>
                <a:gd name="connsiteX0" fmla="*/ 0 w 12436475"/>
                <a:gd name="connsiteY0" fmla="*/ 0 h 4803831"/>
                <a:gd name="connsiteX1" fmla="*/ 12436475 w 12436475"/>
                <a:gd name="connsiteY1" fmla="*/ 0 h 4803831"/>
                <a:gd name="connsiteX2" fmla="*/ 12436475 w 12436475"/>
                <a:gd name="connsiteY2" fmla="*/ 4803831 h 4803831"/>
                <a:gd name="connsiteX3" fmla="*/ 0 w 12436475"/>
                <a:gd name="connsiteY3" fmla="*/ 4803831 h 4803831"/>
                <a:gd name="connsiteX4" fmla="*/ 0 w 12436475"/>
                <a:gd name="connsiteY4" fmla="*/ 0 h 4803831"/>
                <a:gd name="connsiteX5" fmla="*/ 7869923 w 12436475"/>
                <a:gd name="connsiteY5" fmla="*/ 3803653 h 4803831"/>
                <a:gd name="connsiteX6" fmla="*/ 7869923 w 12436475"/>
                <a:gd name="connsiteY6" fmla="*/ 4125570 h 4803831"/>
                <a:gd name="connsiteX7" fmla="*/ 10225532 w 12436475"/>
                <a:gd name="connsiteY7" fmla="*/ 4125570 h 4803831"/>
                <a:gd name="connsiteX8" fmla="*/ 10225532 w 12436475"/>
                <a:gd name="connsiteY8" fmla="*/ 3803653 h 4803831"/>
                <a:gd name="connsiteX9" fmla="*/ 7869923 w 12436475"/>
                <a:gd name="connsiteY9" fmla="*/ 3803653 h 480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4803831">
                  <a:moveTo>
                    <a:pt x="0" y="0"/>
                  </a:moveTo>
                  <a:lnTo>
                    <a:pt x="12436475" y="0"/>
                  </a:lnTo>
                  <a:lnTo>
                    <a:pt x="12436475" y="4803831"/>
                  </a:lnTo>
                  <a:lnTo>
                    <a:pt x="0" y="4803831"/>
                  </a:lnTo>
                  <a:lnTo>
                    <a:pt x="0" y="0"/>
                  </a:lnTo>
                  <a:close/>
                  <a:moveTo>
                    <a:pt x="7869923" y="3803653"/>
                  </a:moveTo>
                  <a:lnTo>
                    <a:pt x="7869923" y="4125570"/>
                  </a:lnTo>
                  <a:lnTo>
                    <a:pt x="10225532" y="4125570"/>
                  </a:lnTo>
                  <a:lnTo>
                    <a:pt x="10225532" y="3803653"/>
                  </a:lnTo>
                  <a:lnTo>
                    <a:pt x="7869923" y="3803653"/>
                  </a:lnTo>
                  <a:close/>
                </a:path>
              </a:pathLst>
            </a:custGeom>
            <a:solidFill>
              <a:schemeClr val="bg1">
                <a:alpha val="7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56"/>
            <p:cNvSpPr/>
            <p:nvPr/>
          </p:nvSpPr>
          <p:spPr bwMode="auto">
            <a:xfrm>
              <a:off x="7881793" y="5324475"/>
              <a:ext cx="2355609" cy="303833"/>
            </a:xfrm>
            <a:custGeom>
              <a:avLst/>
              <a:gdLst>
                <a:gd name="connsiteX0" fmla="*/ 0 w 2355609"/>
                <a:gd name="connsiteY0" fmla="*/ 0 h 321917"/>
                <a:gd name="connsiteX1" fmla="*/ 2355609 w 2355609"/>
                <a:gd name="connsiteY1" fmla="*/ 0 h 321917"/>
                <a:gd name="connsiteX2" fmla="*/ 2355609 w 2355609"/>
                <a:gd name="connsiteY2" fmla="*/ 321917 h 321917"/>
                <a:gd name="connsiteX3" fmla="*/ 0 w 2355609"/>
                <a:gd name="connsiteY3" fmla="*/ 321917 h 321917"/>
                <a:gd name="connsiteX4" fmla="*/ 0 w 2355609"/>
                <a:gd name="connsiteY4" fmla="*/ 0 h 321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5609" h="321917">
                  <a:moveTo>
                    <a:pt x="0" y="0"/>
                  </a:moveTo>
                  <a:lnTo>
                    <a:pt x="2355609" y="0"/>
                  </a:lnTo>
                  <a:lnTo>
                    <a:pt x="2355609" y="321917"/>
                  </a:lnTo>
                  <a:lnTo>
                    <a:pt x="0" y="321917"/>
                  </a:lnTo>
                  <a:lnTo>
                    <a:pt x="0" y="0"/>
                  </a:lnTo>
                  <a:close/>
                </a:path>
              </a:pathLst>
            </a:cu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p:cNvGrpSpPr/>
          <p:nvPr/>
        </p:nvGrpSpPr>
        <p:grpSpPr>
          <a:xfrm>
            <a:off x="0" y="1508123"/>
            <a:ext cx="12436475" cy="4803831"/>
            <a:chOff x="152400" y="1660523"/>
            <a:chExt cx="12436475" cy="4803831"/>
          </a:xfrm>
        </p:grpSpPr>
        <p:grpSp>
          <p:nvGrpSpPr>
            <p:cNvPr id="59" name="Group 58"/>
            <p:cNvGrpSpPr/>
            <p:nvPr/>
          </p:nvGrpSpPr>
          <p:grpSpPr>
            <a:xfrm>
              <a:off x="2191589" y="1660523"/>
              <a:ext cx="8358097" cy="4803831"/>
              <a:chOff x="2496389" y="1508123"/>
              <a:chExt cx="8358097" cy="4803831"/>
            </a:xfrm>
          </p:grpSpPr>
          <p:grpSp>
            <p:nvGrpSpPr>
              <p:cNvPr id="60" name="Group 59"/>
              <p:cNvGrpSpPr/>
              <p:nvPr/>
            </p:nvGrpSpPr>
            <p:grpSpPr>
              <a:xfrm>
                <a:off x="2496389" y="1508123"/>
                <a:ext cx="8358097" cy="4803831"/>
                <a:chOff x="1537717" y="1625531"/>
                <a:chExt cx="9542858" cy="5797101"/>
              </a:xfrm>
            </p:grpSpPr>
            <p:sp>
              <p:nvSpPr>
                <p:cNvPr id="73" name="Rectangle 72"/>
                <p:cNvSpPr/>
                <p:nvPr/>
              </p:nvSpPr>
              <p:spPr bwMode="auto">
                <a:xfrm>
                  <a:off x="1537717" y="1625531"/>
                  <a:ext cx="9542858" cy="2768477"/>
                </a:xfrm>
                <a:prstGeom prst="rect">
                  <a:avLst/>
                </a:prstGeom>
                <a:solidFill>
                  <a:schemeClr val="accent1"/>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1537717" y="4394009"/>
                  <a:ext cx="9542858" cy="3028623"/>
                  <a:chOff x="2257797" y="3569269"/>
                  <a:chExt cx="9542858" cy="3028623"/>
                </a:xfrm>
              </p:grpSpPr>
              <p:sp>
                <p:nvSpPr>
                  <p:cNvPr id="76" name="Rectangle 75"/>
                  <p:cNvSpPr/>
                  <p:nvPr/>
                </p:nvSpPr>
                <p:spPr bwMode="auto">
                  <a:xfrm>
                    <a:off x="2257797" y="3569269"/>
                    <a:ext cx="3168352" cy="3028623"/>
                  </a:xfrm>
                  <a:prstGeom prst="rect">
                    <a:avLst/>
                  </a:prstGeom>
                  <a:solidFill>
                    <a:schemeClr val="accent4"/>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5445049" y="3569269"/>
                    <a:ext cx="3168352" cy="3028623"/>
                  </a:xfrm>
                  <a:prstGeom prst="rect">
                    <a:avLst/>
                  </a:prstGeom>
                  <a:solidFill>
                    <a:srgbClr val="008272"/>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8632303" y="3569269"/>
                    <a:ext cx="3168352" cy="3028623"/>
                  </a:xfrm>
                  <a:prstGeom prst="rect">
                    <a:avLst/>
                  </a:prstGeom>
                  <a:solidFill>
                    <a:srgbClr val="DC3C00"/>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Oval 74"/>
                <p:cNvSpPr/>
                <p:nvPr/>
              </p:nvSpPr>
              <p:spPr bwMode="auto">
                <a:xfrm>
                  <a:off x="4223708" y="3359508"/>
                  <a:ext cx="3942185" cy="1928826"/>
                </a:xfrm>
                <a:prstGeom prst="ellipse">
                  <a:avLst/>
                </a:prstGeom>
                <a:solidFill>
                  <a:schemeClr val="bg1">
                    <a:lumMod val="65000"/>
                    <a:lumOff val="35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61" name="TextBox 60"/>
              <p:cNvSpPr txBox="1"/>
              <p:nvPr/>
            </p:nvSpPr>
            <p:spPr>
              <a:xfrm>
                <a:off x="2661950" y="2163633"/>
                <a:ext cx="2907655" cy="683264"/>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30000">
                          <a:srgbClr val="FFFFFF"/>
                        </a:gs>
                      </a:gsLst>
                      <a:lin ang="5400000" scaled="0"/>
                    </a:gradFill>
                  </a:rPr>
                  <a:t>Service Continuity Management</a:t>
                </a:r>
                <a:br>
                  <a:rPr lang="en-US" sz="1400" dirty="0" smtClean="0">
                    <a:gradFill>
                      <a:gsLst>
                        <a:gs pos="2917">
                          <a:srgbClr val="FFFFFF"/>
                        </a:gs>
                        <a:gs pos="30000">
                          <a:srgbClr val="FFFFFF"/>
                        </a:gs>
                      </a:gsLst>
                      <a:lin ang="5400000" scaled="0"/>
                    </a:gradFill>
                  </a:rPr>
                </a:br>
                <a:r>
                  <a:rPr lang="en-US" sz="1400" dirty="0" smtClean="0">
                    <a:gradFill>
                      <a:gsLst>
                        <a:gs pos="2917">
                          <a:srgbClr val="FFFFFF"/>
                        </a:gs>
                        <a:gs pos="30000">
                          <a:srgbClr val="FFFFFF"/>
                        </a:gs>
                      </a:gsLst>
                      <a:lin ang="5400000" scaled="0"/>
                    </a:gradFill>
                  </a:rPr>
                  <a:t>Availability Management</a:t>
                </a:r>
                <a:endParaRPr lang="en-US" sz="1400" dirty="0">
                  <a:gradFill>
                    <a:gsLst>
                      <a:gs pos="2917">
                        <a:srgbClr val="FFFFFF"/>
                      </a:gs>
                      <a:gs pos="30000">
                        <a:srgbClr val="FFFFFF"/>
                      </a:gs>
                    </a:gsLst>
                    <a:lin ang="5400000" scaled="0"/>
                  </a:gradFill>
                </a:endParaRPr>
              </a:p>
            </p:txBody>
          </p:sp>
          <p:sp>
            <p:nvSpPr>
              <p:cNvPr id="62" name="TextBox 61"/>
              <p:cNvSpPr txBox="1"/>
              <p:nvPr/>
            </p:nvSpPr>
            <p:spPr>
              <a:xfrm>
                <a:off x="5583333" y="2163633"/>
                <a:ext cx="2496261" cy="489365"/>
              </a:xfrm>
              <a:prstGeom prst="rect">
                <a:avLst/>
              </a:prstGeom>
              <a:noFill/>
            </p:spPr>
            <p:txBody>
              <a:bodyPr wrap="square" lIns="182880" tIns="146304" rIns="182880" bIns="146304" rtlCol="0">
                <a:spAutoFit/>
              </a:bodyPr>
              <a:lstStyle>
                <a:defPPr>
                  <a:defRPr lang="en-US"/>
                </a:defPPr>
                <a:lvl1pPr>
                  <a:lnSpc>
                    <a:spcPct val="90000"/>
                  </a:lnSpc>
                  <a:spcAft>
                    <a:spcPts val="200"/>
                  </a:spcAft>
                  <a:defRPr sz="1400">
                    <a:gradFill>
                      <a:gsLst>
                        <a:gs pos="2917">
                          <a:schemeClr val="tx1"/>
                        </a:gs>
                        <a:gs pos="30000">
                          <a:schemeClr val="tx1"/>
                        </a:gs>
                      </a:gsLst>
                      <a:lin ang="5400000" scaled="0"/>
                    </a:gradFill>
                  </a:defRPr>
                </a:lvl1pPr>
              </a:lstStyle>
              <a:p>
                <a:r>
                  <a:rPr lang="en-US" dirty="0">
                    <a:gradFill>
                      <a:gsLst>
                        <a:gs pos="2917">
                          <a:srgbClr val="FFFFFF"/>
                        </a:gs>
                        <a:gs pos="30000">
                          <a:srgbClr val="FFFFFF"/>
                        </a:gs>
                      </a:gsLst>
                      <a:lin ang="5400000" scaled="0"/>
                    </a:gradFill>
                  </a:rPr>
                  <a:t>Service Level </a:t>
                </a:r>
                <a:r>
                  <a:rPr lang="en-US" dirty="0" smtClean="0">
                    <a:gradFill>
                      <a:gsLst>
                        <a:gs pos="2917">
                          <a:srgbClr val="FFFFFF"/>
                        </a:gs>
                        <a:gs pos="30000">
                          <a:srgbClr val="FFFFFF"/>
                        </a:gs>
                      </a:gsLst>
                      <a:lin ang="5400000" scaled="0"/>
                    </a:gradFill>
                  </a:rPr>
                  <a:t>Management</a:t>
                </a:r>
                <a:endParaRPr lang="en-US" dirty="0">
                  <a:gradFill>
                    <a:gsLst>
                      <a:gs pos="2917">
                        <a:srgbClr val="FFFFFF"/>
                      </a:gs>
                      <a:gs pos="30000">
                        <a:srgbClr val="FFFFFF"/>
                      </a:gs>
                    </a:gsLst>
                    <a:lin ang="5400000" scaled="0"/>
                  </a:gradFill>
                </a:endParaRPr>
              </a:p>
            </p:txBody>
          </p:sp>
          <p:sp>
            <p:nvSpPr>
              <p:cNvPr id="63" name="TextBox 62"/>
              <p:cNvSpPr txBox="1"/>
              <p:nvPr/>
            </p:nvSpPr>
            <p:spPr>
              <a:xfrm>
                <a:off x="8358225" y="2163633"/>
                <a:ext cx="2496261"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FFFFFF"/>
                        </a:gs>
                        <a:gs pos="30000">
                          <a:srgbClr val="FFFFFF"/>
                        </a:gs>
                      </a:gsLst>
                      <a:lin ang="5400000" scaled="0"/>
                    </a:gradFill>
                  </a:rPr>
                  <a:t>Financial Management</a:t>
                </a:r>
              </a:p>
              <a:p>
                <a:pPr>
                  <a:lnSpc>
                    <a:spcPct val="90000"/>
                  </a:lnSpc>
                  <a:spcAft>
                    <a:spcPts val="600"/>
                  </a:spcAft>
                </a:pPr>
                <a:r>
                  <a:rPr lang="en-US" sz="1400" dirty="0" smtClean="0">
                    <a:gradFill>
                      <a:gsLst>
                        <a:gs pos="2917">
                          <a:srgbClr val="FFFFFF"/>
                        </a:gs>
                        <a:gs pos="30000">
                          <a:srgbClr val="FFFFFF"/>
                        </a:gs>
                      </a:gsLst>
                      <a:lin ang="5400000" scaled="0"/>
                    </a:gradFill>
                  </a:rPr>
                  <a:t>Capacity Management</a:t>
                </a:r>
              </a:p>
            </p:txBody>
          </p:sp>
          <p:sp>
            <p:nvSpPr>
              <p:cNvPr id="64" name="TextBox 63"/>
              <p:cNvSpPr txBox="1"/>
              <p:nvPr/>
            </p:nvSpPr>
            <p:spPr>
              <a:xfrm>
                <a:off x="5465859" y="5150156"/>
                <a:ext cx="20731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95000">
                          <a:srgbClr val="FFFFFF"/>
                        </a:gs>
                      </a:gsLst>
                      <a:lin ang="5400000" scaled="0"/>
                    </a:gradFill>
                  </a:rPr>
                  <a:t>Release Management</a:t>
                </a:r>
              </a:p>
            </p:txBody>
          </p:sp>
          <p:sp>
            <p:nvSpPr>
              <p:cNvPr id="65" name="TextBox 64"/>
              <p:cNvSpPr txBox="1"/>
              <p:nvPr/>
            </p:nvSpPr>
            <p:spPr>
              <a:xfrm>
                <a:off x="2655474" y="3955102"/>
                <a:ext cx="2049472" cy="849463"/>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95000">
                          <a:srgbClr val="FFFFFF"/>
                        </a:gs>
                      </a:gsLst>
                      <a:lin ang="5400000" scaled="0"/>
                    </a:gradFill>
                  </a:rPr>
                  <a:t>RELATIONSHIP</a:t>
                </a:r>
                <a:br>
                  <a:rPr lang="en-US" sz="2000" dirty="0" smtClean="0">
                    <a:gradFill>
                      <a:gsLst>
                        <a:gs pos="2917">
                          <a:srgbClr val="FFFFFF"/>
                        </a:gs>
                        <a:gs pos="95000">
                          <a:srgbClr val="FFFFFF"/>
                        </a:gs>
                      </a:gsLst>
                      <a:lin ang="5400000" scaled="0"/>
                    </a:gradFill>
                  </a:rPr>
                </a:br>
                <a:r>
                  <a:rPr lang="en-US" sz="2000" dirty="0" smtClean="0">
                    <a:gradFill>
                      <a:gsLst>
                        <a:gs pos="2917">
                          <a:srgbClr val="FFFFFF"/>
                        </a:gs>
                        <a:gs pos="95000">
                          <a:srgbClr val="FFFFFF"/>
                        </a:gs>
                      </a:gsLst>
                      <a:lin ang="5400000" scaled="0"/>
                    </a:gradFill>
                  </a:rPr>
                  <a:t>PROCESSES</a:t>
                </a:r>
              </a:p>
            </p:txBody>
          </p:sp>
          <p:sp>
            <p:nvSpPr>
              <p:cNvPr id="66" name="TextBox 65"/>
              <p:cNvSpPr txBox="1"/>
              <p:nvPr/>
            </p:nvSpPr>
            <p:spPr>
              <a:xfrm>
                <a:off x="2655474" y="4766672"/>
                <a:ext cx="2529789" cy="954107"/>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FFFFFF"/>
                        </a:gs>
                        <a:gs pos="95000">
                          <a:srgbClr val="FFFFFF"/>
                        </a:gs>
                      </a:gsLst>
                      <a:lin ang="5400000" scaled="0"/>
                    </a:gradFill>
                  </a:rPr>
                  <a:t>Business Relationship Management</a:t>
                </a:r>
              </a:p>
              <a:p>
                <a:pPr>
                  <a:lnSpc>
                    <a:spcPct val="90000"/>
                  </a:lnSpc>
                  <a:spcAft>
                    <a:spcPts val="600"/>
                  </a:spcAft>
                </a:pPr>
                <a:r>
                  <a:rPr lang="en-US" sz="1400" dirty="0" smtClean="0">
                    <a:gradFill>
                      <a:gsLst>
                        <a:gs pos="2917">
                          <a:srgbClr val="FFFFFF"/>
                        </a:gs>
                        <a:gs pos="95000">
                          <a:srgbClr val="FFFFFF"/>
                        </a:gs>
                      </a:gsLst>
                      <a:lin ang="5400000" scaled="0"/>
                    </a:gradFill>
                  </a:rPr>
                  <a:t>Supplier Management</a:t>
                </a:r>
              </a:p>
            </p:txBody>
          </p:sp>
          <p:sp>
            <p:nvSpPr>
              <p:cNvPr id="67" name="TextBox 66"/>
              <p:cNvSpPr txBox="1"/>
              <p:nvPr/>
            </p:nvSpPr>
            <p:spPr>
              <a:xfrm>
                <a:off x="8318220" y="3917209"/>
                <a:ext cx="1936620" cy="849463"/>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FFFFFF"/>
                        </a:gs>
                        <a:gs pos="95000">
                          <a:srgbClr val="FFFFFF"/>
                        </a:gs>
                      </a:gsLst>
                      <a:lin ang="5400000" scaled="0"/>
                    </a:gradFill>
                  </a:rPr>
                  <a:t>RESOLUTION </a:t>
                </a:r>
                <a:r>
                  <a:rPr lang="en-US" sz="2000" dirty="0" smtClean="0">
                    <a:gradFill>
                      <a:gsLst>
                        <a:gs pos="2917">
                          <a:srgbClr val="FFFFFF"/>
                        </a:gs>
                        <a:gs pos="95000">
                          <a:srgbClr val="FFFFFF"/>
                        </a:gs>
                      </a:gsLst>
                      <a:lin ang="5400000" scaled="0"/>
                    </a:gradFill>
                  </a:rPr>
                  <a:t/>
                </a:r>
                <a:br>
                  <a:rPr lang="en-US" sz="2000" dirty="0" smtClean="0">
                    <a:gradFill>
                      <a:gsLst>
                        <a:gs pos="2917">
                          <a:srgbClr val="FFFFFF"/>
                        </a:gs>
                        <a:gs pos="95000">
                          <a:srgbClr val="FFFFFF"/>
                        </a:gs>
                      </a:gsLst>
                      <a:lin ang="5400000" scaled="0"/>
                    </a:gradFill>
                  </a:rPr>
                </a:br>
                <a:r>
                  <a:rPr lang="en-US" sz="2000" dirty="0" smtClean="0">
                    <a:gradFill>
                      <a:gsLst>
                        <a:gs pos="2917">
                          <a:srgbClr val="FFFFFF"/>
                        </a:gs>
                        <a:gs pos="95000">
                          <a:srgbClr val="FFFFFF"/>
                        </a:gs>
                      </a:gsLst>
                      <a:lin ang="5400000" scaled="0"/>
                    </a:gradFill>
                  </a:rPr>
                  <a:t>PROCESSES</a:t>
                </a:r>
              </a:p>
            </p:txBody>
          </p:sp>
          <p:sp>
            <p:nvSpPr>
              <p:cNvPr id="68" name="TextBox 67"/>
              <p:cNvSpPr txBox="1"/>
              <p:nvPr/>
            </p:nvSpPr>
            <p:spPr>
              <a:xfrm>
                <a:off x="8325911" y="4783448"/>
                <a:ext cx="2356821" cy="1148007"/>
              </a:xfrm>
              <a:prstGeom prst="rect">
                <a:avLst/>
              </a:prstGeom>
              <a:noFill/>
            </p:spPr>
            <p:txBody>
              <a:bodyPr wrap="square" lIns="182880" tIns="146304" rIns="182880" bIns="146304" rtlCol="0">
                <a:spAutoFit/>
              </a:bodyPr>
              <a:lstStyle/>
              <a:p>
                <a:pPr>
                  <a:lnSpc>
                    <a:spcPct val="90000"/>
                  </a:lnSpc>
                  <a:spcAft>
                    <a:spcPts val="200"/>
                  </a:spcAft>
                </a:pPr>
                <a:r>
                  <a:rPr lang="en-US" sz="1400" dirty="0" smtClean="0">
                    <a:gradFill>
                      <a:gsLst>
                        <a:gs pos="2917">
                          <a:srgbClr val="FFFFFF"/>
                        </a:gs>
                        <a:gs pos="95000">
                          <a:srgbClr val="FFFFFF"/>
                        </a:gs>
                      </a:gsLst>
                      <a:lin ang="5400000" scaled="0"/>
                    </a:gradFill>
                  </a:rPr>
                  <a:t>Incident Management</a:t>
                </a:r>
              </a:p>
              <a:p>
                <a:pPr>
                  <a:lnSpc>
                    <a:spcPct val="90000"/>
                  </a:lnSpc>
                  <a:spcAft>
                    <a:spcPts val="200"/>
                  </a:spcAft>
                </a:pPr>
                <a:r>
                  <a:rPr lang="en-US" sz="1400" dirty="0" smtClean="0">
                    <a:gradFill>
                      <a:gsLst>
                        <a:gs pos="2917">
                          <a:srgbClr val="FFFFFF"/>
                        </a:gs>
                        <a:gs pos="95000">
                          <a:srgbClr val="FFFFFF"/>
                        </a:gs>
                      </a:gsLst>
                      <a:lin ang="5400000" scaled="0"/>
                    </a:gradFill>
                  </a:rPr>
                  <a:t>Problem Management</a:t>
                </a:r>
              </a:p>
              <a:p>
                <a:pPr>
                  <a:lnSpc>
                    <a:spcPct val="90000"/>
                  </a:lnSpc>
                  <a:spcAft>
                    <a:spcPts val="200"/>
                  </a:spcAft>
                </a:pPr>
                <a:r>
                  <a:rPr lang="en-US" sz="1400" dirty="0" smtClean="0">
                    <a:gradFill>
                      <a:gsLst>
                        <a:gs pos="2917">
                          <a:srgbClr val="FFFFFF"/>
                        </a:gs>
                        <a:gs pos="30000">
                          <a:srgbClr val="FFFFFF"/>
                        </a:gs>
                      </a:gsLst>
                      <a:lin ang="5400000" scaled="0"/>
                    </a:gradFill>
                  </a:rPr>
                  <a:t>Knowledge Management</a:t>
                </a:r>
                <a:endParaRPr lang="en-US" sz="1400" dirty="0">
                  <a:gradFill>
                    <a:gsLst>
                      <a:gs pos="2917">
                        <a:srgbClr val="FFFFFF"/>
                      </a:gs>
                      <a:gs pos="30000">
                        <a:srgbClr val="FFFFFF"/>
                      </a:gs>
                    </a:gsLst>
                    <a:lin ang="5400000" scaled="0"/>
                  </a:gradFill>
                </a:endParaRPr>
              </a:p>
              <a:p>
                <a:pPr>
                  <a:lnSpc>
                    <a:spcPct val="90000"/>
                  </a:lnSpc>
                  <a:spcAft>
                    <a:spcPts val="200"/>
                  </a:spcAft>
                </a:pPr>
                <a:endParaRPr lang="en-US" sz="1400" dirty="0" smtClean="0">
                  <a:gradFill>
                    <a:gsLst>
                      <a:gs pos="2917">
                        <a:srgbClr val="FFFFFF"/>
                      </a:gs>
                      <a:gs pos="95000">
                        <a:srgbClr val="FFFFFF"/>
                      </a:gs>
                    </a:gsLst>
                    <a:lin ang="5400000" scaled="0"/>
                  </a:gradFill>
                </a:endParaRPr>
              </a:p>
            </p:txBody>
          </p:sp>
          <p:sp>
            <p:nvSpPr>
              <p:cNvPr id="69" name="TextBox 68"/>
              <p:cNvSpPr txBox="1"/>
              <p:nvPr/>
            </p:nvSpPr>
            <p:spPr>
              <a:xfrm>
                <a:off x="5437720" y="4628679"/>
                <a:ext cx="245260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rgbClr val="FFFFFF"/>
                        </a:gs>
                        <a:gs pos="95000">
                          <a:srgbClr val="FFFFFF"/>
                        </a:gs>
                      </a:gsLst>
                      <a:lin ang="5400000" scaled="0"/>
                    </a:gradFill>
                  </a:rPr>
                  <a:t>RELEASE</a:t>
                </a:r>
                <a:r>
                  <a:rPr lang="en-US" sz="2000" dirty="0">
                    <a:gradFill>
                      <a:gsLst>
                        <a:gs pos="2917">
                          <a:srgbClr val="FFFFFF"/>
                        </a:gs>
                        <a:gs pos="95000">
                          <a:srgbClr val="FFFFFF"/>
                        </a:gs>
                      </a:gsLst>
                      <a:lin ang="5400000" scaled="0"/>
                    </a:gradFill>
                  </a:rPr>
                  <a:t> </a:t>
                </a:r>
                <a:r>
                  <a:rPr lang="en-US" sz="2000" dirty="0" smtClean="0">
                    <a:gradFill>
                      <a:gsLst>
                        <a:gs pos="2917">
                          <a:srgbClr val="FFFFFF"/>
                        </a:gs>
                        <a:gs pos="95000">
                          <a:srgbClr val="FFFFFF"/>
                        </a:gs>
                      </a:gsLst>
                      <a:lin ang="5400000" scaled="0"/>
                    </a:gradFill>
                  </a:rPr>
                  <a:t>PROCESS</a:t>
                </a:r>
              </a:p>
            </p:txBody>
          </p:sp>
          <p:sp>
            <p:nvSpPr>
              <p:cNvPr id="70" name="TextBox 69"/>
              <p:cNvSpPr txBox="1"/>
              <p:nvPr/>
            </p:nvSpPr>
            <p:spPr>
              <a:xfrm>
                <a:off x="5172831" y="3187122"/>
                <a:ext cx="2898486"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CONTROL PROCESSES</a:t>
                </a:r>
              </a:p>
            </p:txBody>
          </p:sp>
          <p:sp>
            <p:nvSpPr>
              <p:cNvPr id="71" name="TextBox 70"/>
              <p:cNvSpPr txBox="1"/>
              <p:nvPr/>
            </p:nvSpPr>
            <p:spPr>
              <a:xfrm>
                <a:off x="5162338" y="3608162"/>
                <a:ext cx="2917256" cy="708912"/>
              </a:xfrm>
              <a:prstGeom prst="rect">
                <a:avLst/>
              </a:prstGeom>
              <a:noFill/>
            </p:spPr>
            <p:txBody>
              <a:bodyPr wrap="square" lIns="182880" tIns="146304" rIns="182880" bIns="146304" rtlCol="0">
                <a:spAutoFit/>
              </a:bodyPr>
              <a:lstStyle/>
              <a:p>
                <a:pPr>
                  <a:lnSpc>
                    <a:spcPct val="90000"/>
                  </a:lnSpc>
                  <a:spcAft>
                    <a:spcPts val="200"/>
                  </a:spcAft>
                </a:pPr>
                <a:r>
                  <a:rPr lang="en-US" sz="1400" dirty="0" smtClean="0">
                    <a:gradFill>
                      <a:gsLst>
                        <a:gs pos="2917">
                          <a:srgbClr val="FFFFFF"/>
                        </a:gs>
                        <a:gs pos="30000">
                          <a:srgbClr val="FFFFFF"/>
                        </a:gs>
                      </a:gsLst>
                      <a:lin ang="5400000" scaled="0"/>
                    </a:gradFill>
                  </a:rPr>
                  <a:t>Configuration Management</a:t>
                </a:r>
              </a:p>
              <a:p>
                <a:pPr>
                  <a:lnSpc>
                    <a:spcPct val="90000"/>
                  </a:lnSpc>
                  <a:spcAft>
                    <a:spcPts val="200"/>
                  </a:spcAft>
                </a:pPr>
                <a:r>
                  <a:rPr lang="en-US" sz="1400" dirty="0" smtClean="0">
                    <a:gradFill>
                      <a:gsLst>
                        <a:gs pos="2917">
                          <a:srgbClr val="FFFFFF"/>
                        </a:gs>
                        <a:gs pos="30000">
                          <a:srgbClr val="FFFFFF"/>
                        </a:gs>
                      </a:gsLst>
                      <a:lin ang="5400000" scaled="0"/>
                    </a:gradFill>
                  </a:rPr>
                  <a:t>Change Management</a:t>
                </a:r>
              </a:p>
            </p:txBody>
          </p:sp>
          <p:sp>
            <p:nvSpPr>
              <p:cNvPr id="72" name="TextBox 71"/>
              <p:cNvSpPr txBox="1"/>
              <p:nvPr/>
            </p:nvSpPr>
            <p:spPr>
              <a:xfrm>
                <a:off x="2661950" y="1660056"/>
                <a:ext cx="384047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FFFFFF"/>
                        </a:gs>
                        <a:gs pos="95000">
                          <a:srgbClr val="FFFFFF"/>
                        </a:gs>
                      </a:gsLst>
                      <a:lin ang="5400000" scaled="0"/>
                    </a:gradFill>
                  </a:rPr>
                  <a:t>SERVICE DELIVERY PROCESSES</a:t>
                </a:r>
              </a:p>
            </p:txBody>
          </p:sp>
        </p:grpSp>
        <p:sp>
          <p:nvSpPr>
            <p:cNvPr id="79" name="Rectangle 78"/>
            <p:cNvSpPr/>
            <p:nvPr/>
          </p:nvSpPr>
          <p:spPr bwMode="auto">
            <a:xfrm>
              <a:off x="10549686" y="1660523"/>
              <a:ext cx="2039189" cy="4803831"/>
            </a:xfrm>
            <a:prstGeom prst="rect">
              <a:avLst/>
            </a:prstGeom>
            <a:solidFill>
              <a:schemeClr val="bg2">
                <a:lumMod val="90000"/>
                <a:lumOff val="10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152400" y="1660523"/>
              <a:ext cx="2032324" cy="4803831"/>
            </a:xfrm>
            <a:prstGeom prst="rect">
              <a:avLst/>
            </a:prstGeom>
            <a:solidFill>
              <a:schemeClr val="bg2">
                <a:lumMod val="90000"/>
                <a:lumOff val="10000"/>
              </a:schemeClr>
            </a:solid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71526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10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51"/>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55"/>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74638" y="1697062"/>
            <a:ext cx="2323622" cy="45365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665532" y="1697062"/>
            <a:ext cx="2323622" cy="4536503"/>
          </a:xfrm>
          <a:prstGeom prst="rect">
            <a:avLst/>
          </a:prstGeom>
          <a:solidFill>
            <a:srgbClr val="F8EF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056426" y="1697062"/>
            <a:ext cx="2323622" cy="4536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7447320" y="1697062"/>
            <a:ext cx="2323622" cy="453650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665535" y="1697062"/>
            <a:ext cx="2323619" cy="1343001"/>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Optimize resources</a:t>
            </a:r>
          </a:p>
        </p:txBody>
      </p:sp>
      <p:sp>
        <p:nvSpPr>
          <p:cNvPr id="15" name="Rectangle 14"/>
          <p:cNvSpPr/>
          <p:nvPr/>
        </p:nvSpPr>
        <p:spPr bwMode="auto">
          <a:xfrm>
            <a:off x="5056431" y="1697061"/>
            <a:ext cx="2323619" cy="1343001"/>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Improve availability</a:t>
            </a:r>
          </a:p>
        </p:txBody>
      </p:sp>
      <p:sp>
        <p:nvSpPr>
          <p:cNvPr id="16" name="Rectangle 15"/>
          <p:cNvSpPr/>
          <p:nvPr/>
        </p:nvSpPr>
        <p:spPr bwMode="auto">
          <a:xfrm>
            <a:off x="7447327" y="1697061"/>
            <a:ext cx="2323619" cy="1343001"/>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Increase application </a:t>
            </a:r>
            <a:r>
              <a:rPr lang="en-US" sz="2800" dirty="0">
                <a:gradFill>
                  <a:gsLst>
                    <a:gs pos="0">
                      <a:srgbClr val="FFFFFF"/>
                    </a:gs>
                    <a:gs pos="100000">
                      <a:srgbClr val="FFFFFF"/>
                    </a:gs>
                  </a:gsLst>
                  <a:lin ang="5400000" scaled="0"/>
                </a:gradFill>
                <a:latin typeface="Segoe UI Light"/>
                <a:ea typeface="Segoe UI" pitchFamily="34" charset="0"/>
                <a:cs typeface="Segoe UI" pitchFamily="34" charset="0"/>
              </a:rPr>
              <a:t>q</a:t>
            </a: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uality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11" y="4269110"/>
            <a:ext cx="2186428" cy="151415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7565" y="3954463"/>
            <a:ext cx="1958953" cy="202125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1150" y="4090798"/>
            <a:ext cx="2217893" cy="1692465"/>
          </a:xfrm>
          <a:prstGeom prst="rect">
            <a:avLst/>
          </a:prstGeom>
        </p:spPr>
      </p:pic>
      <p:grpSp>
        <p:nvGrpSpPr>
          <p:cNvPr id="12" name="Group 11"/>
          <p:cNvGrpSpPr/>
          <p:nvPr/>
        </p:nvGrpSpPr>
        <p:grpSpPr>
          <a:xfrm>
            <a:off x="5180511" y="3634354"/>
            <a:ext cx="1998622" cy="2885091"/>
            <a:chOff x="5180511" y="3634354"/>
            <a:chExt cx="1998622" cy="2885091"/>
          </a:xfrm>
        </p:grpSpPr>
        <p:pic>
          <p:nvPicPr>
            <p:cNvPr id="6" name="Picture 5" descr="Improve availability.png"/>
            <p:cNvPicPr>
              <a:picLocks noChangeAspect="1"/>
            </p:cNvPicPr>
            <p:nvPr/>
          </p:nvPicPr>
          <p:blipFill>
            <a:blip r:embed="rId6"/>
            <a:stretch>
              <a:fillRect/>
            </a:stretch>
          </p:blipFill>
          <p:spPr>
            <a:xfrm>
              <a:off x="5180511" y="3634354"/>
              <a:ext cx="1998622" cy="2885091"/>
            </a:xfrm>
            <a:prstGeom prst="rect">
              <a:avLst/>
            </a:prstGeom>
          </p:spPr>
        </p:pic>
        <p:sp>
          <p:nvSpPr>
            <p:cNvPr id="7" name="TextBox 6"/>
            <p:cNvSpPr txBox="1"/>
            <p:nvPr/>
          </p:nvSpPr>
          <p:spPr>
            <a:xfrm>
              <a:off x="5835590" y="4233379"/>
              <a:ext cx="757515"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SLA</a:t>
              </a:r>
            </a:p>
          </p:txBody>
        </p:sp>
      </p:grpSp>
      <p:sp>
        <p:nvSpPr>
          <p:cNvPr id="20" name="Rectangle 19"/>
          <p:cNvSpPr/>
          <p:nvPr/>
        </p:nvSpPr>
        <p:spPr bwMode="auto">
          <a:xfrm>
            <a:off x="274639" y="2909911"/>
            <a:ext cx="2323621" cy="332365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74639" y="6377346"/>
            <a:ext cx="11887198" cy="61717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smtClean="0"/>
              <a:t>How can Operations help with </a:t>
            </a:r>
            <a:r>
              <a:rPr lang="en-US" dirty="0" err="1" smtClean="0"/>
              <a:t>DevOps</a:t>
            </a:r>
            <a:r>
              <a:rPr lang="en-US" dirty="0" smtClean="0"/>
              <a:t>?</a:t>
            </a:r>
            <a:endParaRPr lang="en-US" dirty="0"/>
          </a:p>
        </p:txBody>
      </p:sp>
      <p:sp>
        <p:nvSpPr>
          <p:cNvPr id="13" name="Rectangle 12"/>
          <p:cNvSpPr/>
          <p:nvPr/>
        </p:nvSpPr>
        <p:spPr bwMode="auto">
          <a:xfrm>
            <a:off x="274639" y="1697062"/>
            <a:ext cx="2323619" cy="1343001"/>
          </a:xfrm>
          <a:prstGeom prst="rect">
            <a:avLst/>
          </a:prstGeom>
          <a:solidFill>
            <a:srgbClr val="5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latin typeface="Segoe UI Light"/>
                <a:ea typeface="Segoe UI" pitchFamily="34" charset="0"/>
                <a:cs typeface="Segoe UI" pitchFamily="34" charset="0"/>
              </a:rPr>
              <a:t>Accelerate delivery</a:t>
            </a:r>
          </a:p>
        </p:txBody>
      </p:sp>
      <p:sp>
        <p:nvSpPr>
          <p:cNvPr id="22" name="Rectangle 21"/>
          <p:cNvSpPr/>
          <p:nvPr/>
        </p:nvSpPr>
        <p:spPr bwMode="auto">
          <a:xfrm>
            <a:off x="274639" y="1697062"/>
            <a:ext cx="2323621" cy="1343000"/>
          </a:xfrm>
          <a:prstGeom prst="rect">
            <a:avLst/>
          </a:prstGeom>
          <a:solidFill>
            <a:srgbClr val="5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smtClean="0">
                <a:gradFill>
                  <a:gsLst>
                    <a:gs pos="0">
                      <a:srgbClr val="002050"/>
                    </a:gs>
                    <a:gs pos="100000">
                      <a:srgbClr val="002050"/>
                    </a:gs>
                  </a:gsLst>
                  <a:lin ang="5400000" scaled="0"/>
                </a:gradFill>
                <a:ea typeface="Segoe UI" pitchFamily="34" charset="0"/>
                <a:cs typeface="Segoe UI" pitchFamily="34" charset="0"/>
              </a:rPr>
              <a:t>1</a:t>
            </a:r>
          </a:p>
        </p:txBody>
      </p:sp>
      <p:sp>
        <p:nvSpPr>
          <p:cNvPr id="29" name="Rectangle 28"/>
          <p:cNvSpPr/>
          <p:nvPr/>
        </p:nvSpPr>
        <p:spPr bwMode="auto">
          <a:xfrm>
            <a:off x="274639" y="3040063"/>
            <a:ext cx="2323621" cy="1437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2665532" y="2909911"/>
            <a:ext cx="2323621" cy="332365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5056426" y="2909911"/>
            <a:ext cx="2323621" cy="332365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447320" y="2909911"/>
            <a:ext cx="2323621" cy="332365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665532" y="1697062"/>
            <a:ext cx="2323621" cy="1343000"/>
          </a:xfrm>
          <a:prstGeom prst="rect">
            <a:avLst/>
          </a:prstGeom>
          <a:solidFill>
            <a:srgbClr val="BAB3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smtClean="0">
                <a:gradFill>
                  <a:gsLst>
                    <a:gs pos="0">
                      <a:srgbClr val="002050"/>
                    </a:gs>
                    <a:gs pos="100000">
                      <a:srgbClr val="002050"/>
                    </a:gs>
                  </a:gsLst>
                  <a:lin ang="5400000" scaled="0"/>
                </a:gradFill>
                <a:ea typeface="Segoe UI" pitchFamily="34" charset="0"/>
                <a:cs typeface="Segoe UI" pitchFamily="34" charset="0"/>
              </a:rPr>
              <a:t>2</a:t>
            </a:r>
          </a:p>
        </p:txBody>
      </p:sp>
      <p:sp>
        <p:nvSpPr>
          <p:cNvPr id="26" name="Rectangle 25"/>
          <p:cNvSpPr/>
          <p:nvPr/>
        </p:nvSpPr>
        <p:spPr bwMode="auto">
          <a:xfrm>
            <a:off x="5056426" y="1697061"/>
            <a:ext cx="2323621" cy="1343000"/>
          </a:xfrm>
          <a:prstGeom prst="rect">
            <a:avLst/>
          </a:prstGeom>
          <a:solidFill>
            <a:srgbClr val="0055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smtClean="0">
                <a:gradFill>
                  <a:gsLst>
                    <a:gs pos="0">
                      <a:srgbClr val="002050"/>
                    </a:gs>
                    <a:gs pos="100000">
                      <a:srgbClr val="002050"/>
                    </a:gs>
                  </a:gsLst>
                  <a:lin ang="5400000" scaled="0"/>
                </a:gradFill>
                <a:ea typeface="Segoe UI" pitchFamily="34" charset="0"/>
                <a:cs typeface="Segoe UI" pitchFamily="34" charset="0"/>
              </a:rPr>
              <a:t>3</a:t>
            </a:r>
          </a:p>
        </p:txBody>
      </p:sp>
      <p:sp>
        <p:nvSpPr>
          <p:cNvPr id="27" name="Rectangle 26"/>
          <p:cNvSpPr/>
          <p:nvPr/>
        </p:nvSpPr>
        <p:spPr bwMode="auto">
          <a:xfrm>
            <a:off x="7447320" y="1697061"/>
            <a:ext cx="2323621" cy="1343000"/>
          </a:xfrm>
          <a:prstGeom prst="rect">
            <a:avLst/>
          </a:prstGeom>
          <a:solidFill>
            <a:srgbClr val="4E19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400" b="1" dirty="0" smtClean="0">
                <a:gradFill>
                  <a:gsLst>
                    <a:gs pos="0">
                      <a:srgbClr val="002050"/>
                    </a:gs>
                    <a:gs pos="100000">
                      <a:srgbClr val="002050"/>
                    </a:gs>
                  </a:gsLst>
                  <a:lin ang="5400000" scaled="0"/>
                </a:gradFill>
                <a:ea typeface="Segoe UI" pitchFamily="34" charset="0"/>
                <a:cs typeface="Segoe UI" pitchFamily="34" charset="0"/>
              </a:rPr>
              <a:t>4</a:t>
            </a:r>
          </a:p>
        </p:txBody>
      </p:sp>
      <p:sp>
        <p:nvSpPr>
          <p:cNvPr id="34" name="Rectangle 33"/>
          <p:cNvSpPr/>
          <p:nvPr/>
        </p:nvSpPr>
        <p:spPr bwMode="auto">
          <a:xfrm>
            <a:off x="2665532" y="3040063"/>
            <a:ext cx="2323621" cy="143780"/>
          </a:xfrm>
          <a:prstGeom prst="rect">
            <a:avLst/>
          </a:prstGeom>
          <a:solidFill>
            <a:srgbClr val="F8EF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056426" y="3040063"/>
            <a:ext cx="2323621" cy="143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7447320" y="3040063"/>
            <a:ext cx="2323621" cy="1437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5400" b="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5400000">
            <a:off x="4816488" y="1743205"/>
            <a:ext cx="412610" cy="94963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4142022" y="6202431"/>
            <a:ext cx="1828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Do these…</a:t>
            </a:r>
          </a:p>
        </p:txBody>
      </p:sp>
      <p:grpSp>
        <p:nvGrpSpPr>
          <p:cNvPr id="37" name="Group 36"/>
          <p:cNvGrpSpPr/>
          <p:nvPr/>
        </p:nvGrpSpPr>
        <p:grpSpPr>
          <a:xfrm>
            <a:off x="9770941" y="1697062"/>
            <a:ext cx="2371846" cy="5000602"/>
            <a:chOff x="9770941" y="1697061"/>
            <a:chExt cx="2371846" cy="5000602"/>
          </a:xfrm>
        </p:grpSpPr>
        <p:sp>
          <p:nvSpPr>
            <p:cNvPr id="24" name="Rectangle 23"/>
            <p:cNvSpPr/>
            <p:nvPr/>
          </p:nvSpPr>
          <p:spPr bwMode="auto">
            <a:xfrm>
              <a:off x="9827713" y="1697061"/>
              <a:ext cx="2315074" cy="4536503"/>
            </a:xfrm>
            <a:prstGeom prst="rect">
              <a:avLst/>
            </a:prstGeom>
            <a:solidFill>
              <a:srgbClr val="70C2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r="18278"/>
            <a:stretch/>
          </p:blipFill>
          <p:spPr>
            <a:xfrm>
              <a:off x="9991186" y="2138489"/>
              <a:ext cx="2011349" cy="1637929"/>
            </a:xfrm>
            <a:prstGeom prst="rect">
              <a:avLst/>
            </a:prstGeom>
          </p:spPr>
        </p:pic>
        <p:grpSp>
          <p:nvGrpSpPr>
            <p:cNvPr id="33" name="Group 32"/>
            <p:cNvGrpSpPr/>
            <p:nvPr/>
          </p:nvGrpSpPr>
          <p:grpSpPr>
            <a:xfrm>
              <a:off x="9770941" y="5225453"/>
              <a:ext cx="1786823" cy="1472210"/>
              <a:chOff x="9770941" y="5225453"/>
              <a:chExt cx="1786823" cy="1472210"/>
            </a:xfrm>
          </p:grpSpPr>
          <p:sp>
            <p:nvSpPr>
              <p:cNvPr id="11" name="Up Arrow 10"/>
              <p:cNvSpPr/>
              <p:nvPr/>
            </p:nvSpPr>
            <p:spPr bwMode="auto">
              <a:xfrm>
                <a:off x="10692043" y="5225453"/>
                <a:ext cx="865721" cy="1472209"/>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rot="5400000">
                <a:off x="10344568" y="5711426"/>
                <a:ext cx="412610" cy="15598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509065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2" presetClass="exit" presetSubtype="4" decel="100000" fill="hold" grpId="0" nodeType="withEffect">
                                  <p:stCondLst>
                                    <p:cond delay="150"/>
                                  </p:stCondLst>
                                  <p:childTnLst>
                                    <p:anim calcmode="lin" valueType="num">
                                      <p:cBhvr additive="base">
                                        <p:cTn id="9" dur="1000"/>
                                        <p:tgtEl>
                                          <p:spTgt spid="20"/>
                                        </p:tgtEl>
                                        <p:attrNameLst>
                                          <p:attrName>ppt_x</p:attrName>
                                        </p:attrNameLst>
                                      </p:cBhvr>
                                      <p:tavLst>
                                        <p:tav tm="0">
                                          <p:val>
                                            <p:strVal val="ppt_x"/>
                                          </p:val>
                                        </p:tav>
                                        <p:tav tm="100000">
                                          <p:val>
                                            <p:strVal val="ppt_x"/>
                                          </p:val>
                                        </p:tav>
                                      </p:tavLst>
                                    </p:anim>
                                    <p:anim calcmode="lin" valueType="num">
                                      <p:cBhvr additive="base">
                                        <p:cTn id="10" dur="1000"/>
                                        <p:tgtEl>
                                          <p:spTgt spid="20"/>
                                        </p:tgtEl>
                                        <p:attrNameLst>
                                          <p:attrName>ppt_y</p:attrName>
                                        </p:attrNameLst>
                                      </p:cBhvr>
                                      <p:tavLst>
                                        <p:tav tm="0">
                                          <p:val>
                                            <p:strVal val="ppt_y"/>
                                          </p:val>
                                        </p:tav>
                                        <p:tav tm="100000">
                                          <p:val>
                                            <p:strVal val="1+ppt_h/2"/>
                                          </p:val>
                                        </p:tav>
                                      </p:tavLst>
                                    </p:anim>
                                    <p:set>
                                      <p:cBhvr>
                                        <p:cTn id="11" dur="1" fill="hold">
                                          <p:stCondLst>
                                            <p:cond delay="999"/>
                                          </p:stCondLst>
                                        </p:cTn>
                                        <p:tgtEl>
                                          <p:spTgt spid="20"/>
                                        </p:tgtEl>
                                        <p:attrNameLst>
                                          <p:attrName>style.visibility</p:attrName>
                                        </p:attrNameLst>
                                      </p:cBhvr>
                                      <p:to>
                                        <p:strVal val="hidden"/>
                                      </p:to>
                                    </p:set>
                                  </p:childTnLst>
                                </p:cTn>
                              </p:par>
                              <p:par>
                                <p:cTn id="12" presetID="10" presetClass="exit" presetSubtype="0" fill="hold" grpId="0" nodeType="withEffect">
                                  <p:stCondLst>
                                    <p:cond delay="150"/>
                                  </p:stCondLst>
                                  <p:childTnLst>
                                    <p:animEffect transition="out" filter="fade">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2" presetClass="exit" presetSubtype="4" decel="100000" fill="hold" grpId="0" nodeType="withEffect">
                                  <p:stCondLst>
                                    <p:cond delay="0"/>
                                  </p:stCondLst>
                                  <p:childTnLst>
                                    <p:anim calcmode="lin" valueType="num">
                                      <p:cBhvr additive="base">
                                        <p:cTn id="21" dur="1000"/>
                                        <p:tgtEl>
                                          <p:spTgt spid="30"/>
                                        </p:tgtEl>
                                        <p:attrNameLst>
                                          <p:attrName>ppt_x</p:attrName>
                                        </p:attrNameLst>
                                      </p:cBhvr>
                                      <p:tavLst>
                                        <p:tav tm="0">
                                          <p:val>
                                            <p:strVal val="ppt_x"/>
                                          </p:val>
                                        </p:tav>
                                        <p:tav tm="100000">
                                          <p:val>
                                            <p:strVal val="ppt_x"/>
                                          </p:val>
                                        </p:tav>
                                      </p:tavLst>
                                    </p:anim>
                                    <p:anim calcmode="lin" valueType="num">
                                      <p:cBhvr additive="base">
                                        <p:cTn id="22" dur="1000"/>
                                        <p:tgtEl>
                                          <p:spTgt spid="30"/>
                                        </p:tgtEl>
                                        <p:attrNameLst>
                                          <p:attrName>ppt_y</p:attrName>
                                        </p:attrNameLst>
                                      </p:cBhvr>
                                      <p:tavLst>
                                        <p:tav tm="0">
                                          <p:val>
                                            <p:strVal val="ppt_y"/>
                                          </p:val>
                                        </p:tav>
                                        <p:tav tm="100000">
                                          <p:val>
                                            <p:strVal val="1+ppt_h/2"/>
                                          </p:val>
                                        </p:tav>
                                      </p:tavLst>
                                    </p:anim>
                                    <p:set>
                                      <p:cBhvr>
                                        <p:cTn id="23" dur="1" fill="hold">
                                          <p:stCondLst>
                                            <p:cond delay="999"/>
                                          </p:stCondLst>
                                        </p:cTn>
                                        <p:tgtEl>
                                          <p:spTgt spid="3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6"/>
                                        </p:tgtEl>
                                      </p:cBhvr>
                                    </p:animEffect>
                                    <p:set>
                                      <p:cBhvr>
                                        <p:cTn id="31" dur="1" fill="hold">
                                          <p:stCondLst>
                                            <p:cond delay="499"/>
                                          </p:stCondLst>
                                        </p:cTn>
                                        <p:tgtEl>
                                          <p:spTgt spid="26"/>
                                        </p:tgtEl>
                                        <p:attrNameLst>
                                          <p:attrName>style.visibility</p:attrName>
                                        </p:attrNameLst>
                                      </p:cBhvr>
                                      <p:to>
                                        <p:strVal val="hidden"/>
                                      </p:to>
                                    </p:set>
                                  </p:childTnLst>
                                </p:cTn>
                              </p:par>
                              <p:par>
                                <p:cTn id="32" presetID="2" presetClass="exit" presetSubtype="4" decel="100000" fill="hold" grpId="0" nodeType="withEffect">
                                  <p:stCondLst>
                                    <p:cond delay="0"/>
                                  </p:stCondLst>
                                  <p:childTnLst>
                                    <p:anim calcmode="lin" valueType="num">
                                      <p:cBhvr additive="base">
                                        <p:cTn id="33" dur="1000"/>
                                        <p:tgtEl>
                                          <p:spTgt spid="31"/>
                                        </p:tgtEl>
                                        <p:attrNameLst>
                                          <p:attrName>ppt_x</p:attrName>
                                        </p:attrNameLst>
                                      </p:cBhvr>
                                      <p:tavLst>
                                        <p:tav tm="0">
                                          <p:val>
                                            <p:strVal val="ppt_x"/>
                                          </p:val>
                                        </p:tav>
                                        <p:tav tm="100000">
                                          <p:val>
                                            <p:strVal val="ppt_x"/>
                                          </p:val>
                                        </p:tav>
                                      </p:tavLst>
                                    </p:anim>
                                    <p:anim calcmode="lin" valueType="num">
                                      <p:cBhvr additive="base">
                                        <p:cTn id="34" dur="1000"/>
                                        <p:tgtEl>
                                          <p:spTgt spid="31"/>
                                        </p:tgtEl>
                                        <p:attrNameLst>
                                          <p:attrName>ppt_y</p:attrName>
                                        </p:attrNameLst>
                                      </p:cBhvr>
                                      <p:tavLst>
                                        <p:tav tm="0">
                                          <p:val>
                                            <p:strVal val="ppt_y"/>
                                          </p:val>
                                        </p:tav>
                                        <p:tav tm="100000">
                                          <p:val>
                                            <p:strVal val="1+ppt_h/2"/>
                                          </p:val>
                                        </p:tav>
                                      </p:tavLst>
                                    </p:anim>
                                    <p:set>
                                      <p:cBhvr>
                                        <p:cTn id="35" dur="1" fill="hold">
                                          <p:stCondLst>
                                            <p:cond delay="999"/>
                                          </p:stCondLst>
                                        </p:cTn>
                                        <p:tgtEl>
                                          <p:spTgt spid="31"/>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35"/>
                                        </p:tgtEl>
                                      </p:cBhvr>
                                    </p:animEffect>
                                    <p:set>
                                      <p:cBhvr>
                                        <p:cTn id="38" dur="1" fill="hold">
                                          <p:stCondLst>
                                            <p:cond delay="499"/>
                                          </p:stCondLst>
                                        </p:cTn>
                                        <p:tgtEl>
                                          <p:spTgt spid="3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2" presetClass="exit" presetSubtype="4" decel="100000" fill="hold" grpId="0" nodeType="withEffect">
                                  <p:stCondLst>
                                    <p:cond delay="0"/>
                                  </p:stCondLst>
                                  <p:childTnLst>
                                    <p:anim calcmode="lin" valueType="num">
                                      <p:cBhvr additive="base">
                                        <p:cTn id="45" dur="1000"/>
                                        <p:tgtEl>
                                          <p:spTgt spid="32"/>
                                        </p:tgtEl>
                                        <p:attrNameLst>
                                          <p:attrName>ppt_x</p:attrName>
                                        </p:attrNameLst>
                                      </p:cBhvr>
                                      <p:tavLst>
                                        <p:tav tm="0">
                                          <p:val>
                                            <p:strVal val="ppt_x"/>
                                          </p:val>
                                        </p:tav>
                                        <p:tav tm="100000">
                                          <p:val>
                                            <p:strVal val="ppt_x"/>
                                          </p:val>
                                        </p:tav>
                                      </p:tavLst>
                                    </p:anim>
                                    <p:anim calcmode="lin" valueType="num">
                                      <p:cBhvr additive="base">
                                        <p:cTn id="46" dur="1000"/>
                                        <p:tgtEl>
                                          <p:spTgt spid="32"/>
                                        </p:tgtEl>
                                        <p:attrNameLst>
                                          <p:attrName>ppt_y</p:attrName>
                                        </p:attrNameLst>
                                      </p:cBhvr>
                                      <p:tavLst>
                                        <p:tav tm="0">
                                          <p:val>
                                            <p:strVal val="ppt_y"/>
                                          </p:val>
                                        </p:tav>
                                        <p:tav tm="100000">
                                          <p:val>
                                            <p:strVal val="1+ppt_h/2"/>
                                          </p:val>
                                        </p:tav>
                                      </p:tavLst>
                                    </p:anim>
                                    <p:set>
                                      <p:cBhvr>
                                        <p:cTn id="47" dur="1" fill="hold">
                                          <p:stCondLst>
                                            <p:cond delay="999"/>
                                          </p:stCondLst>
                                        </p:cTn>
                                        <p:tgtEl>
                                          <p:spTgt spid="32"/>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36"/>
                                        </p:tgtEl>
                                      </p:cBhvr>
                                    </p:animEffect>
                                    <p:set>
                                      <p:cBhvr>
                                        <p:cTn id="50" dur="1" fill="hold">
                                          <p:stCondLst>
                                            <p:cond delay="499"/>
                                          </p:stCondLst>
                                        </p:cTn>
                                        <p:tgtEl>
                                          <p:spTgt spid="3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par>
                                <p:cTn id="56" presetID="22" presetClass="entr" presetSubtype="8" fill="hold" nodeType="withEffect">
                                  <p:stCondLst>
                                    <p:cond delay="250"/>
                                  </p:stCondLst>
                                  <p:childTnLst>
                                    <p:set>
                                      <p:cBhvr>
                                        <p:cTn id="57" dur="1" fill="hold">
                                          <p:stCondLst>
                                            <p:cond delay="0"/>
                                          </p:stCondLst>
                                        </p:cTn>
                                        <p:tgtEl>
                                          <p:spTgt spid="38">
                                            <p:txEl>
                                              <p:pRg st="0" end="0"/>
                                            </p:txEl>
                                          </p:spTgt>
                                        </p:tgtEl>
                                        <p:attrNameLst>
                                          <p:attrName>style.visibility</p:attrName>
                                        </p:attrNameLst>
                                      </p:cBhvr>
                                      <p:to>
                                        <p:strVal val="visible"/>
                                      </p:to>
                                    </p:set>
                                    <p:animEffect transition="in" filter="wipe(left)">
                                      <p:cBhvr>
                                        <p:cTn id="58" dur="500"/>
                                        <p:tgtEl>
                                          <p:spTgt spid="38">
                                            <p:txEl>
                                              <p:pRg st="0" end="0"/>
                                            </p:txEl>
                                          </p:spTgt>
                                        </p:tgtEl>
                                      </p:cBhvr>
                                    </p:animEffect>
                                  </p:childTnLst>
                                </p:cTn>
                              </p:par>
                            </p:childTnLst>
                          </p:cTn>
                        </p:par>
                        <p:par>
                          <p:cTn id="59" fill="hold">
                            <p:stCondLst>
                              <p:cond delay="750"/>
                            </p:stCondLst>
                            <p:childTnLst>
                              <p:par>
                                <p:cTn id="60" presetID="10" presetClass="entr" presetSubtype="0" fill="hold" nodeType="afterEffect">
                                  <p:stCondLst>
                                    <p:cond delay="10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9" grpId="0" animBg="1"/>
      <p:bldP spid="30" grpId="0" animBg="1"/>
      <p:bldP spid="31" grpId="0" animBg="1"/>
      <p:bldP spid="32" grpId="0" animBg="1"/>
      <p:bldP spid="23" grpId="0" animBg="1"/>
      <p:bldP spid="26" grpId="0" animBg="1"/>
      <p:bldP spid="27" grpId="0" animBg="1"/>
      <p:bldP spid="34" grpId="0" animBg="1"/>
      <p:bldP spid="35" grpId="0" animBg="1"/>
      <p:bldP spid="3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r>
              <a:rPr lang="en-US" dirty="0"/>
              <a:t> </a:t>
            </a:r>
            <a:r>
              <a:rPr lang="en-US" dirty="0" smtClean="0"/>
              <a:t>benefits </a:t>
            </a:r>
            <a:endParaRPr lang="en-US" dirty="0"/>
          </a:p>
        </p:txBody>
      </p:sp>
      <p:pic>
        <p:nvPicPr>
          <p:cNvPr id="5" name="Picture 4"/>
          <p:cNvPicPr>
            <a:picLocks noChangeAspect="1"/>
          </p:cNvPicPr>
          <p:nvPr/>
        </p:nvPicPr>
        <p:blipFill rotWithShape="1">
          <a:blip r:embed="rId2"/>
          <a:srcRect l="3190" t="2743" r="1868" b="2439"/>
          <a:stretch/>
        </p:blipFill>
        <p:spPr>
          <a:xfrm>
            <a:off x="274638" y="1423312"/>
            <a:ext cx="2797843" cy="3615973"/>
          </a:xfrm>
          <a:prstGeom prst="rect">
            <a:avLst/>
          </a:prstGeom>
        </p:spPr>
      </p:pic>
      <p:sp>
        <p:nvSpPr>
          <p:cNvPr id="3" name="TextBox 2"/>
          <p:cNvSpPr txBox="1"/>
          <p:nvPr/>
        </p:nvSpPr>
        <p:spPr>
          <a:xfrm>
            <a:off x="329737" y="4951710"/>
            <a:ext cx="2550570"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rgbClr val="FFFFFF"/>
                    </a:gs>
                    <a:gs pos="30000">
                      <a:srgbClr val="FFFFFF"/>
                    </a:gs>
                  </a:gsLst>
                  <a:lin ang="5400000" scaled="0"/>
                </a:gradFill>
              </a:rPr>
              <a:t>Source</a:t>
            </a:r>
            <a:r>
              <a:rPr lang="en-US" sz="1200" dirty="0" smtClean="0">
                <a:gradFill>
                  <a:gsLst>
                    <a:gs pos="2917">
                      <a:srgbClr val="FFFFFF"/>
                    </a:gs>
                    <a:gs pos="30000">
                      <a:srgbClr val="FFFFFF"/>
                    </a:gs>
                  </a:gsLst>
                  <a:lin ang="5400000" scaled="0"/>
                </a:gradFill>
              </a:rPr>
              <a:t>: </a:t>
            </a:r>
            <a:r>
              <a:rPr lang="en-US" sz="1200" dirty="0" smtClean="0">
                <a:gradFill>
                  <a:gsLst>
                    <a:gs pos="2917">
                      <a:srgbClr val="FFFFFF"/>
                    </a:gs>
                    <a:gs pos="30000">
                      <a:srgbClr val="FFFFFF"/>
                    </a:gs>
                  </a:gsLst>
                  <a:lin ang="5400000" scaled="0"/>
                </a:gradFill>
                <a:hlinkClick r:id="rId3"/>
              </a:rPr>
              <a:t>https</a:t>
            </a:r>
            <a:r>
              <a:rPr lang="en-US" sz="1200" dirty="0">
                <a:gradFill>
                  <a:gsLst>
                    <a:gs pos="2917">
                      <a:srgbClr val="FFFFFF"/>
                    </a:gs>
                    <a:gs pos="30000">
                      <a:srgbClr val="FFFFFF"/>
                    </a:gs>
                  </a:gsLst>
                  <a:lin ang="5400000" scaled="0"/>
                </a:gradFill>
                <a:hlinkClick r:id="rId3"/>
              </a:rPr>
              <a:t>://puppetlabs.com</a:t>
            </a:r>
            <a:r>
              <a:rPr lang="en-US" sz="1200" dirty="0" smtClean="0">
                <a:gradFill>
                  <a:gsLst>
                    <a:gs pos="2917">
                      <a:srgbClr val="FFFFFF"/>
                    </a:gs>
                    <a:gs pos="30000">
                      <a:srgbClr val="FFFFFF"/>
                    </a:gs>
                  </a:gsLst>
                  <a:lin ang="5400000" scaled="0"/>
                </a:gradFill>
                <a:hlinkClick r:id="rId3"/>
              </a:rPr>
              <a:t>/</a:t>
            </a:r>
            <a:endParaRPr lang="en-US" sz="1200" dirty="0" smtClean="0">
              <a:gradFill>
                <a:gsLst>
                  <a:gs pos="2917">
                    <a:srgbClr val="FFFFFF"/>
                  </a:gs>
                  <a:gs pos="30000">
                    <a:srgbClr val="FFFFFF"/>
                  </a:gs>
                </a:gsLst>
                <a:lin ang="5400000" scaled="0"/>
              </a:gradFill>
            </a:endParaRPr>
          </a:p>
        </p:txBody>
      </p:sp>
      <p:sp>
        <p:nvSpPr>
          <p:cNvPr id="11" name="TextBox 10"/>
          <p:cNvSpPr txBox="1"/>
          <p:nvPr/>
        </p:nvSpPr>
        <p:spPr>
          <a:xfrm>
            <a:off x="3112228" y="1248555"/>
            <a:ext cx="4964947" cy="1064907"/>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rgbClr val="FFFFFF"/>
                    </a:gs>
                    <a:gs pos="30000">
                      <a:srgbClr val="FFFFFF"/>
                    </a:gs>
                  </a:gsLst>
                  <a:lin ang="5400000" scaled="0"/>
                </a:gradFill>
              </a:rPr>
              <a:t>Key findings:</a:t>
            </a:r>
            <a:endParaRPr lang="en-US" sz="1600" b="1" dirty="0" smtClean="0">
              <a:gradFill>
                <a:gsLst>
                  <a:gs pos="2917">
                    <a:srgbClr val="FFFFFF"/>
                  </a:gs>
                  <a:gs pos="30000">
                    <a:srgbClr val="FFFFFF"/>
                  </a:gs>
                </a:gsLst>
                <a:lin ang="5400000" scaled="0"/>
              </a:gradFill>
            </a:endParaRPr>
          </a:p>
          <a:p>
            <a:pPr>
              <a:lnSpc>
                <a:spcPct val="90000"/>
              </a:lnSpc>
              <a:spcAft>
                <a:spcPts val="600"/>
              </a:spcAft>
            </a:pPr>
            <a:r>
              <a:rPr lang="en-US" sz="1600" dirty="0" smtClean="0">
                <a:gradFill>
                  <a:gsLst>
                    <a:gs pos="2917">
                      <a:srgbClr val="FFFFFF"/>
                    </a:gs>
                    <a:gs pos="30000">
                      <a:srgbClr val="FFFFFF"/>
                    </a:gs>
                  </a:gsLst>
                  <a:lin ang="5400000" scaled="0"/>
                </a:gradFill>
              </a:rPr>
              <a:t>Organizations that implemented </a:t>
            </a:r>
            <a:br>
              <a:rPr lang="en-US" sz="1600" dirty="0" smtClean="0">
                <a:gradFill>
                  <a:gsLst>
                    <a:gs pos="2917">
                      <a:srgbClr val="FFFFFF"/>
                    </a:gs>
                    <a:gs pos="30000">
                      <a:srgbClr val="FFFFFF"/>
                    </a:gs>
                  </a:gsLst>
                  <a:lin ang="5400000" scaled="0"/>
                </a:gradFill>
              </a:rPr>
            </a:br>
            <a:r>
              <a:rPr lang="en-US" sz="1600" dirty="0" err="1" smtClean="0">
                <a:gradFill>
                  <a:gsLst>
                    <a:gs pos="2917">
                      <a:srgbClr val="FFFFFF"/>
                    </a:gs>
                    <a:gs pos="30000">
                      <a:srgbClr val="FFFFFF"/>
                    </a:gs>
                  </a:gsLst>
                  <a:lin ang="5400000" scaled="0"/>
                </a:gradFill>
              </a:rPr>
              <a:t>DevOps</a:t>
            </a:r>
            <a:r>
              <a:rPr lang="en-US" sz="1600" dirty="0" smtClean="0">
                <a:gradFill>
                  <a:gsLst>
                    <a:gs pos="2917">
                      <a:srgbClr val="FFFFFF"/>
                    </a:gs>
                    <a:gs pos="30000">
                      <a:srgbClr val="FFFFFF"/>
                    </a:gs>
                  </a:gsLst>
                  <a:lin ang="5400000" scaled="0"/>
                </a:gradFill>
              </a:rPr>
              <a:t> reported:</a:t>
            </a:r>
          </a:p>
        </p:txBody>
      </p:sp>
      <p:sp>
        <p:nvSpPr>
          <p:cNvPr id="24" name="Text Placeholder 2"/>
          <p:cNvSpPr>
            <a:spLocks noGrp="1"/>
          </p:cNvSpPr>
          <p:nvPr>
            <p:ph type="body" sz="quarter" idx="10"/>
          </p:nvPr>
        </p:nvSpPr>
        <p:spPr>
          <a:xfrm>
            <a:off x="3349589" y="2216780"/>
            <a:ext cx="4497820" cy="677108"/>
          </a:xfrm>
        </p:spPr>
        <p:txBody>
          <a:bodyPr/>
          <a:lstStyle/>
          <a:p>
            <a:pPr marL="228600" indent="-228600"/>
            <a:r>
              <a:rPr lang="en-US" sz="1600" b="1" dirty="0">
                <a:gradFill>
                  <a:gsLst>
                    <a:gs pos="100000">
                      <a:schemeClr val="tx1"/>
                    </a:gs>
                    <a:gs pos="1250">
                      <a:schemeClr val="tx1"/>
                    </a:gs>
                  </a:gsLst>
                  <a:lin ang="5400000" scaled="0"/>
                </a:gradFill>
                <a:latin typeface="+mn-lt"/>
              </a:rPr>
              <a:t>Improved quality </a:t>
            </a:r>
            <a:r>
              <a:rPr lang="en-US" sz="1600">
                <a:latin typeface="+mn-lt"/>
              </a:rPr>
              <a:t>of software </a:t>
            </a:r>
            <a:r>
              <a:rPr lang="en-US" sz="1600" smtClean="0">
                <a:latin typeface="+mn-lt"/>
              </a:rPr>
              <a:t>deployments</a:t>
            </a:r>
            <a:endParaRPr lang="en-US" sz="1600" dirty="0">
              <a:latin typeface="+mn-lt"/>
            </a:endParaRPr>
          </a:p>
          <a:p>
            <a:pPr marL="228600" indent="-228600"/>
            <a:r>
              <a:rPr lang="en-US" sz="1600" b="1" dirty="0">
                <a:gradFill>
                  <a:gsLst>
                    <a:gs pos="100000">
                      <a:schemeClr val="tx1"/>
                    </a:gs>
                    <a:gs pos="1250">
                      <a:schemeClr val="tx1"/>
                    </a:gs>
                  </a:gsLst>
                  <a:lin ang="5400000" scaled="0"/>
                </a:gradFill>
                <a:latin typeface="+mn-lt"/>
              </a:rPr>
              <a:t>High performance </a:t>
            </a:r>
            <a:r>
              <a:rPr lang="en-US" sz="1600" dirty="0">
                <a:latin typeface="+mn-lt"/>
              </a:rPr>
              <a:t>and </a:t>
            </a:r>
            <a:r>
              <a:rPr lang="en-US" sz="1600" b="1" dirty="0">
                <a:gradFill>
                  <a:gsLst>
                    <a:gs pos="100000">
                      <a:schemeClr val="tx1"/>
                    </a:gs>
                    <a:gs pos="1250">
                      <a:schemeClr val="tx1"/>
                    </a:gs>
                  </a:gsLst>
                  <a:lin ang="5400000" scaled="0"/>
                </a:gradFill>
                <a:latin typeface="+mn-lt"/>
              </a:rPr>
              <a:t>reliability </a:t>
            </a:r>
          </a:p>
        </p:txBody>
      </p:sp>
      <p:sp>
        <p:nvSpPr>
          <p:cNvPr id="4" name="Rectangle 3"/>
          <p:cNvSpPr/>
          <p:nvPr/>
        </p:nvSpPr>
        <p:spPr bwMode="auto">
          <a:xfrm>
            <a:off x="274638" y="5510173"/>
            <a:ext cx="4547062" cy="1179553"/>
          </a:xfrm>
          <a:prstGeom prst="rect">
            <a:avLst/>
          </a:prstGeom>
          <a:solidFill>
            <a:srgbClr val="F5F9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b="1" dirty="0" smtClean="0">
                <a:gradFill>
                  <a:gsLst>
                    <a:gs pos="0">
                      <a:srgbClr val="7FBA00"/>
                    </a:gs>
                    <a:gs pos="100000">
                      <a:srgbClr val="7FBA00"/>
                    </a:gs>
                  </a:gsLst>
                  <a:lin ang="5400000" scaled="0"/>
                </a:gradFill>
                <a:ea typeface="Segoe UI" pitchFamily="34" charset="0"/>
                <a:cs typeface="Segoe UI" pitchFamily="34" charset="0"/>
              </a:rPr>
              <a:t>Ship code 30x faster</a:t>
            </a:r>
          </a:p>
          <a:p>
            <a:pPr defTabSz="932472" fontAlgn="base">
              <a:lnSpc>
                <a:spcPct val="90000"/>
              </a:lnSpc>
              <a:spcBef>
                <a:spcPct val="0"/>
              </a:spcBef>
              <a:spcAft>
                <a:spcPct val="0"/>
              </a:spcAft>
            </a:pPr>
            <a:r>
              <a:rPr lang="en-US" sz="1200" spc="-50" dirty="0">
                <a:gradFill>
                  <a:gsLst>
                    <a:gs pos="0">
                      <a:srgbClr val="76736D"/>
                    </a:gs>
                    <a:gs pos="100000">
                      <a:srgbClr val="76736D"/>
                    </a:gs>
                  </a:gsLst>
                  <a:lin ang="5400000" scaled="0"/>
                </a:gradFill>
                <a:ea typeface="Segoe UI" pitchFamily="34" charset="0"/>
                <a:cs typeface="Segoe UI" pitchFamily="34" charset="0"/>
              </a:rPr>
              <a:t>a</a:t>
            </a:r>
            <a:r>
              <a:rPr lang="en-US" sz="1200" spc="-50" dirty="0" smtClean="0">
                <a:gradFill>
                  <a:gsLst>
                    <a:gs pos="0">
                      <a:srgbClr val="76736D"/>
                    </a:gs>
                    <a:gs pos="100000">
                      <a:srgbClr val="76736D"/>
                    </a:gs>
                  </a:gsLst>
                  <a:lin ang="5400000" scaled="0"/>
                </a:gradFill>
                <a:ea typeface="Segoe UI" pitchFamily="34" charset="0"/>
                <a:cs typeface="Segoe UI" pitchFamily="34" charset="0"/>
              </a:rPr>
              <a:t>nd complete those deployments 8,000 times faster than their peers.</a:t>
            </a:r>
          </a:p>
          <a:p>
            <a:pPr defTabSz="932472" fontAlgn="base">
              <a:lnSpc>
                <a:spcPct val="90000"/>
              </a:lnSpc>
              <a:spcBef>
                <a:spcPct val="0"/>
              </a:spcBef>
              <a:spcAft>
                <a:spcPct val="0"/>
              </a:spcAft>
            </a:pPr>
            <a:endParaRPr lang="en-US" sz="1200" spc="-50" dirty="0" smtClean="0">
              <a:gradFill>
                <a:gsLst>
                  <a:gs pos="0">
                    <a:srgbClr val="76736D"/>
                  </a:gs>
                  <a:gs pos="100000">
                    <a:srgbClr val="76736D"/>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400" b="1" dirty="0" smtClean="0">
                <a:gradFill>
                  <a:gsLst>
                    <a:gs pos="0">
                      <a:srgbClr val="7FBA00"/>
                    </a:gs>
                    <a:gs pos="100000">
                      <a:srgbClr val="7FBA00"/>
                    </a:gs>
                  </a:gsLst>
                  <a:lin ang="5400000" scaled="0"/>
                </a:gradFill>
                <a:ea typeface="Segoe UI" pitchFamily="34" charset="0"/>
                <a:cs typeface="Segoe UI" pitchFamily="34" charset="0"/>
              </a:rPr>
              <a:t>Have 50% fewer failures</a:t>
            </a:r>
            <a:endParaRPr lang="en-US" sz="1400" b="1" dirty="0">
              <a:gradFill>
                <a:gsLst>
                  <a:gs pos="0">
                    <a:srgbClr val="7FBA00"/>
                  </a:gs>
                  <a:gs pos="100000">
                    <a:srgbClr val="7FBA00"/>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1200" spc="-50" dirty="0" smtClean="0">
                <a:gradFill>
                  <a:gsLst>
                    <a:gs pos="0">
                      <a:srgbClr val="76736D"/>
                    </a:gs>
                    <a:gs pos="100000">
                      <a:srgbClr val="76736D"/>
                    </a:gs>
                  </a:gsLst>
                  <a:lin ang="5400000" scaled="0"/>
                </a:gradFill>
                <a:ea typeface="Segoe UI" pitchFamily="34" charset="0"/>
                <a:cs typeface="Segoe UI" pitchFamily="34" charset="0"/>
              </a:rPr>
              <a:t>and restore service 12 times faster than their peers.</a:t>
            </a:r>
            <a:endParaRPr lang="en-US" sz="1200" spc="-50" dirty="0">
              <a:gradFill>
                <a:gsLst>
                  <a:gs pos="0">
                    <a:srgbClr val="76736D"/>
                  </a:gs>
                  <a:gs pos="100000">
                    <a:srgbClr val="76736D"/>
                  </a:gs>
                </a:gsLst>
                <a:lin ang="5400000" scaled="0"/>
              </a:gradFill>
              <a:ea typeface="Segoe UI" pitchFamily="34" charset="0"/>
              <a:cs typeface="Segoe UI" pitchFamily="34" charset="0"/>
            </a:endParaRPr>
          </a:p>
        </p:txBody>
      </p:sp>
      <p:grpSp>
        <p:nvGrpSpPr>
          <p:cNvPr id="44" name="Group 43"/>
          <p:cNvGrpSpPr/>
          <p:nvPr/>
        </p:nvGrpSpPr>
        <p:grpSpPr>
          <a:xfrm>
            <a:off x="4996539" y="3329496"/>
            <a:ext cx="3358874" cy="3360230"/>
            <a:chOff x="4418037" y="4714173"/>
            <a:chExt cx="3600400" cy="3601854"/>
          </a:xfrm>
        </p:grpSpPr>
        <p:sp>
          <p:nvSpPr>
            <p:cNvPr id="6" name="Rectangle 5"/>
            <p:cNvSpPr/>
            <p:nvPr/>
          </p:nvSpPr>
          <p:spPr bwMode="auto">
            <a:xfrm>
              <a:off x="4418037" y="4714173"/>
              <a:ext cx="3600400" cy="3601854"/>
            </a:xfrm>
            <a:prstGeom prst="rect">
              <a:avLst/>
            </a:prstGeom>
            <a:solidFill>
              <a:srgbClr val="F5F9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spc="-100" dirty="0" smtClean="0">
                  <a:gradFill>
                    <a:gsLst>
                      <a:gs pos="0">
                        <a:srgbClr val="000000">
                          <a:lumMod val="50000"/>
                          <a:lumOff val="50000"/>
                        </a:srgbClr>
                      </a:gs>
                      <a:gs pos="100000">
                        <a:srgbClr val="000000">
                          <a:lumMod val="50000"/>
                          <a:lumOff val="50000"/>
                        </a:srgbClr>
                      </a:gs>
                    </a:gsLst>
                    <a:lin ang="5400000" scaled="0"/>
                  </a:gradFill>
                  <a:latin typeface="Segoe UI Semibold" panose="020B0702040204020203" pitchFamily="34" charset="0"/>
                  <a:ea typeface="Segoe UI" pitchFamily="34" charset="0"/>
                  <a:cs typeface="Segoe UI Semibold" panose="020B0702040204020203" pitchFamily="34" charset="0"/>
                </a:rPr>
                <a:t>TOP 5 TOOLS USED TO SUPPORT DEVOPS INITIATIVES</a:t>
              </a:r>
            </a:p>
          </p:txBody>
        </p:sp>
        <p:cxnSp>
          <p:nvCxnSpPr>
            <p:cNvPr id="8" name="Straight Connector 7"/>
            <p:cNvCxnSpPr/>
            <p:nvPr/>
          </p:nvCxnSpPr>
          <p:spPr>
            <a:xfrm>
              <a:off x="4535485" y="5414448"/>
              <a:ext cx="3294558" cy="0"/>
            </a:xfrm>
            <a:prstGeom prst="line">
              <a:avLst/>
            </a:prstGeom>
            <a:ln w="127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4535486" y="5603635"/>
              <a:ext cx="3381761" cy="424918"/>
              <a:chOff x="9014460" y="3901440"/>
              <a:chExt cx="3421996" cy="449580"/>
            </a:xfrm>
          </p:grpSpPr>
          <p:sp>
            <p:nvSpPr>
              <p:cNvPr id="9" name="Rectangle 8"/>
              <p:cNvSpPr/>
              <p:nvPr/>
            </p:nvSpPr>
            <p:spPr bwMode="auto">
              <a:xfrm>
                <a:off x="9014460" y="3901440"/>
                <a:ext cx="2720340"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VERSION CONTROL SYSTEMS</a:t>
                </a:r>
              </a:p>
            </p:txBody>
          </p:sp>
          <p:sp>
            <p:nvSpPr>
              <p:cNvPr id="33" name="Rectangle 32"/>
              <p:cNvSpPr/>
              <p:nvPr/>
            </p:nvSpPr>
            <p:spPr bwMode="auto">
              <a:xfrm>
                <a:off x="11734800" y="3901440"/>
                <a:ext cx="701656" cy="44958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84%</a:t>
                </a:r>
              </a:p>
            </p:txBody>
          </p:sp>
        </p:grpSp>
        <p:grpSp>
          <p:nvGrpSpPr>
            <p:cNvPr id="18" name="Group 17"/>
            <p:cNvGrpSpPr/>
            <p:nvPr/>
          </p:nvGrpSpPr>
          <p:grpSpPr>
            <a:xfrm>
              <a:off x="4535486" y="6142910"/>
              <a:ext cx="3381761" cy="424918"/>
              <a:chOff x="9014460" y="4449817"/>
              <a:chExt cx="3421996" cy="449580"/>
            </a:xfrm>
          </p:grpSpPr>
          <p:sp>
            <p:nvSpPr>
              <p:cNvPr id="36" name="Rectangle 35"/>
              <p:cNvSpPr/>
              <p:nvPr/>
            </p:nvSpPr>
            <p:spPr bwMode="auto">
              <a:xfrm>
                <a:off x="9014460" y="4449817"/>
                <a:ext cx="2628900"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CONFIGURATION MANAGEMENT</a:t>
                </a:r>
                <a:endParaRPr lang="en-US" sz="10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7" name="Rectangle 36"/>
              <p:cNvSpPr/>
              <p:nvPr/>
            </p:nvSpPr>
            <p:spPr bwMode="auto">
              <a:xfrm>
                <a:off x="11643360" y="4449817"/>
                <a:ext cx="793096" cy="44958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78%</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19" name="Group 18"/>
            <p:cNvGrpSpPr/>
            <p:nvPr/>
          </p:nvGrpSpPr>
          <p:grpSpPr>
            <a:xfrm>
              <a:off x="4535486" y="6682184"/>
              <a:ext cx="3381761" cy="424918"/>
              <a:chOff x="9014460" y="5058377"/>
              <a:chExt cx="3421996" cy="449580"/>
            </a:xfrm>
          </p:grpSpPr>
          <p:sp>
            <p:nvSpPr>
              <p:cNvPr id="38" name="Rectangle 37"/>
              <p:cNvSpPr/>
              <p:nvPr/>
            </p:nvSpPr>
            <p:spPr bwMode="auto">
              <a:xfrm>
                <a:off x="9014460" y="5058377"/>
                <a:ext cx="2316345"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TICKETING SYSTEM</a:t>
                </a:r>
                <a:endParaRPr lang="en-US" sz="10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9" name="Rectangle 38"/>
              <p:cNvSpPr/>
              <p:nvPr/>
            </p:nvSpPr>
            <p:spPr bwMode="auto">
              <a:xfrm>
                <a:off x="11330805" y="5058377"/>
                <a:ext cx="1105651" cy="44958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68%</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20" name="Group 19"/>
            <p:cNvGrpSpPr/>
            <p:nvPr/>
          </p:nvGrpSpPr>
          <p:grpSpPr>
            <a:xfrm>
              <a:off x="4535486" y="7221459"/>
              <a:ext cx="3381763" cy="424918"/>
              <a:chOff x="9014460" y="5666937"/>
              <a:chExt cx="3421998" cy="449580"/>
            </a:xfrm>
          </p:grpSpPr>
          <p:sp>
            <p:nvSpPr>
              <p:cNvPr id="40" name="Rectangle 39"/>
              <p:cNvSpPr/>
              <p:nvPr/>
            </p:nvSpPr>
            <p:spPr bwMode="auto">
              <a:xfrm>
                <a:off x="9014460" y="5666937"/>
                <a:ext cx="2028313"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RESOURCE MONITORING</a:t>
                </a:r>
                <a:endParaRPr lang="en-US" sz="10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1" name="Rectangle 40"/>
              <p:cNvSpPr/>
              <p:nvPr/>
            </p:nvSpPr>
            <p:spPr bwMode="auto">
              <a:xfrm>
                <a:off x="11042773" y="5666937"/>
                <a:ext cx="1393685" cy="44958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60%</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25" name="Group 24"/>
            <p:cNvGrpSpPr/>
            <p:nvPr/>
          </p:nvGrpSpPr>
          <p:grpSpPr>
            <a:xfrm>
              <a:off x="4535486" y="7760732"/>
              <a:ext cx="3381761" cy="424918"/>
              <a:chOff x="9014460" y="6183735"/>
              <a:chExt cx="3421996" cy="449580"/>
            </a:xfrm>
          </p:grpSpPr>
          <p:sp>
            <p:nvSpPr>
              <p:cNvPr id="42" name="Rectangle 41"/>
              <p:cNvSpPr/>
              <p:nvPr/>
            </p:nvSpPr>
            <p:spPr bwMode="auto">
              <a:xfrm>
                <a:off x="9014460" y="6183735"/>
                <a:ext cx="1836420" cy="449580"/>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PROVISIONING</a:t>
                </a:r>
                <a:endParaRPr lang="en-US" sz="10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3" name="Rectangle 42"/>
              <p:cNvSpPr/>
              <p:nvPr/>
            </p:nvSpPr>
            <p:spPr bwMode="auto">
              <a:xfrm>
                <a:off x="10850880" y="6183735"/>
                <a:ext cx="1585576" cy="44958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56%</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70" name="Group 6"/>
          <p:cNvGrpSpPr/>
          <p:nvPr/>
        </p:nvGrpSpPr>
        <p:grpSpPr>
          <a:xfrm>
            <a:off x="8530253" y="1736983"/>
            <a:ext cx="3606648" cy="4952743"/>
            <a:chOff x="8530253" y="2360942"/>
            <a:chExt cx="3606648" cy="4952743"/>
          </a:xfrm>
        </p:grpSpPr>
        <p:sp>
          <p:nvSpPr>
            <p:cNvPr id="46" name="Rectangle 11"/>
            <p:cNvSpPr/>
            <p:nvPr/>
          </p:nvSpPr>
          <p:spPr bwMode="auto">
            <a:xfrm>
              <a:off x="8530253" y="2360942"/>
              <a:ext cx="3606648" cy="4952743"/>
            </a:xfrm>
            <a:prstGeom prst="rect">
              <a:avLst/>
            </a:prstGeom>
            <a:solidFill>
              <a:srgbClr val="F5F9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spc="-100" dirty="0" smtClean="0">
                  <a:gradFill>
                    <a:gsLst>
                      <a:gs pos="0">
                        <a:srgbClr val="000000">
                          <a:lumMod val="50000"/>
                          <a:lumOff val="50000"/>
                        </a:srgbClr>
                      </a:gs>
                      <a:gs pos="100000">
                        <a:srgbClr val="000000">
                          <a:lumMod val="50000"/>
                          <a:lumOff val="50000"/>
                        </a:srgbClr>
                      </a:gs>
                    </a:gsLst>
                    <a:lin ang="5400000" scaled="0"/>
                  </a:gradFill>
                  <a:latin typeface="Segoe UI Semibold" panose="020B0702040204020203" pitchFamily="34" charset="0"/>
                  <a:ea typeface="Segoe UI" pitchFamily="34" charset="0"/>
                  <a:cs typeface="Segoe UI Semibold" panose="020B0702040204020203" pitchFamily="34" charset="0"/>
                </a:rPr>
                <a:t>ORGANIZATIONS THAT HAVE IMPLEMENTED DEVOPS SAW THESE BENEFITS:</a:t>
              </a:r>
            </a:p>
          </p:txBody>
        </p:sp>
        <p:cxnSp>
          <p:nvCxnSpPr>
            <p:cNvPr id="47" name="Straight Connector 12"/>
            <p:cNvCxnSpPr/>
            <p:nvPr/>
          </p:nvCxnSpPr>
          <p:spPr>
            <a:xfrm>
              <a:off x="8663851" y="3014241"/>
              <a:ext cx="3339453" cy="0"/>
            </a:xfrm>
            <a:prstGeom prst="line">
              <a:avLst/>
            </a:prstGeom>
            <a:ln w="127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13"/>
            <p:cNvSpPr/>
            <p:nvPr/>
          </p:nvSpPr>
          <p:spPr bwMode="auto">
            <a:xfrm>
              <a:off x="8663851" y="3190737"/>
              <a:ext cx="1804124"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IMPROVED QUALITY OF SOFTWARE DEPLOYMENTS</a:t>
              </a:r>
            </a:p>
          </p:txBody>
        </p:sp>
        <p:sp>
          <p:nvSpPr>
            <p:cNvPr id="62" name="Rectangle 14"/>
            <p:cNvSpPr/>
            <p:nvPr/>
          </p:nvSpPr>
          <p:spPr bwMode="auto">
            <a:xfrm>
              <a:off x="10467975" y="3190737"/>
              <a:ext cx="1532016"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65%</a:t>
              </a:r>
            </a:p>
          </p:txBody>
        </p:sp>
        <p:sp>
          <p:nvSpPr>
            <p:cNvPr id="59" name="Rectangle 15"/>
            <p:cNvSpPr/>
            <p:nvPr/>
          </p:nvSpPr>
          <p:spPr bwMode="auto">
            <a:xfrm>
              <a:off x="8663851" y="3693836"/>
              <a:ext cx="172220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MORE FREQUENT SOFTWARE RELEASES</a:t>
              </a:r>
              <a:endParaRPr lang="en-US" sz="9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0" name="Rectangle 16"/>
            <p:cNvSpPr/>
            <p:nvPr/>
          </p:nvSpPr>
          <p:spPr bwMode="auto">
            <a:xfrm>
              <a:off x="10386060" y="3693836"/>
              <a:ext cx="1613931"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63%</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7" name="Rectangle 20"/>
            <p:cNvSpPr/>
            <p:nvPr/>
          </p:nvSpPr>
          <p:spPr bwMode="auto">
            <a:xfrm>
              <a:off x="8663851" y="4196933"/>
              <a:ext cx="165362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IMPROVED VISIBILITY INTO IT</a:t>
              </a:r>
            </a:p>
            <a:p>
              <a:pPr defTabSz="932472" fontAlgn="base">
                <a:lnSpc>
                  <a:spcPct val="90000"/>
                </a:lnSpc>
                <a:spcBef>
                  <a:spcPct val="0"/>
                </a:spcBef>
                <a:spcAft>
                  <a:spcPct val="0"/>
                </a:spcAft>
              </a:pPr>
              <a: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PROCESS AND REQUIREMENTS</a:t>
              </a:r>
              <a:endParaRPr lang="en-US" sz="900" spc="-5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8" name="Rectangle 21"/>
            <p:cNvSpPr/>
            <p:nvPr/>
          </p:nvSpPr>
          <p:spPr bwMode="auto">
            <a:xfrm>
              <a:off x="10317480" y="4196933"/>
              <a:ext cx="1682511"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61%</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5" name="Rectangle 22"/>
            <p:cNvSpPr/>
            <p:nvPr/>
          </p:nvSpPr>
          <p:spPr bwMode="auto">
            <a:xfrm>
              <a:off x="8663851" y="4700032"/>
              <a:ext cx="15926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CULTURAL CHANGE</a:t>
              </a:r>
            </a:p>
            <a:p>
              <a:pPr defTabSz="932472" fontAlgn="base">
                <a:lnSpc>
                  <a:spcPct val="90000"/>
                </a:lnSpc>
                <a:spcBef>
                  <a:spcPct val="0"/>
                </a:spcBef>
                <a:spcAft>
                  <a:spcPct val="0"/>
                </a:spcAft>
              </a:pPr>
              <a:r>
                <a:rPr lang="en-US" sz="8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COLLABORATION/COOPERATION</a:t>
              </a:r>
              <a:endParaRPr lang="en-US" sz="800" spc="-5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6" name="Rectangle 25"/>
            <p:cNvSpPr/>
            <p:nvPr/>
          </p:nvSpPr>
          <p:spPr bwMode="auto">
            <a:xfrm>
              <a:off x="10256520" y="4700032"/>
              <a:ext cx="1743473"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55%</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3" name="Rectangle 26"/>
            <p:cNvSpPr/>
            <p:nvPr/>
          </p:nvSpPr>
          <p:spPr bwMode="auto">
            <a:xfrm>
              <a:off x="8663851" y="5203129"/>
              <a:ext cx="15926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MORE RESPONSIVENESS TO BUSINESS NEEDS</a:t>
              </a:r>
              <a:endParaRPr lang="en-US" sz="9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4" name="Rectangle 27"/>
            <p:cNvSpPr/>
            <p:nvPr/>
          </p:nvSpPr>
          <p:spPr bwMode="auto">
            <a:xfrm>
              <a:off x="10256520" y="5203129"/>
              <a:ext cx="1743471"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55%</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4" name="Rectangle 28"/>
            <p:cNvSpPr/>
            <p:nvPr/>
          </p:nvSpPr>
          <p:spPr bwMode="auto">
            <a:xfrm>
              <a:off x="8663851" y="5706226"/>
              <a:ext cx="15164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MORE AGILE DEVELOPMENT</a:t>
              </a:r>
              <a:endParaRPr lang="en-US" sz="90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5" name="Rectangle 29"/>
            <p:cNvSpPr/>
            <p:nvPr/>
          </p:nvSpPr>
          <p:spPr bwMode="auto">
            <a:xfrm>
              <a:off x="10180320" y="5706226"/>
              <a:ext cx="1819671"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51%</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6" name="Rectangle 30"/>
            <p:cNvSpPr/>
            <p:nvPr/>
          </p:nvSpPr>
          <p:spPr bwMode="auto">
            <a:xfrm>
              <a:off x="8663851" y="6209325"/>
              <a:ext cx="136406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MORE AGILE CHANGE MANAGEMENT PROCESS</a:t>
              </a:r>
              <a:endParaRPr lang="en-US" sz="900" spc="-5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7" name="Rectangle 31"/>
            <p:cNvSpPr/>
            <p:nvPr/>
          </p:nvSpPr>
          <p:spPr bwMode="auto">
            <a:xfrm>
              <a:off x="10027920" y="6209325"/>
              <a:ext cx="1972074"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45%</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8" name="Rectangle 33"/>
            <p:cNvSpPr/>
            <p:nvPr/>
          </p:nvSpPr>
          <p:spPr bwMode="auto">
            <a:xfrm>
              <a:off x="8663851" y="6712422"/>
              <a:ext cx="1204049" cy="396413"/>
            </a:xfrm>
            <a:prstGeom prst="rect">
              <a:avLst/>
            </a:prstGeom>
            <a:solidFill>
              <a:srgbClr val="BCD5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IMPROVED </a:t>
              </a:r>
              <a:b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900" spc="-50" dirty="0" smtClean="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QUALITY OF CODE</a:t>
              </a:r>
              <a:endParaRPr lang="en-US" sz="900" spc="-50" dirty="0">
                <a:gradFill>
                  <a:gsLst>
                    <a:gs pos="0">
                      <a:srgbClr val="7FBA00">
                        <a:lumMod val="75000"/>
                      </a:srgbClr>
                    </a:gs>
                    <a:gs pos="100000">
                      <a:srgbClr val="7FBA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9" name="Rectangle 34"/>
            <p:cNvSpPr/>
            <p:nvPr/>
          </p:nvSpPr>
          <p:spPr bwMode="auto">
            <a:xfrm>
              <a:off x="9867900" y="6712422"/>
              <a:ext cx="2132091" cy="39641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38%</a:t>
              </a:r>
              <a:endPar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74" name="Freeform 26"/>
          <p:cNvSpPr>
            <a:spLocks/>
          </p:cNvSpPr>
          <p:nvPr/>
        </p:nvSpPr>
        <p:spPr bwMode="auto">
          <a:xfrm>
            <a:off x="7180569" y="4029598"/>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75" name="Freeform 26"/>
          <p:cNvSpPr>
            <a:spLocks/>
          </p:cNvSpPr>
          <p:nvPr/>
        </p:nvSpPr>
        <p:spPr bwMode="auto">
          <a:xfrm>
            <a:off x="6372356" y="6064998"/>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76" name="Freeform 26"/>
          <p:cNvSpPr>
            <a:spLocks/>
          </p:cNvSpPr>
          <p:nvPr/>
        </p:nvSpPr>
        <p:spPr bwMode="auto">
          <a:xfrm>
            <a:off x="6831118" y="5028582"/>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77" name="Freeform 26"/>
          <p:cNvSpPr>
            <a:spLocks/>
          </p:cNvSpPr>
          <p:nvPr/>
        </p:nvSpPr>
        <p:spPr bwMode="auto">
          <a:xfrm>
            <a:off x="6759282" y="5523759"/>
            <a:ext cx="517424" cy="458020"/>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Tree>
    <p:extLst>
      <p:ext uri="{BB962C8B-B14F-4D97-AF65-F5344CB8AC3E}">
        <p14:creationId xmlns:p14="http://schemas.microsoft.com/office/powerpoint/2010/main" val="1604614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1000"/>
                                        <p:tgtEl>
                                          <p:spTgt spid="7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1000"/>
                                        <p:tgtEl>
                                          <p:spTgt spid="76"/>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10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4" grpId="0" animBg="1"/>
      <p:bldP spid="75" grpId="0" animBg="1"/>
      <p:bldP spid="76" grpId="0" animBg="1"/>
      <p:bldP spid="7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605304"/>
            <a:ext cx="11887200" cy="3459409"/>
          </a:xfrm>
        </p:spPr>
        <p:txBody>
          <a:bodyPr/>
          <a:lstStyle/>
          <a:p>
            <a:pPr marL="517525" indent="-517525"/>
            <a:r>
              <a:rPr lang="en-US" sz="3600" dirty="0"/>
              <a:t>MTTD – Mean time </a:t>
            </a:r>
            <a:r>
              <a:rPr lang="en-US" sz="3600" dirty="0" smtClean="0"/>
              <a:t>to detection</a:t>
            </a:r>
            <a:endParaRPr lang="en-US" sz="3600" dirty="0"/>
          </a:p>
          <a:p>
            <a:pPr marL="517525" indent="-517525"/>
            <a:r>
              <a:rPr lang="en-US" sz="3600" dirty="0"/>
              <a:t>MTTF – Mean time </a:t>
            </a:r>
            <a:r>
              <a:rPr lang="en-US" sz="3600" dirty="0" smtClean="0"/>
              <a:t>to failure</a:t>
            </a:r>
          </a:p>
          <a:p>
            <a:pPr marL="517525" indent="-517525"/>
            <a:r>
              <a:rPr lang="en-US" sz="3600" dirty="0" smtClean="0"/>
              <a:t>MTBF – Mean time between failures</a:t>
            </a:r>
          </a:p>
          <a:p>
            <a:pPr marL="517525" indent="-517525"/>
            <a:r>
              <a:rPr lang="en-US" sz="3600" dirty="0" smtClean="0"/>
              <a:t>MTTR </a:t>
            </a:r>
            <a:r>
              <a:rPr lang="en-US" sz="3600" dirty="0"/>
              <a:t>– Mean time </a:t>
            </a:r>
            <a:r>
              <a:rPr lang="en-US" sz="3600" dirty="0" smtClean="0"/>
              <a:t>to resolution</a:t>
            </a:r>
            <a:endParaRPr lang="en-US" sz="3600" dirty="0"/>
          </a:p>
          <a:p>
            <a:pPr marL="517525" indent="-517525"/>
            <a:r>
              <a:rPr lang="en-US" sz="3600" dirty="0" smtClean="0"/>
              <a:t>Continuous Delivery</a:t>
            </a:r>
          </a:p>
          <a:p>
            <a:pPr marL="758825" lvl="1" indent="-517525">
              <a:buFont typeface="Arial" panose="020B0604020202020204" pitchFamily="34" charset="0"/>
              <a:buChar char="•"/>
            </a:pPr>
            <a:r>
              <a:rPr lang="en-US" sz="2000" dirty="0"/>
              <a:t>Automated </a:t>
            </a:r>
            <a:r>
              <a:rPr lang="en-US" sz="2000" dirty="0" smtClean="0"/>
              <a:t>testing, Continuous integration, Continuous deployment</a:t>
            </a:r>
            <a:endParaRPr lang="en-US" sz="2000" dirty="0"/>
          </a:p>
        </p:txBody>
      </p:sp>
      <p:sp>
        <p:nvSpPr>
          <p:cNvPr id="2" name="Title 1"/>
          <p:cNvSpPr>
            <a:spLocks noGrp="1"/>
          </p:cNvSpPr>
          <p:nvPr>
            <p:ph type="title"/>
          </p:nvPr>
        </p:nvSpPr>
        <p:spPr/>
        <p:txBody>
          <a:bodyPr/>
          <a:lstStyle/>
          <a:p>
            <a:r>
              <a:rPr lang="en-US" dirty="0"/>
              <a:t>Foundational </a:t>
            </a:r>
            <a:r>
              <a:rPr lang="en-US"/>
              <a:t>DevOps </a:t>
            </a:r>
            <a:r>
              <a:rPr lang="en-US" smtClean="0"/>
              <a:t>terms</a:t>
            </a:r>
            <a:endParaRPr lang="en-US" dirty="0"/>
          </a:p>
        </p:txBody>
      </p:sp>
      <p:grpSp>
        <p:nvGrpSpPr>
          <p:cNvPr id="5" name="Group 4"/>
          <p:cNvGrpSpPr/>
          <p:nvPr/>
        </p:nvGrpSpPr>
        <p:grpSpPr>
          <a:xfrm>
            <a:off x="11401528" y="0"/>
            <a:ext cx="837721" cy="939624"/>
            <a:chOff x="9231516" y="4217342"/>
            <a:chExt cx="837721" cy="939624"/>
          </a:xfrm>
        </p:grpSpPr>
        <p:sp>
          <p:nvSpPr>
            <p:cNvPr id="7" name="Rectangle 6"/>
            <p:cNvSpPr/>
            <p:nvPr/>
          </p:nvSpPr>
          <p:spPr bwMode="auto">
            <a:xfrm>
              <a:off x="9231516" y="4217342"/>
              <a:ext cx="837721" cy="939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 rIns="18288" bIns="4572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PROCESS</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7"/>
            <p:cNvSpPr>
              <a:spLocks noEditPoints="1"/>
            </p:cNvSpPr>
            <p:nvPr/>
          </p:nvSpPr>
          <p:spPr bwMode="black">
            <a:xfrm>
              <a:off x="9386788" y="4341115"/>
              <a:ext cx="527141" cy="52774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73116658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5814292"/>
            <a:ext cx="12436475" cy="11802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b="1" dirty="0" smtClean="0">
                <a:gradFill>
                  <a:gsLst>
                    <a:gs pos="0">
                      <a:srgbClr val="FFFFFF"/>
                    </a:gs>
                    <a:gs pos="100000">
                      <a:srgbClr val="FFFFFF"/>
                    </a:gs>
                  </a:gsLst>
                  <a:lin ang="5400000" scaled="0"/>
                </a:gradFill>
                <a:ea typeface="Segoe UI" pitchFamily="34" charset="0"/>
                <a:cs typeface="Segoe UI" pitchFamily="34" charset="0"/>
              </a:rPr>
              <a:t>START TO BE INVOLVED</a:t>
            </a:r>
            <a:endParaRPr lang="en-US" sz="36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74638" y="1656407"/>
            <a:ext cx="11887200" cy="4228850"/>
          </a:xfrm>
        </p:spPr>
        <p:txBody>
          <a:bodyPr/>
          <a:lstStyle/>
          <a:p>
            <a:pPr marL="517525" indent="-517525"/>
            <a:r>
              <a:rPr lang="en-US" sz="3600" dirty="0" smtClean="0"/>
              <a:t>When does application development start?</a:t>
            </a:r>
          </a:p>
          <a:p>
            <a:pPr marL="517525" indent="-517525"/>
            <a:r>
              <a:rPr lang="en-US" sz="3600" dirty="0" smtClean="0"/>
              <a:t>Where is this app going to live eventually?</a:t>
            </a:r>
          </a:p>
          <a:p>
            <a:pPr marL="517525" indent="-517525"/>
            <a:r>
              <a:rPr lang="en-US" sz="3600" dirty="0" smtClean="0"/>
              <a:t>Any sensitive information?</a:t>
            </a:r>
          </a:p>
          <a:p>
            <a:pPr marL="517525" indent="-517525"/>
            <a:r>
              <a:rPr lang="en-US" sz="3600" dirty="0" smtClean="0"/>
              <a:t>What infrastructure is required through the phases?</a:t>
            </a:r>
          </a:p>
          <a:p>
            <a:pPr marL="517525" indent="-517525"/>
            <a:r>
              <a:rPr lang="en-US" sz="3600" dirty="0" smtClean="0"/>
              <a:t>What kind of SLA &amp; performance does business eventually desire?</a:t>
            </a:r>
          </a:p>
          <a:p>
            <a:pPr marL="517525" indent="-517525"/>
            <a:r>
              <a:rPr lang="en-US" sz="3600" dirty="0" smtClean="0"/>
              <a:t>How much will it cost to </a:t>
            </a:r>
            <a:r>
              <a:rPr lang="en-US" sz="3600" smtClean="0"/>
              <a:t>run the infrastructure?</a:t>
            </a:r>
            <a:endParaRPr lang="en-US" sz="3600" dirty="0" smtClean="0"/>
          </a:p>
        </p:txBody>
      </p:sp>
      <p:sp>
        <p:nvSpPr>
          <p:cNvPr id="3" name="Title 2"/>
          <p:cNvSpPr>
            <a:spLocks noGrp="1"/>
          </p:cNvSpPr>
          <p:nvPr>
            <p:ph type="title"/>
          </p:nvPr>
        </p:nvSpPr>
        <p:spPr/>
        <p:txBody>
          <a:bodyPr/>
          <a:lstStyle/>
          <a:p>
            <a:r>
              <a:rPr lang="en-US" dirty="0" smtClean="0"/>
              <a:t>Some essential Qs for Ops in Plan phase</a:t>
            </a:r>
            <a:endParaRPr lang="en-US" dirty="0"/>
          </a:p>
        </p:txBody>
      </p:sp>
    </p:spTree>
    <p:extLst>
      <p:ext uri="{BB962C8B-B14F-4D97-AF65-F5344CB8AC3E}">
        <p14:creationId xmlns:p14="http://schemas.microsoft.com/office/powerpoint/2010/main" val="2191607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Gartner view </a:t>
            </a:r>
            <a:r>
              <a:rPr lang="en-US" smtClean="0"/>
              <a:t>of </a:t>
            </a:r>
            <a:r>
              <a:rPr lang="en-US" dirty="0"/>
              <a:t>ALM</a:t>
            </a:r>
          </a:p>
        </p:txBody>
      </p:sp>
      <p:sp>
        <p:nvSpPr>
          <p:cNvPr id="2" name="Rectangle 1"/>
          <p:cNvSpPr/>
          <p:nvPr/>
        </p:nvSpPr>
        <p:spPr bwMode="auto">
          <a:xfrm>
            <a:off x="9534525" y="3779011"/>
            <a:ext cx="228600" cy="29544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5400000">
            <a:off x="6148190" y="392674"/>
            <a:ext cx="228600" cy="7001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842889" y="3779011"/>
            <a:ext cx="228600" cy="29568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rot="5400000">
            <a:off x="5688708" y="2661421"/>
            <a:ext cx="228600" cy="79202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380926" y="4301405"/>
            <a:ext cx="228600" cy="212251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237068" y="4072803"/>
            <a:ext cx="228600" cy="235111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rot="5400000">
            <a:off x="5808997" y="2767243"/>
            <a:ext cx="228600" cy="70847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5400000">
            <a:off x="8653562" y="3489297"/>
            <a:ext cx="228600" cy="139561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5400000">
            <a:off x="6424519" y="4615533"/>
            <a:ext cx="228600" cy="123104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rot="5400000">
            <a:off x="3791109" y="4289826"/>
            <a:ext cx="228600" cy="188245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rot="5400000">
            <a:off x="2863016" y="3971641"/>
            <a:ext cx="228600" cy="43092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2964180" y="4090938"/>
            <a:ext cx="228600" cy="12544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5923297" y="4090938"/>
            <a:ext cx="228600" cy="12544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rot="2665108">
            <a:off x="5237790" y="3855334"/>
            <a:ext cx="228600" cy="16522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rot="2665108">
            <a:off x="7489150" y="3931426"/>
            <a:ext cx="228600" cy="15632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2346959" y="1392828"/>
            <a:ext cx="228600" cy="19190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9544923" y="1392828"/>
            <a:ext cx="228600" cy="16467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rot="5400000">
            <a:off x="5944554" y="-2213104"/>
            <a:ext cx="228600" cy="742379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rot="5400000">
            <a:off x="3900844" y="1493320"/>
            <a:ext cx="228600" cy="21019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rot="5400000">
            <a:off x="7427644" y="2057550"/>
            <a:ext cx="212420" cy="30662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rot="5400000">
            <a:off x="2864988" y="3385253"/>
            <a:ext cx="228600" cy="42698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2964180" y="2429983"/>
            <a:ext cx="228600" cy="128306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rot="8108240">
            <a:off x="5416371" y="2283233"/>
            <a:ext cx="228600" cy="1560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rot="2806220">
            <a:off x="9227505" y="2798510"/>
            <a:ext cx="228600" cy="97014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Isosceles Triangle 2"/>
          <p:cNvSpPr/>
          <p:nvPr/>
        </p:nvSpPr>
        <p:spPr bwMode="auto">
          <a:xfrm>
            <a:off x="2300471" y="4016716"/>
            <a:ext cx="396819" cy="284689"/>
          </a:xfrm>
          <a:prstGeom prst="triangl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Isosceles Triangle 44"/>
          <p:cNvSpPr/>
          <p:nvPr/>
        </p:nvSpPr>
        <p:spPr bwMode="auto">
          <a:xfrm rot="5400000">
            <a:off x="2069658" y="3734082"/>
            <a:ext cx="396819" cy="284689"/>
          </a:xfrm>
          <a:prstGeom prst="triangle">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rot="5400000">
            <a:off x="1901401" y="3760105"/>
            <a:ext cx="228600" cy="2606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Isosceles Triangle 46"/>
          <p:cNvSpPr/>
          <p:nvPr/>
        </p:nvSpPr>
        <p:spPr bwMode="auto">
          <a:xfrm rot="10800000">
            <a:off x="2285385" y="3433995"/>
            <a:ext cx="396819" cy="284689"/>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7360858" y="3779011"/>
            <a:ext cx="225718" cy="225718"/>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6620719" y="3779011"/>
            <a:ext cx="225718" cy="225718"/>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5619329" y="1385932"/>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7041482" y="1385932"/>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7893528" y="3483109"/>
            <a:ext cx="506511" cy="506511"/>
            <a:chOff x="10544922" y="4869605"/>
            <a:chExt cx="447506" cy="447506"/>
          </a:xfrm>
        </p:grpSpPr>
        <p:sp>
          <p:nvSpPr>
            <p:cNvPr id="62" name="Oval 61"/>
            <p:cNvSpPr/>
            <p:nvPr/>
          </p:nvSpPr>
          <p:spPr bwMode="auto">
            <a:xfrm>
              <a:off x="10544922" y="4869605"/>
              <a:ext cx="447506" cy="447506"/>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10657474" y="4982157"/>
              <a:ext cx="222403" cy="222403"/>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5788503" y="3616459"/>
            <a:ext cx="506511" cy="506511"/>
            <a:chOff x="10544922" y="4869605"/>
            <a:chExt cx="447506" cy="447506"/>
          </a:xfrm>
        </p:grpSpPr>
        <p:sp>
          <p:nvSpPr>
            <p:cNvPr id="68" name="Oval 67"/>
            <p:cNvSpPr/>
            <p:nvPr/>
          </p:nvSpPr>
          <p:spPr bwMode="auto">
            <a:xfrm>
              <a:off x="10544922" y="4869605"/>
              <a:ext cx="447506" cy="447506"/>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p:cNvSpPr/>
            <p:nvPr/>
          </p:nvSpPr>
          <p:spPr bwMode="auto">
            <a:xfrm>
              <a:off x="10657474" y="4982157"/>
              <a:ext cx="222403" cy="222403"/>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2816225" y="3645034"/>
            <a:ext cx="506511" cy="506511"/>
            <a:chOff x="10544922" y="4869605"/>
            <a:chExt cx="447506" cy="447506"/>
          </a:xfrm>
        </p:grpSpPr>
        <p:sp>
          <p:nvSpPr>
            <p:cNvPr id="71" name="Oval 70"/>
            <p:cNvSpPr/>
            <p:nvPr/>
          </p:nvSpPr>
          <p:spPr bwMode="auto">
            <a:xfrm>
              <a:off x="10544922" y="4869605"/>
              <a:ext cx="447506" cy="447506"/>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10657474" y="4982157"/>
              <a:ext cx="222403" cy="222403"/>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2235678" y="3645034"/>
            <a:ext cx="506511" cy="506511"/>
            <a:chOff x="10544922" y="4869605"/>
            <a:chExt cx="447506" cy="447506"/>
          </a:xfrm>
        </p:grpSpPr>
        <p:sp>
          <p:nvSpPr>
            <p:cNvPr id="74" name="Oval 73"/>
            <p:cNvSpPr/>
            <p:nvPr/>
          </p:nvSpPr>
          <p:spPr bwMode="auto">
            <a:xfrm>
              <a:off x="10544922" y="4869605"/>
              <a:ext cx="447506" cy="447506"/>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10657474" y="4982157"/>
              <a:ext cx="222403" cy="222403"/>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2" name="Group 91"/>
          <p:cNvGrpSpPr/>
          <p:nvPr/>
        </p:nvGrpSpPr>
        <p:grpSpPr>
          <a:xfrm>
            <a:off x="3311582" y="2436778"/>
            <a:ext cx="1644379" cy="627273"/>
            <a:chOff x="3339466" y="2318438"/>
            <a:chExt cx="1644379" cy="627273"/>
          </a:xfrm>
        </p:grpSpPr>
        <p:sp>
          <p:nvSpPr>
            <p:cNvPr id="50" name="Oval 49"/>
            <p:cNvSpPr/>
            <p:nvPr/>
          </p:nvSpPr>
          <p:spPr bwMode="auto">
            <a:xfrm>
              <a:off x="4692251" y="2318438"/>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4059382" y="2318438"/>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3426512" y="2318438"/>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p:cNvSpPr txBox="1"/>
            <p:nvPr/>
          </p:nvSpPr>
          <p:spPr>
            <a:xfrm>
              <a:off x="3339466" y="2613312"/>
              <a:ext cx="402033"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99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CODE</a:t>
              </a:r>
            </a:p>
          </p:txBody>
        </p:sp>
        <p:sp>
          <p:nvSpPr>
            <p:cNvPr id="77" name="TextBox 76"/>
            <p:cNvSpPr txBox="1"/>
            <p:nvPr/>
          </p:nvSpPr>
          <p:spPr>
            <a:xfrm>
              <a:off x="3954581" y="2613312"/>
              <a:ext cx="432811"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99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BUILD</a:t>
              </a:r>
            </a:p>
          </p:txBody>
        </p:sp>
        <p:sp>
          <p:nvSpPr>
            <p:cNvPr id="78" name="TextBox 77"/>
            <p:cNvSpPr txBox="1"/>
            <p:nvPr/>
          </p:nvSpPr>
          <p:spPr>
            <a:xfrm>
              <a:off x="4626375" y="2613312"/>
              <a:ext cx="357470" cy="3323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99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UNIT</a:t>
              </a:r>
              <a:br>
                <a:rPr lang="en-US" sz="1200" dirty="0" smtClean="0">
                  <a:gradFill>
                    <a:gsLst>
                      <a:gs pos="2917">
                        <a:srgbClr val="68217A">
                          <a:lumMod val="40000"/>
                          <a:lumOff val="60000"/>
                        </a:srgbClr>
                      </a:gs>
                      <a:gs pos="99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br>
              <a:r>
                <a:rPr lang="en-US" sz="1200" dirty="0" smtClean="0">
                  <a:gradFill>
                    <a:gsLst>
                      <a:gs pos="2917">
                        <a:srgbClr val="68217A">
                          <a:lumMod val="40000"/>
                          <a:lumOff val="60000"/>
                        </a:srgbClr>
                      </a:gs>
                      <a:gs pos="99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TEST</a:t>
              </a:r>
            </a:p>
          </p:txBody>
        </p:sp>
      </p:grpSp>
      <p:grpSp>
        <p:nvGrpSpPr>
          <p:cNvPr id="91" name="Group 90"/>
          <p:cNvGrpSpPr/>
          <p:nvPr/>
        </p:nvGrpSpPr>
        <p:grpSpPr>
          <a:xfrm>
            <a:off x="3311582" y="3780413"/>
            <a:ext cx="1644379" cy="627273"/>
            <a:chOff x="3339466" y="3662073"/>
            <a:chExt cx="1644379" cy="627273"/>
          </a:xfrm>
        </p:grpSpPr>
        <p:sp>
          <p:nvSpPr>
            <p:cNvPr id="82" name="TextBox 81"/>
            <p:cNvSpPr txBox="1"/>
            <p:nvPr/>
          </p:nvSpPr>
          <p:spPr>
            <a:xfrm>
              <a:off x="3339466" y="3956947"/>
              <a:ext cx="402033"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CODE</a:t>
              </a:r>
            </a:p>
          </p:txBody>
        </p:sp>
        <p:grpSp>
          <p:nvGrpSpPr>
            <p:cNvPr id="12" name="Group 11"/>
            <p:cNvGrpSpPr/>
            <p:nvPr/>
          </p:nvGrpSpPr>
          <p:grpSpPr>
            <a:xfrm>
              <a:off x="3426512" y="3662073"/>
              <a:ext cx="1557333" cy="627273"/>
              <a:chOff x="3426512" y="3662073"/>
              <a:chExt cx="1557333" cy="627273"/>
            </a:xfrm>
          </p:grpSpPr>
          <p:sp>
            <p:nvSpPr>
              <p:cNvPr id="79" name="Oval 78"/>
              <p:cNvSpPr/>
              <p:nvPr/>
            </p:nvSpPr>
            <p:spPr bwMode="auto">
              <a:xfrm>
                <a:off x="4692251" y="3662073"/>
                <a:ext cx="225718" cy="225718"/>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4059382" y="3662073"/>
                <a:ext cx="225718" cy="225718"/>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Oval 80"/>
              <p:cNvSpPr/>
              <p:nvPr/>
            </p:nvSpPr>
            <p:spPr bwMode="auto">
              <a:xfrm>
                <a:off x="3426512" y="3662073"/>
                <a:ext cx="225718" cy="225718"/>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p:cNvSpPr txBox="1"/>
              <p:nvPr/>
            </p:nvSpPr>
            <p:spPr>
              <a:xfrm>
                <a:off x="3954581" y="3956947"/>
                <a:ext cx="432811"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BUILD</a:t>
                </a:r>
              </a:p>
            </p:txBody>
          </p:sp>
          <p:sp>
            <p:nvSpPr>
              <p:cNvPr id="84" name="TextBox 83"/>
              <p:cNvSpPr txBox="1"/>
              <p:nvPr/>
            </p:nvSpPr>
            <p:spPr>
              <a:xfrm>
                <a:off x="4626375" y="3956947"/>
                <a:ext cx="357470" cy="3323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UNIT</a:t>
                </a:r>
                <a:br>
                  <a:rPr lang="en-US" sz="1200" dirty="0" smtClean="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br>
                <a:r>
                  <a:rPr lang="en-US" sz="1200" dirty="0" smtClean="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TEST</a:t>
                </a:r>
              </a:p>
            </p:txBody>
          </p:sp>
        </p:grpSp>
      </p:grpSp>
      <p:grpSp>
        <p:nvGrpSpPr>
          <p:cNvPr id="9" name="Group 8"/>
          <p:cNvGrpSpPr/>
          <p:nvPr/>
        </p:nvGrpSpPr>
        <p:grpSpPr>
          <a:xfrm>
            <a:off x="3311582" y="5125636"/>
            <a:ext cx="1644379" cy="627273"/>
            <a:chOff x="3339466" y="5007296"/>
            <a:chExt cx="1644379" cy="627273"/>
          </a:xfrm>
        </p:grpSpPr>
        <p:sp>
          <p:nvSpPr>
            <p:cNvPr id="85" name="Oval 84"/>
            <p:cNvSpPr/>
            <p:nvPr/>
          </p:nvSpPr>
          <p:spPr bwMode="auto">
            <a:xfrm>
              <a:off x="4692251" y="5007296"/>
              <a:ext cx="225718" cy="225718"/>
            </a:xfrm>
            <a:prstGeom prst="ellipse">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p:cNvSpPr/>
            <p:nvPr/>
          </p:nvSpPr>
          <p:spPr bwMode="auto">
            <a:xfrm>
              <a:off x="4059382" y="5007296"/>
              <a:ext cx="225718" cy="225718"/>
            </a:xfrm>
            <a:prstGeom prst="ellipse">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p:cNvSpPr/>
            <p:nvPr/>
          </p:nvSpPr>
          <p:spPr bwMode="auto">
            <a:xfrm>
              <a:off x="3426512" y="5007296"/>
              <a:ext cx="225718" cy="225718"/>
            </a:xfrm>
            <a:prstGeom prst="ellipse">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3339466" y="5302170"/>
              <a:ext cx="402033"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0">
                        <a:srgbClr val="00B294">
                          <a:lumMod val="40000"/>
                          <a:lumOff val="60000"/>
                        </a:srgbClr>
                      </a:gs>
                      <a:gs pos="3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t>CODE</a:t>
              </a:r>
            </a:p>
          </p:txBody>
        </p:sp>
        <p:sp>
          <p:nvSpPr>
            <p:cNvPr id="89" name="TextBox 88"/>
            <p:cNvSpPr txBox="1"/>
            <p:nvPr/>
          </p:nvSpPr>
          <p:spPr>
            <a:xfrm>
              <a:off x="3954581" y="5302170"/>
              <a:ext cx="432811"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0">
                        <a:srgbClr val="00B294">
                          <a:lumMod val="40000"/>
                          <a:lumOff val="60000"/>
                        </a:srgbClr>
                      </a:gs>
                      <a:gs pos="3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t>BUILD</a:t>
              </a:r>
            </a:p>
          </p:txBody>
        </p:sp>
        <p:sp>
          <p:nvSpPr>
            <p:cNvPr id="90" name="TextBox 89"/>
            <p:cNvSpPr txBox="1"/>
            <p:nvPr/>
          </p:nvSpPr>
          <p:spPr>
            <a:xfrm>
              <a:off x="4626375" y="5302170"/>
              <a:ext cx="357470" cy="3323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0">
                        <a:srgbClr val="00B294">
                          <a:lumMod val="40000"/>
                          <a:lumOff val="60000"/>
                        </a:srgbClr>
                      </a:gs>
                      <a:gs pos="3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t>UNIT</a:t>
              </a:r>
              <a:br>
                <a:rPr lang="en-US" sz="1200" dirty="0" smtClean="0">
                  <a:gradFill>
                    <a:gsLst>
                      <a:gs pos="0">
                        <a:srgbClr val="00B294">
                          <a:lumMod val="40000"/>
                          <a:lumOff val="60000"/>
                        </a:srgbClr>
                      </a:gs>
                      <a:gs pos="3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br>
              <a:r>
                <a:rPr lang="en-US" sz="1200" dirty="0" smtClean="0">
                  <a:gradFill>
                    <a:gsLst>
                      <a:gs pos="0">
                        <a:srgbClr val="00B294">
                          <a:lumMod val="40000"/>
                          <a:lumOff val="60000"/>
                        </a:srgbClr>
                      </a:gs>
                      <a:gs pos="3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t>TEST</a:t>
              </a:r>
            </a:p>
          </p:txBody>
        </p:sp>
      </p:grpSp>
      <p:sp>
        <p:nvSpPr>
          <p:cNvPr id="93" name="TextBox 92"/>
          <p:cNvSpPr txBox="1"/>
          <p:nvPr/>
        </p:nvSpPr>
        <p:spPr>
          <a:xfrm>
            <a:off x="6327748" y="4114454"/>
            <a:ext cx="769441" cy="304699"/>
          </a:xfrm>
          <a:prstGeom prst="rect">
            <a:avLst/>
          </a:prstGeom>
          <a:noFill/>
        </p:spPr>
        <p:txBody>
          <a:bodyPr wrap="none" lIns="0" tIns="0" rIns="0" bIns="0" rtlCol="0">
            <a:spAutoFit/>
          </a:bodyPr>
          <a:lstStyle/>
          <a:p>
            <a:pPr>
              <a:lnSpc>
                <a:spcPct val="90000"/>
              </a:lnSpc>
              <a:spcAft>
                <a:spcPts val="600"/>
              </a:spcAft>
            </a:pPr>
            <a: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REGRESSION</a:t>
            </a:r>
            <a:b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TEST</a:t>
            </a:r>
          </a:p>
        </p:txBody>
      </p:sp>
      <p:sp>
        <p:nvSpPr>
          <p:cNvPr id="94" name="TextBox 93"/>
          <p:cNvSpPr txBox="1"/>
          <p:nvPr/>
        </p:nvSpPr>
        <p:spPr>
          <a:xfrm>
            <a:off x="7207642" y="4114454"/>
            <a:ext cx="652423" cy="304699"/>
          </a:xfrm>
          <a:prstGeom prst="rect">
            <a:avLst/>
          </a:prstGeom>
          <a:noFill/>
        </p:spPr>
        <p:txBody>
          <a:bodyPr wrap="none" lIns="0" tIns="0" rIns="0" bIns="0" rtlCol="0">
            <a:spAutoFit/>
          </a:bodyPr>
          <a:lstStyle/>
          <a:p>
            <a:pPr>
              <a:lnSpc>
                <a:spcPct val="90000"/>
              </a:lnSpc>
              <a:spcAft>
                <a:spcPts val="600"/>
              </a:spcAft>
            </a:pPr>
            <a: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FUNCTION</a:t>
            </a:r>
            <a:b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br>
            <a:r>
              <a:rPr lang="en-US" sz="1100" spc="-50" dirty="0">
                <a:gradFill>
                  <a:gsLst>
                    <a:gs pos="2917">
                      <a:srgbClr val="0072C6">
                        <a:lumMod val="40000"/>
                        <a:lumOff val="60000"/>
                      </a:srgbClr>
                    </a:gs>
                    <a:gs pos="3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TEST</a:t>
            </a:r>
          </a:p>
        </p:txBody>
      </p:sp>
      <p:sp>
        <p:nvSpPr>
          <p:cNvPr id="95" name="TextBox 94"/>
          <p:cNvSpPr txBox="1"/>
          <p:nvPr/>
        </p:nvSpPr>
        <p:spPr>
          <a:xfrm>
            <a:off x="5439699" y="1739500"/>
            <a:ext cx="647037"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ANALYZE</a:t>
            </a:r>
            <a:endParaRPr lang="en-US" sz="1200" dirty="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endParaRPr>
          </a:p>
        </p:txBody>
      </p:sp>
      <p:sp>
        <p:nvSpPr>
          <p:cNvPr id="96" name="TextBox 95"/>
          <p:cNvSpPr txBox="1"/>
          <p:nvPr/>
        </p:nvSpPr>
        <p:spPr>
          <a:xfrm>
            <a:off x="6830822" y="1739500"/>
            <a:ext cx="714939"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MONITOR</a:t>
            </a:r>
            <a:endParaRPr lang="en-US" sz="1200" dirty="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endParaRPr>
          </a:p>
        </p:txBody>
      </p:sp>
      <p:sp>
        <p:nvSpPr>
          <p:cNvPr id="61" name="Oval 60"/>
          <p:cNvSpPr/>
          <p:nvPr/>
        </p:nvSpPr>
        <p:spPr bwMode="auto">
          <a:xfrm>
            <a:off x="9547805" y="2149370"/>
            <a:ext cx="225718" cy="225718"/>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7" name="TextBox 96"/>
          <p:cNvSpPr txBox="1"/>
          <p:nvPr/>
        </p:nvSpPr>
        <p:spPr>
          <a:xfrm>
            <a:off x="9857204" y="2186175"/>
            <a:ext cx="554062"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DEPLOY</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99" name="TextBox 98"/>
          <p:cNvSpPr txBox="1"/>
          <p:nvPr/>
        </p:nvSpPr>
        <p:spPr>
          <a:xfrm rot="18997105">
            <a:off x="9176500" y="3369875"/>
            <a:ext cx="599331"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RELEASE</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64" name="Group 63"/>
          <p:cNvGrpSpPr/>
          <p:nvPr/>
        </p:nvGrpSpPr>
        <p:grpSpPr>
          <a:xfrm>
            <a:off x="8741253" y="3654559"/>
            <a:ext cx="506511" cy="506511"/>
            <a:chOff x="10544922" y="4869605"/>
            <a:chExt cx="447506" cy="447506"/>
          </a:xfrm>
        </p:grpSpPr>
        <p:sp>
          <p:nvSpPr>
            <p:cNvPr id="65" name="Oval 64"/>
            <p:cNvSpPr/>
            <p:nvPr/>
          </p:nvSpPr>
          <p:spPr bwMode="auto">
            <a:xfrm>
              <a:off x="10544922" y="4869605"/>
              <a:ext cx="447506" cy="447506"/>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p:cNvSpPr/>
            <p:nvPr/>
          </p:nvSpPr>
          <p:spPr bwMode="auto">
            <a:xfrm>
              <a:off x="10657474" y="4982157"/>
              <a:ext cx="222403" cy="222403"/>
            </a:xfrm>
            <a:prstGeom prst="ellipse">
              <a:avLst/>
            </a:prstGeom>
            <a:solidFill>
              <a:srgbClr val="002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2800350" y="3397002"/>
            <a:ext cx="5717369" cy="1504074"/>
            <a:chOff x="2800350" y="3278662"/>
            <a:chExt cx="5717369" cy="1504074"/>
          </a:xfrm>
          <a:solidFill>
            <a:schemeClr val="tx1">
              <a:alpha val="10000"/>
            </a:schemeClr>
          </a:solidFill>
        </p:grpSpPr>
        <p:sp>
          <p:nvSpPr>
            <p:cNvPr id="101" name="Rectangle 100"/>
            <p:cNvSpPr/>
            <p:nvPr/>
          </p:nvSpPr>
          <p:spPr bwMode="auto">
            <a:xfrm>
              <a:off x="2800350" y="3278662"/>
              <a:ext cx="5717369" cy="1504074"/>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alpha val="26000"/>
                      </a:srgbClr>
                    </a:gs>
                    <a:gs pos="100000">
                      <a:srgbClr val="FFFFFF"/>
                    </a:gs>
                  </a:gsLst>
                  <a:lin ang="5400000" scaled="0"/>
                </a:gradFill>
                <a:ea typeface="Segoe UI" pitchFamily="34" charset="0"/>
                <a:cs typeface="Segoe UI" pitchFamily="34" charset="0"/>
              </a:endParaRPr>
            </a:p>
          </p:txBody>
        </p:sp>
        <p:sp>
          <p:nvSpPr>
            <p:cNvPr id="102" name="TextBox 101"/>
            <p:cNvSpPr txBox="1"/>
            <p:nvPr/>
          </p:nvSpPr>
          <p:spPr>
            <a:xfrm>
              <a:off x="3485771" y="4555620"/>
              <a:ext cx="1172052"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0">
                        <a:srgbClr val="FFFFFF"/>
                      </a:gs>
                      <a:gs pos="30000">
                        <a:srgbClr val="FFFFFF"/>
                      </a:gs>
                    </a:gsLst>
                    <a:lin ang="5400000" scaled="0"/>
                  </a:gradFill>
                  <a:latin typeface="Segoe UI Semibold" panose="020B0702040204020203" pitchFamily="34" charset="0"/>
                  <a:cs typeface="Segoe UI Semibold" panose="020B0702040204020203" pitchFamily="34" charset="0"/>
                </a:rPr>
                <a:t>DEVELOP + TEST</a:t>
              </a:r>
              <a:endParaRPr lang="en-US" sz="1200" dirty="0">
                <a:gradFill>
                  <a:gsLst>
                    <a:gs pos="0">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113" name="Group 112"/>
          <p:cNvGrpSpPr/>
          <p:nvPr/>
        </p:nvGrpSpPr>
        <p:grpSpPr>
          <a:xfrm>
            <a:off x="899616" y="3397002"/>
            <a:ext cx="1862237" cy="1498567"/>
            <a:chOff x="927121" y="3278662"/>
            <a:chExt cx="1862237" cy="891007"/>
          </a:xfrm>
        </p:grpSpPr>
        <p:sp>
          <p:nvSpPr>
            <p:cNvPr id="7" name="TextBox 6"/>
            <p:cNvSpPr txBox="1"/>
            <p:nvPr/>
          </p:nvSpPr>
          <p:spPr>
            <a:xfrm>
              <a:off x="1155034" y="3641065"/>
              <a:ext cx="390300" cy="166199"/>
            </a:xfrm>
            <a:prstGeom prst="rect">
              <a:avLst/>
            </a:prstGeom>
            <a:noFill/>
          </p:spPr>
          <p:txBody>
            <a:bodyPr wrap="none" lIns="0" tIns="0" rIns="0" bIns="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smtClean="0">
                  <a:gradFill>
                    <a:gsLst>
                      <a:gs pos="2917">
                        <a:srgbClr val="FFFFFF"/>
                      </a:gs>
                      <a:gs pos="30000">
                        <a:srgbClr val="FFFFFF"/>
                      </a:gs>
                    </a:gsLst>
                    <a:lin ang="5400000" scaled="0"/>
                  </a:gradFill>
                </a:rPr>
                <a:t>PLAN</a:t>
              </a:r>
              <a:endParaRPr lang="en-US" dirty="0">
                <a:gradFill>
                  <a:gsLst>
                    <a:gs pos="2917">
                      <a:srgbClr val="FFFFFF"/>
                    </a:gs>
                    <a:gs pos="30000">
                      <a:srgbClr val="FFFFFF"/>
                    </a:gs>
                  </a:gsLst>
                  <a:lin ang="5400000" scaled="0"/>
                </a:gradFill>
              </a:endParaRPr>
            </a:p>
          </p:txBody>
        </p:sp>
        <p:sp>
          <p:nvSpPr>
            <p:cNvPr id="103" name="Rectangle 102"/>
            <p:cNvSpPr/>
            <p:nvPr/>
          </p:nvSpPr>
          <p:spPr bwMode="auto">
            <a:xfrm>
              <a:off x="927121" y="3278662"/>
              <a:ext cx="1862237" cy="891007"/>
            </a:xfrm>
            <a:prstGeom prst="rect">
              <a:avLst/>
            </a:prstGeom>
            <a:solidFill>
              <a:schemeClr val="tx1">
                <a:alpha val="1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alpha val="26000"/>
                      </a:srgbClr>
                    </a:gs>
                    <a:gs pos="100000">
                      <a:srgbClr val="FFFFFF"/>
                    </a:gs>
                  </a:gsLst>
                  <a:lin ang="5400000" scaled="0"/>
                </a:gradFill>
                <a:ea typeface="Segoe UI" pitchFamily="34" charset="0"/>
                <a:cs typeface="Segoe UI" pitchFamily="34" charset="0"/>
              </a:endParaRPr>
            </a:p>
          </p:txBody>
        </p:sp>
      </p:grpSp>
      <p:sp>
        <p:nvSpPr>
          <p:cNvPr id="104" name="TextBox 103"/>
          <p:cNvSpPr txBox="1"/>
          <p:nvPr/>
        </p:nvSpPr>
        <p:spPr>
          <a:xfrm rot="16200000">
            <a:off x="1778917" y="5446273"/>
            <a:ext cx="333425"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lumMod val="40000"/>
                        <a:lumOff val="60000"/>
                      </a:srgbClr>
                    </a:gs>
                    <a:gs pos="100000">
                      <a:srgbClr val="0072C6">
                        <a:lumMod val="40000"/>
                        <a:lumOff val="60000"/>
                      </a:srgbClr>
                    </a:gs>
                  </a:gsLst>
                  <a:lin ang="5400000" scaled="0"/>
                </a:gradFill>
                <a:latin typeface="Segoe UI Semibold" panose="020B0702040204020203" pitchFamily="34" charset="0"/>
                <a:cs typeface="Segoe UI Semibold" panose="020B0702040204020203" pitchFamily="34" charset="0"/>
              </a:rPr>
              <a:t>TEST</a:t>
            </a:r>
            <a:endParaRPr lang="en-US" sz="1200" dirty="0">
              <a:gradFill>
                <a:gsLst>
                  <a:gs pos="2917">
                    <a:srgbClr val="0072C6">
                      <a:lumMod val="40000"/>
                      <a:lumOff val="60000"/>
                    </a:srgbClr>
                  </a:gs>
                  <a:gs pos="100000">
                    <a:srgbClr val="0072C6">
                      <a:lumMod val="40000"/>
                      <a:lumOff val="60000"/>
                    </a:srgbClr>
                  </a:gs>
                </a:gsLst>
                <a:lin ang="5400000" scaled="0"/>
              </a:gradFill>
              <a:latin typeface="Segoe UI Semibold" panose="020B0702040204020203" pitchFamily="34" charset="0"/>
              <a:cs typeface="Segoe UI Semibold" panose="020B0702040204020203" pitchFamily="34" charset="0"/>
            </a:endParaRPr>
          </a:p>
        </p:txBody>
      </p:sp>
      <p:sp>
        <p:nvSpPr>
          <p:cNvPr id="105" name="TextBox 104"/>
          <p:cNvSpPr txBox="1"/>
          <p:nvPr/>
        </p:nvSpPr>
        <p:spPr>
          <a:xfrm rot="16200000">
            <a:off x="2351734" y="5436748"/>
            <a:ext cx="290144"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B294">
                        <a:lumMod val="40000"/>
                        <a:lumOff val="60000"/>
                      </a:srgbClr>
                    </a:gs>
                    <a:gs pos="100000">
                      <a:srgbClr val="00B294">
                        <a:lumMod val="40000"/>
                        <a:lumOff val="60000"/>
                      </a:srgbClr>
                    </a:gs>
                  </a:gsLst>
                  <a:lin ang="5400000" scaled="0"/>
                </a:gradFill>
                <a:latin typeface="Segoe UI Semibold" panose="020B0702040204020203" pitchFamily="34" charset="0"/>
                <a:cs typeface="Segoe UI Semibold" panose="020B0702040204020203" pitchFamily="34" charset="0"/>
              </a:rPr>
              <a:t>DEV</a:t>
            </a:r>
            <a:endParaRPr lang="en-US" sz="1200" dirty="0">
              <a:gradFill>
                <a:gsLst>
                  <a:gs pos="2917">
                    <a:srgbClr val="00B294">
                      <a:lumMod val="40000"/>
                      <a:lumOff val="60000"/>
                    </a:srgbClr>
                  </a:gs>
                  <a:gs pos="100000">
                    <a:srgbClr val="00B294">
                      <a:lumMod val="40000"/>
                      <a:lumOff val="60000"/>
                    </a:srgbClr>
                  </a:gs>
                </a:gsLst>
                <a:lin ang="5400000" scaled="0"/>
              </a:gradFill>
              <a:latin typeface="Segoe UI Semibold" panose="020B0702040204020203" pitchFamily="34" charset="0"/>
              <a:cs typeface="Segoe UI Semibold" panose="020B0702040204020203" pitchFamily="34" charset="0"/>
            </a:endParaRPr>
          </a:p>
        </p:txBody>
      </p:sp>
      <p:sp>
        <p:nvSpPr>
          <p:cNvPr id="106" name="TextBox 105"/>
          <p:cNvSpPr txBox="1"/>
          <p:nvPr/>
        </p:nvSpPr>
        <p:spPr>
          <a:xfrm rot="16200000">
            <a:off x="2313635" y="2416805"/>
            <a:ext cx="290144"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rPr>
              <a:t>OPS</a:t>
            </a:r>
            <a:endParaRPr lang="en-US" sz="1200" dirty="0">
              <a:gradFill>
                <a:gsLst>
                  <a:gs pos="2917">
                    <a:srgbClr val="68217A">
                      <a:lumMod val="40000"/>
                      <a:lumOff val="60000"/>
                    </a:srgbClr>
                  </a:gs>
                  <a:gs pos="100000">
                    <a:srgbClr val="68217A">
                      <a:lumMod val="40000"/>
                      <a:lumOff val="60000"/>
                    </a:srgbClr>
                  </a:gs>
                </a:gsLst>
                <a:lin ang="5400000" scaled="0"/>
              </a:gradFill>
              <a:latin typeface="Segoe UI Semibold" panose="020B0702040204020203" pitchFamily="34" charset="0"/>
              <a:cs typeface="Segoe UI Semibold" panose="020B0702040204020203" pitchFamily="34" charset="0"/>
            </a:endParaRPr>
          </a:p>
        </p:txBody>
      </p:sp>
      <p:sp>
        <p:nvSpPr>
          <p:cNvPr id="109" name="TextBox 108"/>
          <p:cNvSpPr txBox="1"/>
          <p:nvPr/>
        </p:nvSpPr>
        <p:spPr>
          <a:xfrm rot="18997105">
            <a:off x="8222616" y="3130244"/>
            <a:ext cx="773930"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LOAD TEST</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rot="18997105">
            <a:off x="6104296" y="3113290"/>
            <a:ext cx="989373" cy="3323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INTEGRATION</a:t>
            </a:r>
            <a:b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TEST</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11" name="TextBox 110"/>
          <p:cNvSpPr txBox="1"/>
          <p:nvPr/>
        </p:nvSpPr>
        <p:spPr>
          <a:xfrm rot="18997105">
            <a:off x="3183260" y="3339867"/>
            <a:ext cx="545021"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DESIGN</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12" name="TextBox 111"/>
          <p:cNvSpPr txBox="1"/>
          <p:nvPr/>
        </p:nvSpPr>
        <p:spPr>
          <a:xfrm rot="2420539">
            <a:off x="1807478" y="3385593"/>
            <a:ext cx="516167"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ASSESS</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2113781" y="1293096"/>
            <a:ext cx="8568952" cy="668519"/>
            <a:chOff x="2285384" y="1293096"/>
            <a:chExt cx="8429293" cy="386677"/>
          </a:xfrm>
        </p:grpSpPr>
        <p:sp>
          <p:nvSpPr>
            <p:cNvPr id="108" name="Freeform 107"/>
            <p:cNvSpPr/>
            <p:nvPr/>
          </p:nvSpPr>
          <p:spPr bwMode="auto">
            <a:xfrm>
              <a:off x="2285384" y="1293096"/>
              <a:ext cx="8429293" cy="386677"/>
            </a:xfrm>
            <a:custGeom>
              <a:avLst/>
              <a:gdLst>
                <a:gd name="connsiteX0" fmla="*/ 0 w 8021519"/>
                <a:gd name="connsiteY0" fmla="*/ 0 h 386677"/>
                <a:gd name="connsiteX1" fmla="*/ 8021519 w 8021519"/>
                <a:gd name="connsiteY1" fmla="*/ 0 h 386677"/>
                <a:gd name="connsiteX2" fmla="*/ 8021519 w 8021519"/>
                <a:gd name="connsiteY2" fmla="*/ 386677 h 386677"/>
                <a:gd name="connsiteX3" fmla="*/ 0 w 8021519"/>
                <a:gd name="connsiteY3" fmla="*/ 386677 h 386677"/>
                <a:gd name="connsiteX4" fmla="*/ 0 w 8021519"/>
                <a:gd name="connsiteY4" fmla="*/ 0 h 386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519" h="386677">
                  <a:moveTo>
                    <a:pt x="0" y="0"/>
                  </a:moveTo>
                  <a:lnTo>
                    <a:pt x="8021519" y="0"/>
                  </a:lnTo>
                  <a:lnTo>
                    <a:pt x="8021519" y="386677"/>
                  </a:lnTo>
                  <a:lnTo>
                    <a:pt x="0" y="386677"/>
                  </a:lnTo>
                  <a:lnTo>
                    <a:pt x="0" y="0"/>
                  </a:lnTo>
                  <a:close/>
                </a:path>
              </a:pathLst>
            </a:custGeom>
            <a:solidFill>
              <a:schemeClr val="tx1">
                <a:alpha val="1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alpha val="26000"/>
                      </a:srgbClr>
                    </a:gs>
                    <a:gs pos="100000">
                      <a:srgbClr val="FFFFFF"/>
                    </a:gs>
                  </a:gsLst>
                  <a:lin ang="5400000" scaled="0"/>
                </a:gradFill>
                <a:ea typeface="Segoe UI" pitchFamily="34" charset="0"/>
                <a:cs typeface="Segoe UI" pitchFamily="34" charset="0"/>
              </a:endParaRPr>
            </a:p>
          </p:txBody>
        </p:sp>
        <p:sp>
          <p:nvSpPr>
            <p:cNvPr id="100" name="TextBox 99"/>
            <p:cNvSpPr txBox="1"/>
            <p:nvPr/>
          </p:nvSpPr>
          <p:spPr>
            <a:xfrm>
              <a:off x="9921731" y="1398716"/>
              <a:ext cx="639919"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OPERATE</a:t>
              </a:r>
              <a:endParaRPr lang="en-US" sz="1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98" name="Group 97"/>
          <p:cNvGrpSpPr/>
          <p:nvPr/>
        </p:nvGrpSpPr>
        <p:grpSpPr>
          <a:xfrm>
            <a:off x="8589311" y="2038349"/>
            <a:ext cx="2093422" cy="2862725"/>
            <a:chOff x="2800350" y="3208116"/>
            <a:chExt cx="5717369" cy="1576342"/>
          </a:xfrm>
          <a:solidFill>
            <a:schemeClr val="tx1">
              <a:alpha val="10000"/>
            </a:schemeClr>
          </a:solidFill>
        </p:grpSpPr>
        <p:sp>
          <p:nvSpPr>
            <p:cNvPr id="115" name="Rectangle 114"/>
            <p:cNvSpPr/>
            <p:nvPr/>
          </p:nvSpPr>
          <p:spPr bwMode="auto">
            <a:xfrm>
              <a:off x="2800350" y="3208116"/>
              <a:ext cx="5717369" cy="1576342"/>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alpha val="26000"/>
                      </a:srgbClr>
                    </a:gs>
                    <a:gs pos="100000">
                      <a:srgbClr val="FFFFFF"/>
                    </a:gs>
                  </a:gsLst>
                  <a:lin ang="5400000" scaled="0"/>
                </a:gradFill>
                <a:ea typeface="Segoe UI" pitchFamily="34" charset="0"/>
                <a:cs typeface="Segoe UI" pitchFamily="34" charset="0"/>
              </a:endParaRPr>
            </a:p>
          </p:txBody>
        </p:sp>
        <p:sp>
          <p:nvSpPr>
            <p:cNvPr id="116" name="TextBox 115"/>
            <p:cNvSpPr txBox="1"/>
            <p:nvPr/>
          </p:nvSpPr>
          <p:spPr>
            <a:xfrm>
              <a:off x="6571914" y="4633656"/>
              <a:ext cx="1640147" cy="91516"/>
            </a:xfrm>
            <a:prstGeom prst="rect">
              <a:avLst/>
            </a:prstGeom>
            <a:noFill/>
          </p:spPr>
          <p:txBody>
            <a:bodyPr wrap="square" lIns="0" tIns="0" rIns="0" bIns="0" rtlCol="0">
              <a:spAutoFit/>
            </a:bodyPr>
            <a:lstStyle/>
            <a:p>
              <a:pPr>
                <a:lnSpc>
                  <a:spcPct val="90000"/>
                </a:lnSpc>
                <a:spcAft>
                  <a:spcPts val="600"/>
                </a:spcAft>
              </a:pPr>
              <a:r>
                <a:rPr lang="en-US" sz="1200" dirty="0" smtClean="0">
                  <a:gradFill>
                    <a:gsLst>
                      <a:gs pos="0">
                        <a:srgbClr val="FFFFFF"/>
                      </a:gs>
                      <a:gs pos="30000">
                        <a:srgbClr val="FFFFFF"/>
                      </a:gs>
                    </a:gsLst>
                    <a:lin ang="5400000" scaled="0"/>
                  </a:gradFill>
                  <a:latin typeface="Segoe UI Semibold" panose="020B0702040204020203" pitchFamily="34" charset="0"/>
                  <a:cs typeface="Segoe UI Semibold" panose="020B0702040204020203" pitchFamily="34" charset="0"/>
                </a:rPr>
                <a:t>RELEASE</a:t>
              </a:r>
              <a:endParaRPr lang="en-US" sz="1200" dirty="0">
                <a:gradFill>
                  <a:gsLst>
                    <a:gs pos="0">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63688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left)">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wipe(left)">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wipe(left)">
                                      <p:cBhvr>
                                        <p:cTn id="2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Microsoft’s </a:t>
            </a:r>
            <a:r>
              <a:rPr lang="en-US"/>
              <a:t>ALM </a:t>
            </a:r>
            <a:r>
              <a:rPr lang="en-US" smtClean="0"/>
              <a:t>framework</a:t>
            </a:r>
            <a:endParaRPr lang="en-US" dirty="0"/>
          </a:p>
        </p:txBody>
      </p:sp>
      <p:sp>
        <p:nvSpPr>
          <p:cNvPr id="151" name="TextBox 61"/>
          <p:cNvSpPr txBox="1"/>
          <p:nvPr/>
        </p:nvSpPr>
        <p:spPr>
          <a:xfrm>
            <a:off x="7335832" y="3903726"/>
            <a:ext cx="1647299"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kern="0" dirty="0">
                <a:gradFill>
                  <a:gsLst>
                    <a:gs pos="1031">
                      <a:srgbClr val="FFFFFF"/>
                    </a:gs>
                    <a:gs pos="100000">
                      <a:srgbClr val="FFFFFF"/>
                    </a:gs>
                  </a:gsLst>
                  <a:lin ang="5400000" scaled="0"/>
                </a:gradFill>
              </a:rPr>
              <a:t>Production</a:t>
            </a:r>
          </a:p>
        </p:txBody>
      </p:sp>
      <p:sp>
        <p:nvSpPr>
          <p:cNvPr id="153" name="TextBox 61"/>
          <p:cNvSpPr txBox="1"/>
          <p:nvPr/>
        </p:nvSpPr>
        <p:spPr>
          <a:xfrm>
            <a:off x="3273501" y="3903726"/>
            <a:ext cx="1650154"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kern="0" dirty="0">
                <a:gradFill>
                  <a:gsLst>
                    <a:gs pos="1031">
                      <a:srgbClr val="FFFFFF"/>
                    </a:gs>
                    <a:gs pos="74000">
                      <a:srgbClr val="FFFFFF"/>
                    </a:gs>
                  </a:gsLst>
                  <a:lin ang="5400000" scaled="0"/>
                </a:gradFill>
              </a:rPr>
              <a:t>Development</a:t>
            </a:r>
          </a:p>
        </p:txBody>
      </p:sp>
      <p:sp>
        <p:nvSpPr>
          <p:cNvPr id="154" name="Donut 6"/>
          <p:cNvSpPr/>
          <p:nvPr/>
        </p:nvSpPr>
        <p:spPr bwMode="auto">
          <a:xfrm>
            <a:off x="3273502" y="1888106"/>
            <a:ext cx="5709629" cy="3679912"/>
          </a:xfrm>
          <a:prstGeom prst="donut">
            <a:avLst>
              <a:gd name="adj" fmla="val 1889"/>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9"/>
          <p:cNvGrpSpPr/>
          <p:nvPr/>
        </p:nvGrpSpPr>
        <p:grpSpPr>
          <a:xfrm flipH="1">
            <a:off x="7165934" y="2883688"/>
            <a:ext cx="2004902" cy="1688749"/>
            <a:chOff x="1263909" y="2530296"/>
            <a:chExt cx="1701186" cy="1424104"/>
          </a:xfrm>
        </p:grpSpPr>
        <p:sp>
          <p:nvSpPr>
            <p:cNvPr id="156"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Isosceles Triangle 328"/>
            <p:cNvSpPr/>
            <p:nvPr/>
          </p:nvSpPr>
          <p:spPr bwMode="auto">
            <a:xfrm>
              <a:off x="1282093"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329"/>
            <p:cNvGrpSpPr/>
            <p:nvPr/>
          </p:nvGrpSpPr>
          <p:grpSpPr>
            <a:xfrm rot="10800000">
              <a:off x="2605496" y="3067058"/>
              <a:ext cx="359599" cy="314691"/>
              <a:chOff x="809112" y="3312713"/>
              <a:chExt cx="595204" cy="520873"/>
            </a:xfrm>
          </p:grpSpPr>
          <p:sp>
            <p:nvSpPr>
              <p:cNvPr id="164"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Isosceles Triangle 331"/>
              <p:cNvSpPr/>
              <p:nvPr/>
            </p:nvSpPr>
            <p:spPr bwMode="auto">
              <a:xfrm>
                <a:off x="809112" y="3343902"/>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15" name="Group 214"/>
          <p:cNvGrpSpPr/>
          <p:nvPr/>
        </p:nvGrpSpPr>
        <p:grpSpPr>
          <a:xfrm>
            <a:off x="7697363" y="3315518"/>
            <a:ext cx="935360" cy="483300"/>
            <a:chOff x="7697572" y="3497262"/>
            <a:chExt cx="935493" cy="483369"/>
          </a:xfrm>
        </p:grpSpPr>
        <p:grpSp>
          <p:nvGrpSpPr>
            <p:cNvPr id="216" name="Group 215"/>
            <p:cNvGrpSpPr/>
            <p:nvPr/>
          </p:nvGrpSpPr>
          <p:grpSpPr>
            <a:xfrm>
              <a:off x="7865367" y="3497262"/>
              <a:ext cx="690606" cy="403213"/>
              <a:chOff x="9346973" y="3662790"/>
              <a:chExt cx="1006499" cy="587648"/>
            </a:xfrm>
          </p:grpSpPr>
          <p:sp>
            <p:nvSpPr>
              <p:cNvPr id="249" name="Rectangle 30"/>
              <p:cNvSpPr/>
              <p:nvPr/>
            </p:nvSpPr>
            <p:spPr bwMode="auto">
              <a:xfrm>
                <a:off x="9375011" y="3662790"/>
                <a:ext cx="654512" cy="475476"/>
              </a:xfrm>
              <a:prstGeom prst="rect">
                <a:avLst/>
              </a:prstGeom>
              <a:solidFill>
                <a:srgbClr val="FFFFFF"/>
              </a:solidFill>
              <a:ln w="10795" cap="flat" cmpd="sng" algn="ctr">
                <a:noFill/>
                <a:prstDash val="solid"/>
                <a:headEnd type="none" w="med" len="med"/>
                <a:tailEnd type="none" w="med" len="med"/>
              </a:ln>
              <a:effectLst/>
            </p:spPr>
            <p:txBody>
              <a:bodyPr vert="horz" wrap="square" lIns="0" tIns="39633" rIns="0" bIns="39633" numCol="1" rtlCol="0" anchor="ctr" anchorCtr="0" compatLnSpc="1">
                <a:prstTxWarp prst="textNoShape">
                  <a:avLst/>
                </a:prstTxWarp>
              </a:bodyPr>
              <a:lstStyle/>
              <a:p>
                <a:pPr algn="ctr" defTabSz="792367" fontAlgn="base">
                  <a:spcBef>
                    <a:spcPct val="0"/>
                  </a:spcBef>
                  <a:spcAft>
                    <a:spcPct val="0"/>
                  </a:spcAft>
                  <a:defRPr/>
                </a:pPr>
                <a:endParaRPr lang="en-US" sz="1700" kern="0" dirty="0">
                  <a:gradFill>
                    <a:gsLst>
                      <a:gs pos="0">
                        <a:srgbClr val="FFFFFF"/>
                      </a:gs>
                      <a:gs pos="100000">
                        <a:srgbClr val="FFFFFF"/>
                      </a:gs>
                    </a:gsLst>
                    <a:lin ang="5400000" scaled="0"/>
                  </a:gradFill>
                </a:endParaRPr>
              </a:p>
            </p:txBody>
          </p:sp>
          <p:grpSp>
            <p:nvGrpSpPr>
              <p:cNvPr id="250" name="Group 31"/>
              <p:cNvGrpSpPr>
                <a:grpSpLocks noChangeAspect="1"/>
              </p:cNvGrpSpPr>
              <p:nvPr/>
            </p:nvGrpSpPr>
            <p:grpSpPr>
              <a:xfrm>
                <a:off x="9346973" y="3663987"/>
                <a:ext cx="1006499" cy="586451"/>
                <a:chOff x="3742936" y="4845973"/>
                <a:chExt cx="1611848" cy="970652"/>
              </a:xfrm>
              <a:solidFill>
                <a:srgbClr val="0072C6">
                  <a:lumMod val="75000"/>
                </a:srgbClr>
              </a:solidFill>
            </p:grpSpPr>
            <p:sp>
              <p:nvSpPr>
                <p:cNvPr id="269" name="Freeform 186"/>
                <p:cNvSpPr>
                  <a:spLocks noEditPoints="1"/>
                </p:cNvSpPr>
                <p:nvPr/>
              </p:nvSpPr>
              <p:spPr bwMode="black">
                <a:xfrm>
                  <a:off x="4953857" y="4976815"/>
                  <a:ext cx="400927" cy="80850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70" name="Freeform 88"/>
                <p:cNvSpPr>
                  <a:spLocks noEditPoints="1"/>
                </p:cNvSpPr>
                <p:nvPr/>
              </p:nvSpPr>
              <p:spPr bwMode="black">
                <a:xfrm>
                  <a:off x="3742936" y="4845973"/>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nvGrpSpPr>
              <p:cNvPr id="251" name="Group 32"/>
              <p:cNvGrpSpPr/>
              <p:nvPr/>
            </p:nvGrpSpPr>
            <p:grpSpPr>
              <a:xfrm>
                <a:off x="9443109" y="3726150"/>
                <a:ext cx="521728" cy="382428"/>
                <a:chOff x="-1748541" y="1986635"/>
                <a:chExt cx="1206735" cy="914192"/>
              </a:xfrm>
            </p:grpSpPr>
            <p:sp>
              <p:nvSpPr>
                <p:cNvPr id="252" name="Rectangle 35"/>
                <p:cNvSpPr>
                  <a:spLocks noChangeArrowheads="1"/>
                </p:cNvSpPr>
                <p:nvPr/>
              </p:nvSpPr>
              <p:spPr bwMode="auto">
                <a:xfrm>
                  <a:off x="-1318871" y="2263180"/>
                  <a:ext cx="50281" cy="21483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3" name="Rectangle 36"/>
                <p:cNvSpPr>
                  <a:spLocks noChangeArrowheads="1"/>
                </p:cNvSpPr>
                <p:nvPr/>
              </p:nvSpPr>
              <p:spPr bwMode="auto">
                <a:xfrm>
                  <a:off x="-1538277" y="2564861"/>
                  <a:ext cx="25368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4" name="Rectangle 37"/>
                <p:cNvSpPr>
                  <a:spLocks noChangeArrowheads="1"/>
                </p:cNvSpPr>
                <p:nvPr/>
              </p:nvSpPr>
              <p:spPr bwMode="auto">
                <a:xfrm>
                  <a:off x="-1602270" y="2564861"/>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5" name="Rectangle 38"/>
                <p:cNvSpPr>
                  <a:spLocks noChangeArrowheads="1"/>
                </p:cNvSpPr>
                <p:nvPr/>
              </p:nvSpPr>
              <p:spPr bwMode="auto">
                <a:xfrm>
                  <a:off x="-1538277" y="2647139"/>
                  <a:ext cx="27425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6" name="Rectangle 39"/>
                <p:cNvSpPr>
                  <a:spLocks noChangeArrowheads="1"/>
                </p:cNvSpPr>
                <p:nvPr/>
              </p:nvSpPr>
              <p:spPr bwMode="auto">
                <a:xfrm>
                  <a:off x="-1602270" y="2647139"/>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7" name="Rectangle 40"/>
                <p:cNvSpPr>
                  <a:spLocks noChangeArrowheads="1"/>
                </p:cNvSpPr>
                <p:nvPr/>
              </p:nvSpPr>
              <p:spPr bwMode="auto">
                <a:xfrm>
                  <a:off x="-1538277" y="2724845"/>
                  <a:ext cx="20340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8" name="Rectangle 41"/>
                <p:cNvSpPr>
                  <a:spLocks noChangeArrowheads="1"/>
                </p:cNvSpPr>
                <p:nvPr/>
              </p:nvSpPr>
              <p:spPr bwMode="auto">
                <a:xfrm>
                  <a:off x="-1602270" y="2724845"/>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59" name="Rectangle 42"/>
                <p:cNvSpPr>
                  <a:spLocks noChangeArrowheads="1"/>
                </p:cNvSpPr>
                <p:nvPr/>
              </p:nvSpPr>
              <p:spPr bwMode="auto">
                <a:xfrm>
                  <a:off x="-1389720" y="2423162"/>
                  <a:ext cx="50281" cy="54852"/>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0" name="Rectangle 43"/>
                <p:cNvSpPr>
                  <a:spLocks noChangeArrowheads="1"/>
                </p:cNvSpPr>
                <p:nvPr/>
              </p:nvSpPr>
              <p:spPr bwMode="auto">
                <a:xfrm>
                  <a:off x="-1460570" y="2329457"/>
                  <a:ext cx="50281" cy="148556"/>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1" name="Rectangle 44"/>
                <p:cNvSpPr>
                  <a:spLocks noChangeArrowheads="1"/>
                </p:cNvSpPr>
                <p:nvPr/>
              </p:nvSpPr>
              <p:spPr bwMode="auto">
                <a:xfrm>
                  <a:off x="-1533706" y="2290604"/>
                  <a:ext cx="50281" cy="18740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2" name="Rectangle 45"/>
                <p:cNvSpPr>
                  <a:spLocks noChangeArrowheads="1"/>
                </p:cNvSpPr>
                <p:nvPr/>
              </p:nvSpPr>
              <p:spPr bwMode="auto">
                <a:xfrm>
                  <a:off x="-1604556" y="2361454"/>
                  <a:ext cx="50281" cy="116559"/>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3"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4"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5"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6"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7"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68"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grpSp>
          <p:nvGrpSpPr>
            <p:cNvPr id="217" name="Group 216"/>
            <p:cNvGrpSpPr/>
            <p:nvPr/>
          </p:nvGrpSpPr>
          <p:grpSpPr>
            <a:xfrm>
              <a:off x="8494829" y="3741217"/>
              <a:ext cx="138236" cy="229071"/>
              <a:chOff x="9870473" y="3214764"/>
              <a:chExt cx="318099" cy="527121"/>
            </a:xfrm>
          </p:grpSpPr>
          <p:sp>
            <p:nvSpPr>
              <p:cNvPr id="237" name="Freeform 40"/>
              <p:cNvSpPr>
                <a:spLocks/>
              </p:cNvSpPr>
              <p:nvPr/>
            </p:nvSpPr>
            <p:spPr bwMode="auto">
              <a:xfrm>
                <a:off x="9870473" y="3214764"/>
                <a:ext cx="318099" cy="527121"/>
              </a:xfrm>
              <a:custGeom>
                <a:avLst/>
                <a:gdLst>
                  <a:gd name="T0" fmla="*/ 301 w 301"/>
                  <a:gd name="T1" fmla="*/ 496 h 515"/>
                  <a:gd name="T2" fmla="*/ 281 w 301"/>
                  <a:gd name="T3" fmla="*/ 515 h 515"/>
                  <a:gd name="T4" fmla="*/ 20 w 301"/>
                  <a:gd name="T5" fmla="*/ 515 h 515"/>
                  <a:gd name="T6" fmla="*/ 0 w 301"/>
                  <a:gd name="T7" fmla="*/ 496 h 515"/>
                  <a:gd name="T8" fmla="*/ 0 w 301"/>
                  <a:gd name="T9" fmla="*/ 20 h 515"/>
                  <a:gd name="T10" fmla="*/ 20 w 301"/>
                  <a:gd name="T11" fmla="*/ 0 h 515"/>
                  <a:gd name="T12" fmla="*/ 281 w 301"/>
                  <a:gd name="T13" fmla="*/ 0 h 515"/>
                  <a:gd name="T14" fmla="*/ 301 w 301"/>
                  <a:gd name="T15" fmla="*/ 20 h 515"/>
                  <a:gd name="T16" fmla="*/ 301 w 301"/>
                  <a:gd name="T17" fmla="*/ 49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15">
                    <a:moveTo>
                      <a:pt x="301" y="496"/>
                    </a:moveTo>
                    <a:cubicBezTo>
                      <a:pt x="301" y="506"/>
                      <a:pt x="292" y="515"/>
                      <a:pt x="281" y="515"/>
                    </a:cubicBezTo>
                    <a:cubicBezTo>
                      <a:pt x="20" y="515"/>
                      <a:pt x="20" y="515"/>
                      <a:pt x="20" y="515"/>
                    </a:cubicBezTo>
                    <a:cubicBezTo>
                      <a:pt x="9" y="515"/>
                      <a:pt x="0" y="506"/>
                      <a:pt x="0" y="496"/>
                    </a:cubicBezTo>
                    <a:cubicBezTo>
                      <a:pt x="0" y="20"/>
                      <a:pt x="0" y="20"/>
                      <a:pt x="0" y="20"/>
                    </a:cubicBezTo>
                    <a:cubicBezTo>
                      <a:pt x="0" y="9"/>
                      <a:pt x="9" y="0"/>
                      <a:pt x="20" y="0"/>
                    </a:cubicBezTo>
                    <a:cubicBezTo>
                      <a:pt x="281" y="0"/>
                      <a:pt x="281" y="0"/>
                      <a:pt x="281" y="0"/>
                    </a:cubicBezTo>
                    <a:cubicBezTo>
                      <a:pt x="292" y="0"/>
                      <a:pt x="301" y="9"/>
                      <a:pt x="301" y="20"/>
                    </a:cubicBezTo>
                    <a:lnTo>
                      <a:pt x="301" y="4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a:solidFill>
                    <a:srgbClr val="505050"/>
                  </a:solidFill>
                </a:endParaRPr>
              </a:p>
            </p:txBody>
          </p:sp>
          <p:sp>
            <p:nvSpPr>
              <p:cNvPr id="238" name="Rectangle 41"/>
              <p:cNvSpPr>
                <a:spLocks noChangeArrowheads="1"/>
              </p:cNvSpPr>
              <p:nvPr/>
            </p:nvSpPr>
            <p:spPr bwMode="auto">
              <a:xfrm>
                <a:off x="9901291" y="3244582"/>
                <a:ext cx="256986" cy="415430"/>
              </a:xfrm>
              <a:prstGeom prst="rect">
                <a:avLst/>
              </a:prstGeom>
              <a:solidFill>
                <a:srgbClr val="FFFFFF"/>
              </a:solidFill>
              <a:ln>
                <a:noFill/>
              </a:ln>
            </p:spPr>
            <p:txBody>
              <a:bodyPr vert="horz" wrap="square" lIns="77706" tIns="38853" rIns="77706" bIns="38853" numCol="1" anchor="t" anchorCtr="0" compatLnSpc="1">
                <a:prstTxWarp prst="textNoShape">
                  <a:avLst/>
                </a:prstTxWarp>
              </a:bodyPr>
              <a:lstStyle/>
              <a:p>
                <a:pPr defTabSz="792551">
                  <a:defRPr/>
                </a:pPr>
                <a:endParaRPr lang="en-US" sz="1560" kern="0">
                  <a:solidFill>
                    <a:srgbClr val="505050"/>
                  </a:solidFill>
                </a:endParaRPr>
              </a:p>
            </p:txBody>
          </p:sp>
          <p:sp>
            <p:nvSpPr>
              <p:cNvPr id="239" name="Oval 48"/>
              <p:cNvSpPr>
                <a:spLocks noChangeArrowheads="1"/>
              </p:cNvSpPr>
              <p:nvPr/>
            </p:nvSpPr>
            <p:spPr bwMode="auto">
              <a:xfrm>
                <a:off x="10014114" y="3683765"/>
                <a:ext cx="30817" cy="28302"/>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a:solidFill>
                    <a:srgbClr val="505050"/>
                  </a:solidFill>
                </a:endParaRPr>
              </a:p>
            </p:txBody>
          </p:sp>
          <p:grpSp>
            <p:nvGrpSpPr>
              <p:cNvPr id="240" name="Group 36"/>
              <p:cNvGrpSpPr/>
              <p:nvPr/>
            </p:nvGrpSpPr>
            <p:grpSpPr>
              <a:xfrm>
                <a:off x="9948642" y="3281524"/>
                <a:ext cx="162959" cy="162242"/>
                <a:chOff x="10588373" y="2719128"/>
                <a:chExt cx="363629" cy="374164"/>
              </a:xfrm>
            </p:grpSpPr>
            <p:sp>
              <p:nvSpPr>
                <p:cNvPr id="247" name="Freeform 46"/>
                <p:cNvSpPr>
                  <a:spLocks/>
                </p:cNvSpPr>
                <p:nvPr/>
              </p:nvSpPr>
              <p:spPr bwMode="auto">
                <a:xfrm>
                  <a:off x="10588373" y="2753110"/>
                  <a:ext cx="338260"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48" name="Freeform 48"/>
                <p:cNvSpPr>
                  <a:spLocks/>
                </p:cNvSpPr>
                <p:nvPr/>
              </p:nvSpPr>
              <p:spPr bwMode="auto">
                <a:xfrm>
                  <a:off x="10782872" y="2719128"/>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nvGrpSpPr>
              <p:cNvPr id="241" name="Group 37"/>
              <p:cNvGrpSpPr/>
              <p:nvPr/>
            </p:nvGrpSpPr>
            <p:grpSpPr>
              <a:xfrm>
                <a:off x="9948646" y="3493514"/>
                <a:ext cx="166565" cy="103057"/>
                <a:chOff x="10083334" y="5733541"/>
                <a:chExt cx="282525" cy="180662"/>
              </a:xfrm>
            </p:grpSpPr>
            <p:sp>
              <p:nvSpPr>
                <p:cNvPr id="242"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43"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44"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45"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46"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grpSp>
          <p:nvGrpSpPr>
            <p:cNvPr id="218" name="Group 217"/>
            <p:cNvGrpSpPr/>
            <p:nvPr/>
          </p:nvGrpSpPr>
          <p:grpSpPr>
            <a:xfrm>
              <a:off x="7697572" y="3726641"/>
              <a:ext cx="359756" cy="253990"/>
              <a:chOff x="8130193" y="3950287"/>
              <a:chExt cx="359756" cy="253990"/>
            </a:xfrm>
          </p:grpSpPr>
          <p:sp>
            <p:nvSpPr>
              <p:cNvPr id="219" name="Rounded Rectangle 38"/>
              <p:cNvSpPr/>
              <p:nvPr/>
            </p:nvSpPr>
            <p:spPr bwMode="auto">
              <a:xfrm rot="16200000">
                <a:off x="8183076" y="3897404"/>
                <a:ext cx="253990" cy="359756"/>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9633" rIns="0" bIns="39633" numCol="1" rtlCol="0" anchor="ctr" anchorCtr="0" compatLnSpc="1">
                <a:prstTxWarp prst="textNoShape">
                  <a:avLst/>
                </a:prstTxWarp>
              </a:bodyPr>
              <a:lstStyle/>
              <a:p>
                <a:pPr algn="ctr" defTabSz="792367" fontAlgn="base">
                  <a:spcBef>
                    <a:spcPct val="0"/>
                  </a:spcBef>
                  <a:spcAft>
                    <a:spcPct val="0"/>
                  </a:spcAft>
                  <a:defRPr/>
                </a:pPr>
                <a:endParaRPr lang="en-US" sz="1700" kern="0" dirty="0">
                  <a:gradFill>
                    <a:gsLst>
                      <a:gs pos="0">
                        <a:srgbClr val="FFFFFF"/>
                      </a:gs>
                      <a:gs pos="100000">
                        <a:srgbClr val="FFFFFF"/>
                      </a:gs>
                    </a:gsLst>
                    <a:lin ang="5400000" scaled="0"/>
                  </a:gradFill>
                </a:endParaRPr>
              </a:p>
            </p:txBody>
          </p:sp>
          <p:sp>
            <p:nvSpPr>
              <p:cNvPr id="220" name="Rectangle 28"/>
              <p:cNvSpPr>
                <a:spLocks noChangeArrowheads="1"/>
              </p:cNvSpPr>
              <p:nvPr/>
            </p:nvSpPr>
            <p:spPr bwMode="auto">
              <a:xfrm rot="16200000">
                <a:off x="8205080" y="3921223"/>
                <a:ext cx="206471" cy="31297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a:solidFill>
                    <a:srgbClr val="505050"/>
                  </a:solidFill>
                </a:endParaRPr>
              </a:p>
            </p:txBody>
          </p:sp>
          <p:grpSp>
            <p:nvGrpSpPr>
              <p:cNvPr id="221" name="Group 40"/>
              <p:cNvGrpSpPr/>
              <p:nvPr/>
            </p:nvGrpSpPr>
            <p:grpSpPr>
              <a:xfrm rot="16200000">
                <a:off x="8353943" y="4056390"/>
                <a:ext cx="103145" cy="58667"/>
                <a:chOff x="10085257" y="5987235"/>
                <a:chExt cx="284445" cy="167210"/>
              </a:xfrm>
            </p:grpSpPr>
            <p:sp>
              <p:nvSpPr>
                <p:cNvPr id="231" name="Rectangle 36"/>
                <p:cNvSpPr>
                  <a:spLocks noChangeArrowheads="1"/>
                </p:cNvSpPr>
                <p:nvPr/>
              </p:nvSpPr>
              <p:spPr bwMode="auto">
                <a:xfrm>
                  <a:off x="10139070" y="5987235"/>
                  <a:ext cx="21333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2" name="Rectangle 37"/>
                <p:cNvSpPr>
                  <a:spLocks noChangeArrowheads="1"/>
                </p:cNvSpPr>
                <p:nvPr/>
              </p:nvSpPr>
              <p:spPr bwMode="auto">
                <a:xfrm>
                  <a:off x="10085257" y="598723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3" name="Rectangle 38"/>
                <p:cNvSpPr>
                  <a:spLocks noChangeArrowheads="1"/>
                </p:cNvSpPr>
                <p:nvPr/>
              </p:nvSpPr>
              <p:spPr bwMode="auto">
                <a:xfrm>
                  <a:off x="10139070" y="6056425"/>
                  <a:ext cx="23063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4" name="Rectangle 39"/>
                <p:cNvSpPr>
                  <a:spLocks noChangeArrowheads="1"/>
                </p:cNvSpPr>
                <p:nvPr/>
              </p:nvSpPr>
              <p:spPr bwMode="auto">
                <a:xfrm>
                  <a:off x="10085257" y="605642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5" name="Rectangle 40"/>
                <p:cNvSpPr>
                  <a:spLocks noChangeArrowheads="1"/>
                </p:cNvSpPr>
                <p:nvPr/>
              </p:nvSpPr>
              <p:spPr bwMode="auto">
                <a:xfrm>
                  <a:off x="10139070" y="6121771"/>
                  <a:ext cx="171051" cy="3267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6" name="Rectangle 41"/>
                <p:cNvSpPr>
                  <a:spLocks noChangeArrowheads="1"/>
                </p:cNvSpPr>
                <p:nvPr/>
              </p:nvSpPr>
              <p:spPr bwMode="auto">
                <a:xfrm>
                  <a:off x="10085257" y="6121770"/>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nvGrpSpPr>
              <p:cNvPr id="222" name="Group 41"/>
              <p:cNvGrpSpPr/>
              <p:nvPr/>
            </p:nvGrpSpPr>
            <p:grpSpPr>
              <a:xfrm rot="16200000">
                <a:off x="8149998" y="4042127"/>
                <a:ext cx="114267" cy="70699"/>
                <a:chOff x="10083334" y="5733541"/>
                <a:chExt cx="282525" cy="180662"/>
              </a:xfrm>
            </p:grpSpPr>
            <p:sp>
              <p:nvSpPr>
                <p:cNvPr id="226"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27"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28"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29"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30"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nvGrpSpPr>
              <p:cNvPr id="223" name="Group 42"/>
              <p:cNvGrpSpPr/>
              <p:nvPr/>
            </p:nvGrpSpPr>
            <p:grpSpPr>
              <a:xfrm rot="16200000">
                <a:off x="8256562" y="4038313"/>
                <a:ext cx="88136" cy="88397"/>
                <a:chOff x="10588373" y="2726234"/>
                <a:chExt cx="358113" cy="371210"/>
              </a:xfrm>
            </p:grpSpPr>
            <p:sp>
              <p:nvSpPr>
                <p:cNvPr id="224" name="Freeform 46"/>
                <p:cNvSpPr>
                  <a:spLocks/>
                </p:cNvSpPr>
                <p:nvPr/>
              </p:nvSpPr>
              <p:spPr bwMode="auto">
                <a:xfrm>
                  <a:off x="10588373" y="2757262"/>
                  <a:ext cx="338259"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sp>
              <p:nvSpPr>
                <p:cNvPr id="225" name="Freeform 48"/>
                <p:cNvSpPr>
                  <a:spLocks/>
                </p:cNvSpPr>
                <p:nvPr/>
              </p:nvSpPr>
              <p:spPr bwMode="auto">
                <a:xfrm>
                  <a:off x="10777357" y="2726234"/>
                  <a:ext cx="169129"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dirty="0">
                    <a:solidFill>
                      <a:srgbClr val="505050"/>
                    </a:solidFill>
                  </a:endParaRPr>
                </a:p>
              </p:txBody>
            </p:sp>
          </p:grpSp>
        </p:grpSp>
      </p:grpSp>
      <p:grpSp>
        <p:nvGrpSpPr>
          <p:cNvPr id="271" name="Group 270"/>
          <p:cNvGrpSpPr/>
          <p:nvPr/>
        </p:nvGrpSpPr>
        <p:grpSpPr>
          <a:xfrm>
            <a:off x="3605151" y="3157277"/>
            <a:ext cx="956347" cy="695408"/>
            <a:chOff x="3604781" y="3473038"/>
            <a:chExt cx="956482" cy="695506"/>
          </a:xfrm>
        </p:grpSpPr>
        <p:grpSp>
          <p:nvGrpSpPr>
            <p:cNvPr id="272" name="Group 10"/>
            <p:cNvGrpSpPr/>
            <p:nvPr/>
          </p:nvGrpSpPr>
          <p:grpSpPr>
            <a:xfrm>
              <a:off x="3768997" y="3473038"/>
              <a:ext cx="792266" cy="695506"/>
              <a:chOff x="9615056" y="3095550"/>
              <a:chExt cx="1943915" cy="1696670"/>
            </a:xfrm>
          </p:grpSpPr>
          <p:sp>
            <p:nvSpPr>
              <p:cNvPr id="279"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sp>
            <p:nvSpPr>
              <p:cNvPr id="280"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sp>
            <p:nvSpPr>
              <p:cNvPr id="281"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sp>
            <p:nvSpPr>
              <p:cNvPr id="282"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grpSp>
            <p:nvGrpSpPr>
              <p:cNvPr id="283" name="Group 321"/>
              <p:cNvGrpSpPr/>
              <p:nvPr/>
            </p:nvGrpSpPr>
            <p:grpSpPr>
              <a:xfrm>
                <a:off x="10013263" y="4210762"/>
                <a:ext cx="580001" cy="581458"/>
                <a:chOff x="10165318" y="4377352"/>
                <a:chExt cx="1023384" cy="1025954"/>
              </a:xfrm>
            </p:grpSpPr>
            <p:sp>
              <p:nvSpPr>
                <p:cNvPr id="284"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sp>
              <p:nvSpPr>
                <p:cNvPr id="285"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defRPr/>
                  </a:pPr>
                  <a:endParaRPr lang="en-US" sz="1530" kern="0">
                    <a:solidFill>
                      <a:srgbClr val="000000"/>
                    </a:solidFill>
                  </a:endParaRPr>
                </a:p>
              </p:txBody>
            </p:sp>
          </p:grpSp>
        </p:grpSp>
        <p:grpSp>
          <p:nvGrpSpPr>
            <p:cNvPr id="273" name="Group 272"/>
            <p:cNvGrpSpPr/>
            <p:nvPr/>
          </p:nvGrpSpPr>
          <p:grpSpPr>
            <a:xfrm>
              <a:off x="3604781" y="3545815"/>
              <a:ext cx="263588" cy="377177"/>
              <a:chOff x="4778181" y="2712052"/>
              <a:chExt cx="184754" cy="264371"/>
            </a:xfrm>
          </p:grpSpPr>
          <p:sp>
            <p:nvSpPr>
              <p:cNvPr id="277" name="Rounded Rectangle 38"/>
              <p:cNvSpPr/>
              <p:nvPr/>
            </p:nvSpPr>
            <p:spPr bwMode="auto">
              <a:xfrm>
                <a:off x="4778181" y="2712052"/>
                <a:ext cx="184754" cy="264371"/>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9633" rIns="0" bIns="39633" numCol="1" rtlCol="0" anchor="ctr" anchorCtr="0" compatLnSpc="1">
                <a:prstTxWarp prst="textNoShape">
                  <a:avLst/>
                </a:prstTxWarp>
              </a:bodyPr>
              <a:lstStyle/>
              <a:p>
                <a:pPr algn="ctr" defTabSz="792367" fontAlgn="base">
                  <a:spcBef>
                    <a:spcPct val="0"/>
                  </a:spcBef>
                  <a:spcAft>
                    <a:spcPct val="0"/>
                  </a:spcAft>
                  <a:defRPr/>
                </a:pPr>
                <a:endParaRPr lang="en-US" sz="1700" kern="0" dirty="0">
                  <a:gradFill>
                    <a:gsLst>
                      <a:gs pos="0">
                        <a:srgbClr val="FFFFFF"/>
                      </a:gs>
                      <a:gs pos="100000">
                        <a:srgbClr val="FFFFFF"/>
                      </a:gs>
                    </a:gsLst>
                    <a:lin ang="5400000" scaled="0"/>
                  </a:gradFill>
                </a:endParaRPr>
              </a:p>
            </p:txBody>
          </p:sp>
          <p:sp>
            <p:nvSpPr>
              <p:cNvPr id="278" name="Rectangle 28"/>
              <p:cNvSpPr>
                <a:spLocks noChangeArrowheads="1"/>
              </p:cNvSpPr>
              <p:nvPr/>
            </p:nvSpPr>
            <p:spPr bwMode="auto">
              <a:xfrm>
                <a:off x="4800428" y="2729242"/>
                <a:ext cx="150189" cy="22999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92551">
                  <a:defRPr/>
                </a:pPr>
                <a:endParaRPr lang="en-US" sz="1560" kern="0">
                  <a:solidFill>
                    <a:srgbClr val="505050"/>
                  </a:solidFill>
                </a:endParaRPr>
              </a:p>
            </p:txBody>
          </p:sp>
        </p:grpSp>
        <p:grpSp>
          <p:nvGrpSpPr>
            <p:cNvPr id="274" name="Group 273"/>
            <p:cNvGrpSpPr/>
            <p:nvPr/>
          </p:nvGrpSpPr>
          <p:grpSpPr>
            <a:xfrm>
              <a:off x="4238253" y="3735367"/>
              <a:ext cx="130703" cy="218147"/>
              <a:chOff x="3433868" y="2528646"/>
              <a:chExt cx="169541" cy="282970"/>
            </a:xfrm>
          </p:grpSpPr>
          <p:sp>
            <p:nvSpPr>
              <p:cNvPr id="275" name="Rectangle 274"/>
              <p:cNvSpPr/>
              <p:nvPr/>
            </p:nvSpPr>
            <p:spPr bwMode="auto">
              <a:xfrm>
                <a:off x="3445673" y="2544014"/>
                <a:ext cx="144186" cy="2577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06"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92596"/>
                <a:endParaRPr lang="en-US" sz="1530" kern="0">
                  <a:solidFill>
                    <a:srgbClr val="000000"/>
                  </a:solidFill>
                </a:endParaRPr>
              </a:p>
            </p:txBody>
          </p:sp>
        </p:grpSp>
      </p:grpSp>
      <p:sp>
        <p:nvSpPr>
          <p:cNvPr id="287" name="TextBox 286"/>
          <p:cNvSpPr txBox="1"/>
          <p:nvPr/>
        </p:nvSpPr>
        <p:spPr>
          <a:xfrm>
            <a:off x="8726819" y="1683156"/>
            <a:ext cx="3170624" cy="793895"/>
          </a:xfrm>
          <a:prstGeom prst="rect">
            <a:avLst/>
          </a:prstGeom>
          <a:noFill/>
        </p:spPr>
        <p:txBody>
          <a:bodyPr wrap="none" lIns="182854" tIns="146284" rIns="182854" bIns="146284" rtlCol="0" anchor="t" anchorCtr="0">
            <a:spAutoFit/>
          </a:bodyPr>
          <a:lstStyle/>
          <a:p>
            <a:pPr algn="r" defTabSz="932413">
              <a:lnSpc>
                <a:spcPct val="90000"/>
              </a:lnSpc>
            </a:pPr>
            <a:r>
              <a:rPr lang="en-US" sz="3599" spc="-153" dirty="0" smtClean="0">
                <a:gradFill>
                  <a:gsLst>
                    <a:gs pos="13402">
                      <a:srgbClr val="FFFFFF"/>
                    </a:gs>
                    <a:gs pos="81000">
                      <a:srgbClr val="FFFFFF"/>
                    </a:gs>
                  </a:gsLst>
                  <a:lin ang="5400000" scaled="0"/>
                </a:gradFill>
                <a:latin typeface="Segoe UI Light"/>
              </a:rPr>
              <a:t>Operate </a:t>
            </a:r>
            <a:r>
              <a:rPr lang="en-US" sz="3599" spc="-153" dirty="0">
                <a:gradFill>
                  <a:gsLst>
                    <a:gs pos="13402">
                      <a:srgbClr val="FFFFFF"/>
                    </a:gs>
                    <a:gs pos="81000">
                      <a:srgbClr val="FFFFFF"/>
                    </a:gs>
                  </a:gsLst>
                  <a:lin ang="5400000" scaled="0"/>
                </a:gradFill>
                <a:latin typeface="Segoe UI Light"/>
              </a:rPr>
              <a:t>+ learn</a:t>
            </a:r>
            <a:endParaRPr lang="en-US" sz="2099" spc="-61" dirty="0">
              <a:gradFill>
                <a:gsLst>
                  <a:gs pos="13402">
                    <a:srgbClr val="FFFFFF"/>
                  </a:gs>
                  <a:gs pos="81000">
                    <a:srgbClr val="FFFFFF"/>
                  </a:gs>
                </a:gsLst>
                <a:lin ang="5400000" scaled="0"/>
              </a:gradFill>
            </a:endParaRPr>
          </a:p>
        </p:txBody>
      </p:sp>
      <p:sp>
        <p:nvSpPr>
          <p:cNvPr id="288" name="TextBox 287"/>
          <p:cNvSpPr txBox="1"/>
          <p:nvPr/>
        </p:nvSpPr>
        <p:spPr>
          <a:xfrm>
            <a:off x="765748" y="1683156"/>
            <a:ext cx="1111534" cy="793895"/>
          </a:xfrm>
          <a:prstGeom prst="rect">
            <a:avLst/>
          </a:prstGeom>
          <a:noFill/>
        </p:spPr>
        <p:txBody>
          <a:bodyPr wrap="none" lIns="182854" tIns="146284" rIns="182854" bIns="146284" rtlCol="0" anchor="t" anchorCtr="0">
            <a:spAutoFit/>
          </a:bodyPr>
          <a:lstStyle/>
          <a:p>
            <a:pPr defTabSz="932413">
              <a:lnSpc>
                <a:spcPct val="90000"/>
              </a:lnSpc>
            </a:pPr>
            <a:r>
              <a:rPr lang="en-US" sz="3599" spc="-153" dirty="0">
                <a:gradFill>
                  <a:gsLst>
                    <a:gs pos="13402">
                      <a:srgbClr val="FFFFFF"/>
                    </a:gs>
                    <a:gs pos="81000">
                      <a:srgbClr val="FFFFFF"/>
                    </a:gs>
                  </a:gsLst>
                  <a:lin ang="5400000" scaled="0"/>
                </a:gradFill>
                <a:latin typeface="Segoe UI Light"/>
              </a:rPr>
              <a:t>Plan</a:t>
            </a:r>
            <a:endParaRPr lang="en-US" sz="2099" spc="-61" dirty="0">
              <a:gradFill>
                <a:gsLst>
                  <a:gs pos="13402">
                    <a:srgbClr val="FFFFFF"/>
                  </a:gs>
                  <a:gs pos="81000">
                    <a:srgbClr val="FFFFFF"/>
                  </a:gs>
                </a:gsLst>
                <a:lin ang="5400000" scaled="0"/>
              </a:gradFill>
            </a:endParaRPr>
          </a:p>
        </p:txBody>
      </p:sp>
      <p:sp>
        <p:nvSpPr>
          <p:cNvPr id="289" name="TextBox 288"/>
          <p:cNvSpPr txBox="1"/>
          <p:nvPr/>
        </p:nvSpPr>
        <p:spPr>
          <a:xfrm>
            <a:off x="765750" y="5043833"/>
            <a:ext cx="2928698" cy="793895"/>
          </a:xfrm>
          <a:prstGeom prst="rect">
            <a:avLst/>
          </a:prstGeom>
          <a:noFill/>
        </p:spPr>
        <p:txBody>
          <a:bodyPr wrap="none" lIns="182854" tIns="146284" rIns="182854" bIns="146284" rtlCol="0" anchor="t" anchorCtr="0">
            <a:spAutoFit/>
          </a:bodyPr>
          <a:lstStyle/>
          <a:p>
            <a:pPr defTabSz="932413">
              <a:lnSpc>
                <a:spcPct val="90000"/>
              </a:lnSpc>
            </a:pPr>
            <a:r>
              <a:rPr lang="en-US" sz="3599" spc="-153" dirty="0">
                <a:gradFill>
                  <a:gsLst>
                    <a:gs pos="13402">
                      <a:srgbClr val="FFFFFF"/>
                    </a:gs>
                    <a:gs pos="81000">
                      <a:srgbClr val="FFFFFF"/>
                    </a:gs>
                  </a:gsLst>
                  <a:lin ang="5400000" scaled="0"/>
                </a:gradFill>
                <a:latin typeface="Segoe UI Light"/>
              </a:rPr>
              <a:t>Develop + test</a:t>
            </a:r>
            <a:endParaRPr lang="en-US" sz="2099" spc="-61" dirty="0">
              <a:gradFill>
                <a:gsLst>
                  <a:gs pos="13402">
                    <a:srgbClr val="FFFFFF"/>
                  </a:gs>
                  <a:gs pos="81000">
                    <a:srgbClr val="FFFFFF"/>
                  </a:gs>
                </a:gsLst>
                <a:lin ang="5400000" scaled="0"/>
              </a:gradFill>
            </a:endParaRPr>
          </a:p>
        </p:txBody>
      </p:sp>
      <p:sp>
        <p:nvSpPr>
          <p:cNvPr id="290" name="TextBox 289"/>
          <p:cNvSpPr txBox="1"/>
          <p:nvPr/>
        </p:nvSpPr>
        <p:spPr>
          <a:xfrm>
            <a:off x="10209981" y="5043833"/>
            <a:ext cx="1687462" cy="793895"/>
          </a:xfrm>
          <a:prstGeom prst="rect">
            <a:avLst/>
          </a:prstGeom>
          <a:noFill/>
        </p:spPr>
        <p:txBody>
          <a:bodyPr wrap="none" lIns="182854" tIns="146284" rIns="182854" bIns="146284" rtlCol="0" anchor="t" anchorCtr="0">
            <a:spAutoFit/>
          </a:bodyPr>
          <a:lstStyle/>
          <a:p>
            <a:pPr algn="r" defTabSz="932413">
              <a:lnSpc>
                <a:spcPct val="90000"/>
              </a:lnSpc>
            </a:pPr>
            <a:r>
              <a:rPr lang="en-US" sz="3599" spc="-153" dirty="0">
                <a:gradFill>
                  <a:gsLst>
                    <a:gs pos="13402">
                      <a:srgbClr val="FFFFFF"/>
                    </a:gs>
                    <a:gs pos="81000">
                      <a:srgbClr val="FFFFFF"/>
                    </a:gs>
                  </a:gsLst>
                  <a:lin ang="5400000" scaled="0"/>
                </a:gradFill>
                <a:latin typeface="Segoe UI Light"/>
              </a:rPr>
              <a:t>Release</a:t>
            </a:r>
            <a:endParaRPr lang="en-US" sz="2099" spc="-61" dirty="0">
              <a:gradFill>
                <a:gsLst>
                  <a:gs pos="13402">
                    <a:srgbClr val="FFFFFF"/>
                  </a:gs>
                  <a:gs pos="81000">
                    <a:srgbClr val="FFFFFF"/>
                  </a:gs>
                </a:gsLst>
                <a:lin ang="5400000" scaled="0"/>
              </a:gradFill>
            </a:endParaRPr>
          </a:p>
        </p:txBody>
      </p:sp>
      <p:sp>
        <p:nvSpPr>
          <p:cNvPr id="291" name="Rectangle 1"/>
          <p:cNvSpPr/>
          <p:nvPr/>
        </p:nvSpPr>
        <p:spPr bwMode="auto">
          <a:xfrm rot="10800000">
            <a:off x="4999984" y="1734696"/>
            <a:ext cx="2442932" cy="508246"/>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5" rIns="186494" bIns="14919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TextBox 61"/>
          <p:cNvSpPr txBox="1"/>
          <p:nvPr/>
        </p:nvSpPr>
        <p:spPr>
          <a:xfrm>
            <a:off x="5370819" y="1890975"/>
            <a:ext cx="1532675" cy="27699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kern="0" dirty="0">
                <a:gradFill>
                  <a:gsLst>
                    <a:gs pos="1031">
                      <a:srgbClr val="FFFFFF"/>
                    </a:gs>
                    <a:gs pos="74000">
                      <a:srgbClr val="FFFFFF"/>
                    </a:gs>
                  </a:gsLst>
                  <a:lin ang="5400000" scaled="0"/>
                </a:gradFill>
              </a:rPr>
              <a:t>Requirements</a:t>
            </a:r>
          </a:p>
        </p:txBody>
      </p:sp>
      <p:sp>
        <p:nvSpPr>
          <p:cNvPr id="292" name="Isosceles Triangle 331"/>
          <p:cNvSpPr/>
          <p:nvPr/>
        </p:nvSpPr>
        <p:spPr bwMode="auto">
          <a:xfrm rot="17237306" flipH="1">
            <a:off x="7114664" y="1911041"/>
            <a:ext cx="404453" cy="350826"/>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3" name="Group 9"/>
          <p:cNvGrpSpPr/>
          <p:nvPr/>
        </p:nvGrpSpPr>
        <p:grpSpPr>
          <a:xfrm flipH="1">
            <a:off x="3109174" y="2883688"/>
            <a:ext cx="2004902" cy="1688749"/>
            <a:chOff x="1263909" y="2530296"/>
            <a:chExt cx="1701186" cy="1424104"/>
          </a:xfrm>
        </p:grpSpPr>
        <p:sp>
          <p:nvSpPr>
            <p:cNvPr id="294"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Isosceles Triangle 328"/>
            <p:cNvSpPr/>
            <p:nvPr/>
          </p:nvSpPr>
          <p:spPr bwMode="auto">
            <a:xfrm>
              <a:off x="1282094"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7" name="Group 329"/>
            <p:cNvGrpSpPr/>
            <p:nvPr/>
          </p:nvGrpSpPr>
          <p:grpSpPr>
            <a:xfrm rot="10800000">
              <a:off x="2605496" y="3067055"/>
              <a:ext cx="359599" cy="314693"/>
              <a:chOff x="809112" y="3312713"/>
              <a:chExt cx="595204" cy="520876"/>
            </a:xfrm>
          </p:grpSpPr>
          <p:sp>
            <p:nvSpPr>
              <p:cNvPr id="298"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Isosceles Triangle 331"/>
              <p:cNvSpPr/>
              <p:nvPr/>
            </p:nvSpPr>
            <p:spPr bwMode="auto">
              <a:xfrm>
                <a:off x="809112" y="3343905"/>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00" name="Rectangle 1"/>
          <p:cNvSpPr/>
          <p:nvPr/>
        </p:nvSpPr>
        <p:spPr bwMode="auto">
          <a:xfrm>
            <a:off x="4981619" y="5163360"/>
            <a:ext cx="2461298" cy="508246"/>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5" rIns="186494" bIns="14919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0840"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1" name="Group 8"/>
          <p:cNvGrpSpPr/>
          <p:nvPr/>
        </p:nvGrpSpPr>
        <p:grpSpPr>
          <a:xfrm>
            <a:off x="5516493" y="5071224"/>
            <a:ext cx="1358234" cy="692519"/>
            <a:chOff x="3558085" y="4172961"/>
            <a:chExt cx="1829031" cy="892044"/>
          </a:xfrm>
        </p:grpSpPr>
        <p:grpSp>
          <p:nvGrpSpPr>
            <p:cNvPr id="172" name="Group 332"/>
            <p:cNvGrpSpPr/>
            <p:nvPr/>
          </p:nvGrpSpPr>
          <p:grpSpPr>
            <a:xfrm>
              <a:off x="4187485" y="4172961"/>
              <a:ext cx="583517" cy="892044"/>
              <a:chOff x="11312677" y="4385379"/>
              <a:chExt cx="420734" cy="643192"/>
            </a:xfrm>
          </p:grpSpPr>
          <p:sp>
            <p:nvSpPr>
              <p:cNvPr id="201"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2"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3"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4"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5"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6"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7"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8"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09"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10"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211"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grpSp>
        <p:grpSp>
          <p:nvGrpSpPr>
            <p:cNvPr id="173" name="Group 333"/>
            <p:cNvGrpSpPr/>
            <p:nvPr/>
          </p:nvGrpSpPr>
          <p:grpSpPr>
            <a:xfrm>
              <a:off x="4868313" y="4268205"/>
              <a:ext cx="518803" cy="793115"/>
              <a:chOff x="11312677" y="4385379"/>
              <a:chExt cx="420734" cy="643192"/>
            </a:xfrm>
          </p:grpSpPr>
          <p:sp>
            <p:nvSpPr>
              <p:cNvPr id="18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9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grpSp>
        <p:grpSp>
          <p:nvGrpSpPr>
            <p:cNvPr id="174" name="Group 334"/>
            <p:cNvGrpSpPr/>
            <p:nvPr/>
          </p:nvGrpSpPr>
          <p:grpSpPr>
            <a:xfrm>
              <a:off x="3558085" y="4267909"/>
              <a:ext cx="516852" cy="790133"/>
              <a:chOff x="11312677" y="4385379"/>
              <a:chExt cx="420734" cy="643192"/>
            </a:xfrm>
          </p:grpSpPr>
          <p:sp>
            <p:nvSpPr>
              <p:cNvPr id="17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7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7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7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7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3"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4"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5"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6"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sp>
            <p:nvSpPr>
              <p:cNvPr id="187"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06" tIns="38853" rIns="77706" bIns="38853" numCol="1" anchor="t" anchorCtr="0" compatLnSpc="1">
                <a:prstTxWarp prst="textNoShape">
                  <a:avLst/>
                </a:prstTxWarp>
              </a:bodyPr>
              <a:lstStyle/>
              <a:p>
                <a:pPr defTabSz="777011">
                  <a:defRPr/>
                </a:pPr>
                <a:endParaRPr lang="en-US" sz="1530" kern="0">
                  <a:solidFill>
                    <a:srgbClr val="505050"/>
                  </a:solidFill>
                </a:endParaRPr>
              </a:p>
            </p:txBody>
          </p:sp>
        </p:grpSp>
      </p:grpSp>
      <p:sp>
        <p:nvSpPr>
          <p:cNvPr id="212" name="Freeform 211"/>
          <p:cNvSpPr>
            <a:spLocks noEditPoints="1"/>
          </p:cNvSpPr>
          <p:nvPr/>
        </p:nvSpPr>
        <p:spPr bwMode="auto">
          <a:xfrm>
            <a:off x="5144313" y="5330402"/>
            <a:ext cx="330113" cy="260212"/>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solidFill>
                <a:srgbClr val="000000"/>
              </a:solidFill>
            </a:endParaRPr>
          </a:p>
        </p:txBody>
      </p:sp>
      <p:sp>
        <p:nvSpPr>
          <p:cNvPr id="213" name="Freeform 212"/>
          <p:cNvSpPr>
            <a:spLocks noEditPoints="1"/>
          </p:cNvSpPr>
          <p:nvPr/>
        </p:nvSpPr>
        <p:spPr bwMode="auto">
          <a:xfrm flipH="1">
            <a:off x="6933494" y="5299329"/>
            <a:ext cx="346729" cy="286148"/>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solidFill>
                <a:srgbClr val="000000"/>
              </a:solidFill>
            </a:endParaRPr>
          </a:p>
        </p:txBody>
      </p:sp>
      <p:grpSp>
        <p:nvGrpSpPr>
          <p:cNvPr id="5" name="Group 4"/>
          <p:cNvGrpSpPr/>
          <p:nvPr/>
        </p:nvGrpSpPr>
        <p:grpSpPr>
          <a:xfrm>
            <a:off x="5208738" y="3152676"/>
            <a:ext cx="1849422" cy="1165623"/>
            <a:chOff x="5208738" y="3152676"/>
            <a:chExt cx="1849422" cy="1165623"/>
          </a:xfrm>
        </p:grpSpPr>
        <p:grpSp>
          <p:nvGrpSpPr>
            <p:cNvPr id="4" name="Group 3"/>
            <p:cNvGrpSpPr/>
            <p:nvPr/>
          </p:nvGrpSpPr>
          <p:grpSpPr>
            <a:xfrm>
              <a:off x="5521979" y="3152676"/>
              <a:ext cx="1233333" cy="1160925"/>
              <a:chOff x="5521979" y="3152676"/>
              <a:chExt cx="1233333" cy="1160925"/>
            </a:xfrm>
          </p:grpSpPr>
          <p:grpSp>
            <p:nvGrpSpPr>
              <p:cNvPr id="144" name="Group 143"/>
              <p:cNvGrpSpPr/>
              <p:nvPr/>
            </p:nvGrpSpPr>
            <p:grpSpPr>
              <a:xfrm>
                <a:off x="5521979" y="3163077"/>
                <a:ext cx="667449" cy="1123058"/>
                <a:chOff x="5046366" y="4638181"/>
                <a:chExt cx="667449" cy="1123058"/>
              </a:xfrm>
            </p:grpSpPr>
            <p:sp>
              <p:nvSpPr>
                <p:cNvPr id="311" name="Freeform 148"/>
                <p:cNvSpPr>
                  <a:spLocks/>
                </p:cNvSpPr>
                <p:nvPr/>
              </p:nvSpPr>
              <p:spPr bwMode="auto">
                <a:xfrm>
                  <a:off x="5315034" y="4864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2" name="Freeform 145"/>
                <p:cNvSpPr>
                  <a:spLocks/>
                </p:cNvSpPr>
                <p:nvPr/>
              </p:nvSpPr>
              <p:spPr bwMode="auto">
                <a:xfrm>
                  <a:off x="5377537" y="5209420"/>
                  <a:ext cx="170126" cy="31827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146"/>
                <p:cNvSpPr>
                  <a:spLocks/>
                </p:cNvSpPr>
                <p:nvPr/>
              </p:nvSpPr>
              <p:spPr bwMode="auto">
                <a:xfrm>
                  <a:off x="5253213" y="5218144"/>
                  <a:ext cx="139591" cy="310783"/>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149"/>
                <p:cNvSpPr>
                  <a:spLocks/>
                </p:cNvSpPr>
                <p:nvPr/>
              </p:nvSpPr>
              <p:spPr bwMode="auto">
                <a:xfrm>
                  <a:off x="5225768" y="4869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315" name="Oval 144"/>
                <p:cNvSpPr>
                  <a:spLocks noChangeArrowheads="1"/>
                </p:cNvSpPr>
                <p:nvPr/>
              </p:nvSpPr>
              <p:spPr bwMode="auto">
                <a:xfrm>
                  <a:off x="5285185" y="4644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147"/>
                <p:cNvSpPr>
                  <a:spLocks/>
                </p:cNvSpPr>
                <p:nvPr/>
              </p:nvSpPr>
              <p:spPr bwMode="auto">
                <a:xfrm>
                  <a:off x="5253213" y="5218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317" name="Group 316"/>
                <p:cNvGrpSpPr/>
                <p:nvPr/>
              </p:nvGrpSpPr>
              <p:grpSpPr>
                <a:xfrm>
                  <a:off x="5046366" y="4872647"/>
                  <a:ext cx="244284" cy="287906"/>
                  <a:chOff x="978218" y="2040263"/>
                  <a:chExt cx="244284" cy="287906"/>
                </a:xfrm>
              </p:grpSpPr>
              <p:sp>
                <p:nvSpPr>
                  <p:cNvPr id="324"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18" name="Freeform 152"/>
                <p:cNvSpPr>
                  <a:spLocks/>
                </p:cNvSpPr>
                <p:nvPr/>
              </p:nvSpPr>
              <p:spPr bwMode="auto">
                <a:xfrm>
                  <a:off x="5276461" y="4638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9" name="Freeform 153"/>
                <p:cNvSpPr>
                  <a:spLocks/>
                </p:cNvSpPr>
                <p:nvPr/>
              </p:nvSpPr>
              <p:spPr bwMode="auto">
                <a:xfrm>
                  <a:off x="5351363" y="5220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320" name="Picture 3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185" y="4966717"/>
                  <a:ext cx="207282" cy="115834"/>
                </a:xfrm>
                <a:prstGeom prst="rect">
                  <a:avLst/>
                </a:prstGeom>
              </p:spPr>
            </p:pic>
            <p:grpSp>
              <p:nvGrpSpPr>
                <p:cNvPr id="321" name="Group 320"/>
                <p:cNvGrpSpPr/>
                <p:nvPr/>
              </p:nvGrpSpPr>
              <p:grpSpPr>
                <a:xfrm flipH="1">
                  <a:off x="5469531" y="4877705"/>
                  <a:ext cx="244284" cy="287906"/>
                  <a:chOff x="978218" y="2040263"/>
                  <a:chExt cx="244284" cy="287906"/>
                </a:xfrm>
              </p:grpSpPr>
              <p:sp>
                <p:nvSpPr>
                  <p:cNvPr id="322"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45" name="Group 144"/>
              <p:cNvGrpSpPr/>
              <p:nvPr/>
            </p:nvGrpSpPr>
            <p:grpSpPr>
              <a:xfrm>
                <a:off x="6112943" y="3152676"/>
                <a:ext cx="642369" cy="1126461"/>
                <a:chOff x="5191549" y="4773048"/>
                <a:chExt cx="642369" cy="1126461"/>
              </a:xfrm>
            </p:grpSpPr>
            <p:sp>
              <p:nvSpPr>
                <p:cNvPr id="200" name="Oval 199"/>
                <p:cNvSpPr>
                  <a:spLocks noChangeArrowheads="1"/>
                </p:cNvSpPr>
                <p:nvPr/>
              </p:nvSpPr>
              <p:spPr bwMode="auto">
                <a:xfrm>
                  <a:off x="5419185" y="4779743"/>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4" name="Freeform 213"/>
                <p:cNvSpPr>
                  <a:spLocks/>
                </p:cNvSpPr>
                <p:nvPr/>
              </p:nvSpPr>
              <p:spPr bwMode="auto">
                <a:xfrm>
                  <a:off x="5504548" y="5347160"/>
                  <a:ext cx="170727" cy="327036"/>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1" name="Freeform 300"/>
                <p:cNvSpPr>
                  <a:spLocks/>
                </p:cNvSpPr>
                <p:nvPr/>
              </p:nvSpPr>
              <p:spPr bwMode="auto">
                <a:xfrm>
                  <a:off x="5382361" y="5357201"/>
                  <a:ext cx="137251" cy="319155"/>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2" name="Freeform 301"/>
                <p:cNvSpPr>
                  <a:spLocks/>
                </p:cNvSpPr>
                <p:nvPr/>
              </p:nvSpPr>
              <p:spPr bwMode="auto">
                <a:xfrm>
                  <a:off x="5382361" y="5357201"/>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3" name="Freeform 302"/>
                <p:cNvSpPr>
                  <a:spLocks/>
                </p:cNvSpPr>
                <p:nvPr/>
              </p:nvSpPr>
              <p:spPr bwMode="auto">
                <a:xfrm>
                  <a:off x="5450987" y="4992315"/>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4" name="Freeform 303"/>
                <p:cNvSpPr>
                  <a:spLocks/>
                </p:cNvSpPr>
                <p:nvPr/>
              </p:nvSpPr>
              <p:spPr bwMode="auto">
                <a:xfrm>
                  <a:off x="5375666" y="4990641"/>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305" name="Freeform 304"/>
                <p:cNvSpPr>
                  <a:spLocks/>
                </p:cNvSpPr>
                <p:nvPr/>
              </p:nvSpPr>
              <p:spPr bwMode="auto">
                <a:xfrm>
                  <a:off x="5191549" y="4995662"/>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6" name="Freeform 305"/>
                <p:cNvSpPr>
                  <a:spLocks/>
                </p:cNvSpPr>
                <p:nvPr/>
              </p:nvSpPr>
              <p:spPr bwMode="auto">
                <a:xfrm>
                  <a:off x="5310388" y="5194844"/>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07" name="Freeform 306"/>
                <p:cNvSpPr>
                  <a:spLocks/>
                </p:cNvSpPr>
                <p:nvPr/>
              </p:nvSpPr>
              <p:spPr bwMode="auto">
                <a:xfrm>
                  <a:off x="5410816" y="4773048"/>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308" name="Picture 3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035" y="5044882"/>
                  <a:ext cx="329213" cy="225572"/>
                </a:xfrm>
                <a:prstGeom prst="rect">
                  <a:avLst/>
                </a:prstGeom>
              </p:spPr>
            </p:pic>
            <p:sp>
              <p:nvSpPr>
                <p:cNvPr id="309" name="Freeform 308"/>
                <p:cNvSpPr>
                  <a:spLocks/>
                </p:cNvSpPr>
                <p:nvPr/>
              </p:nvSpPr>
              <p:spPr bwMode="auto">
                <a:xfrm flipH="1">
                  <a:off x="5587871" y="4997700"/>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10" name="Freeform 309"/>
                <p:cNvSpPr>
                  <a:spLocks/>
                </p:cNvSpPr>
                <p:nvPr/>
              </p:nvSpPr>
              <p:spPr bwMode="auto">
                <a:xfrm flipH="1">
                  <a:off x="5615842" y="519497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sp>
            <p:nvSpPr>
              <p:cNvPr id="147" name="Oval 146"/>
              <p:cNvSpPr>
                <a:spLocks noChangeArrowheads="1"/>
              </p:cNvSpPr>
              <p:nvPr/>
            </p:nvSpPr>
            <p:spPr bwMode="auto">
              <a:xfrm>
                <a:off x="6064546" y="3193835"/>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48" name="Freeform 147"/>
              <p:cNvSpPr>
                <a:spLocks/>
              </p:cNvSpPr>
              <p:nvPr/>
            </p:nvSpPr>
            <p:spPr bwMode="auto">
              <a:xfrm>
                <a:off x="6149909" y="3761252"/>
                <a:ext cx="170727" cy="305348"/>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49" name="Freeform 148"/>
              <p:cNvSpPr>
                <a:spLocks/>
              </p:cNvSpPr>
              <p:nvPr/>
            </p:nvSpPr>
            <p:spPr bwMode="auto">
              <a:xfrm>
                <a:off x="6027722" y="3771293"/>
                <a:ext cx="137251" cy="297990"/>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50" name="Freeform 149"/>
              <p:cNvSpPr>
                <a:spLocks/>
              </p:cNvSpPr>
              <p:nvPr/>
            </p:nvSpPr>
            <p:spPr bwMode="auto">
              <a:xfrm>
                <a:off x="6027722" y="3771293"/>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52" name="Freeform 151"/>
              <p:cNvSpPr>
                <a:spLocks/>
              </p:cNvSpPr>
              <p:nvPr/>
            </p:nvSpPr>
            <p:spPr bwMode="auto">
              <a:xfrm>
                <a:off x="6096348" y="3406407"/>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57" name="Freeform 156"/>
              <p:cNvSpPr>
                <a:spLocks/>
              </p:cNvSpPr>
              <p:nvPr/>
            </p:nvSpPr>
            <p:spPr bwMode="auto">
              <a:xfrm>
                <a:off x="6021027" y="3404733"/>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159" name="Freeform 158"/>
              <p:cNvSpPr>
                <a:spLocks/>
              </p:cNvSpPr>
              <p:nvPr/>
            </p:nvSpPr>
            <p:spPr bwMode="auto">
              <a:xfrm>
                <a:off x="6056177" y="3187140"/>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160" name="Picture 1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727" y="3522065"/>
                <a:ext cx="158510" cy="109738"/>
              </a:xfrm>
              <a:prstGeom prst="rect">
                <a:avLst/>
              </a:prstGeom>
            </p:spPr>
          </p:pic>
          <p:sp>
            <p:nvSpPr>
              <p:cNvPr id="161" name="Rounded Rectangle 160"/>
              <p:cNvSpPr/>
              <p:nvPr/>
            </p:nvSpPr>
            <p:spPr bwMode="auto">
              <a:xfrm rot="533908">
                <a:off x="5964617" y="3410809"/>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2" name="Rounded Rectangle 181"/>
              <p:cNvSpPr/>
              <p:nvPr/>
            </p:nvSpPr>
            <p:spPr bwMode="auto">
              <a:xfrm rot="21066092" flipH="1">
                <a:off x="6288401" y="3413190"/>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69" name="Left-Right Arrow 26"/>
            <p:cNvSpPr/>
            <p:nvPr/>
          </p:nvSpPr>
          <p:spPr bwMode="auto">
            <a:xfrm>
              <a:off x="5208738" y="3713261"/>
              <a:ext cx="1849422" cy="605038"/>
            </a:xfrm>
            <a:prstGeom prst="leftRightArrow">
              <a:avLst>
                <a:gd name="adj1" fmla="val 50000"/>
                <a:gd name="adj2" fmla="val 5676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412" tIns="124329" rIns="155412" bIns="124329" numCol="1" spcCol="0" rtlCol="0" fromWordArt="0" anchor="t" anchorCtr="0" forceAA="0" compatLnSpc="1">
              <a:prstTxWarp prst="textNoShape">
                <a:avLst/>
              </a:prstTxWarp>
              <a:noAutofit/>
            </a:bodyPr>
            <a:lstStyle/>
            <a:p>
              <a:pPr algn="ctr" defTabSz="792367"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61"/>
            <p:cNvSpPr txBox="1"/>
            <p:nvPr/>
          </p:nvSpPr>
          <p:spPr>
            <a:xfrm>
              <a:off x="5208738" y="3903726"/>
              <a:ext cx="1849422" cy="21544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kern="0" dirty="0">
                  <a:gradFill>
                    <a:gsLst>
                      <a:gs pos="3093">
                        <a:srgbClr val="FFFFFF"/>
                      </a:gs>
                      <a:gs pos="85000">
                        <a:srgbClr val="FFFFFF"/>
                      </a:gs>
                    </a:gsLst>
                    <a:lin ang="5400000" scaled="0"/>
                  </a:gradFill>
                </a:rPr>
                <a:t>Collaboration</a:t>
              </a:r>
            </a:p>
          </p:txBody>
        </p:sp>
        <p:sp>
          <p:nvSpPr>
            <p:cNvPr id="181" name="Freeform 180"/>
            <p:cNvSpPr>
              <a:spLocks/>
            </p:cNvSpPr>
            <p:nvPr/>
          </p:nvSpPr>
          <p:spPr bwMode="auto">
            <a:xfrm rot="4158392">
              <a:off x="5911703" y="381475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9" name="Freeform 198"/>
            <p:cNvSpPr>
              <a:spLocks/>
            </p:cNvSpPr>
            <p:nvPr/>
          </p:nvSpPr>
          <p:spPr bwMode="auto">
            <a:xfrm rot="17441608" flipH="1">
              <a:off x="6302880" y="379048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spTree>
    <p:extLst>
      <p:ext uri="{BB962C8B-B14F-4D97-AF65-F5344CB8AC3E}">
        <p14:creationId xmlns:p14="http://schemas.microsoft.com/office/powerpoint/2010/main" val="316754537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Source</a:t>
            </a:r>
            <a:endParaRPr lang="en-US" sz="1399" dirty="0">
              <a:solidFill>
                <a:srgbClr val="FFFFFF">
                  <a:alpha val="50000"/>
                </a:srgbClr>
              </a:solidFill>
              <a:ea typeface="Segoe UI" pitchFamily="34" charset="0"/>
              <a:cs typeface="Segoe UI" pitchFamily="34" charset="0"/>
            </a:endParaRPr>
          </a:p>
        </p:txBody>
      </p:sp>
      <p:sp>
        <p:nvSpPr>
          <p:cNvPr id="103" name="Rounded Rectangle 102"/>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104" name="Rounded Rectangle 103"/>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smtClean="0">
                <a:solidFill>
                  <a:srgbClr val="FFFFFF">
                    <a:alpha val="50000"/>
                  </a:srgbClr>
                </a:solidFill>
                <a:ea typeface="Segoe UI" pitchFamily="34" charset="0"/>
                <a:cs typeface="Segoe UI" pitchFamily="34" charset="0"/>
              </a:rPr>
              <a:t>Test/issues</a:t>
            </a:r>
            <a:endParaRPr lang="en-US" sz="1399" dirty="0">
              <a:solidFill>
                <a:srgbClr val="FFFFFF">
                  <a:alpha val="50000"/>
                </a:srgbClr>
              </a:solidFill>
              <a:ea typeface="Segoe UI" pitchFamily="34" charset="0"/>
              <a:cs typeface="Segoe UI" pitchFamily="34" charset="0"/>
            </a:endParaRPr>
          </a:p>
        </p:txBody>
      </p:sp>
      <p:sp>
        <p:nvSpPr>
          <p:cNvPr id="105" name="Rounded Rectangle 104"/>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Deployment</a:t>
            </a:r>
            <a:endParaRPr lang="en-US" sz="1399" dirty="0">
              <a:solidFill>
                <a:srgbClr val="FFFFFF">
                  <a:alpha val="50000"/>
                </a:srgbClr>
              </a:solidFill>
              <a:ea typeface="Segoe UI" pitchFamily="34" charset="0"/>
              <a:cs typeface="Segoe UI" pitchFamily="34" charset="0"/>
            </a:endParaRPr>
          </a:p>
        </p:txBody>
      </p:sp>
      <p:sp>
        <p:nvSpPr>
          <p:cNvPr id="106" name="Rounded Rectangle 105"/>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Application</a:t>
            </a:r>
            <a:endParaRPr lang="en-US" sz="1399" dirty="0">
              <a:solidFill>
                <a:srgbClr val="FFFFFF">
                  <a:alpha val="50000"/>
                </a:srgbClr>
              </a:solidFill>
              <a:ea typeface="Segoe UI" pitchFamily="34" charset="0"/>
              <a:cs typeface="Segoe UI" pitchFamily="34" charset="0"/>
            </a:endParaRPr>
          </a:p>
        </p:txBody>
      </p:sp>
      <p:sp>
        <p:nvSpPr>
          <p:cNvPr id="107" name="Rounded Rectangle 106"/>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Operations</a:t>
            </a:r>
            <a:endParaRPr lang="en-US" sz="1399" dirty="0">
              <a:solidFill>
                <a:srgbClr val="FFFFFF">
                  <a:alpha val="50000"/>
                </a:srgbClr>
              </a:solidFill>
              <a:ea typeface="Segoe UI" pitchFamily="34" charset="0"/>
              <a:cs typeface="Segoe UI" pitchFamily="34" charset="0"/>
            </a:endParaRPr>
          </a:p>
        </p:txBody>
      </p:sp>
      <p:sp>
        <p:nvSpPr>
          <p:cNvPr id="108" name="Rounded Rectangle 107"/>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a:solidFill>
                  <a:srgbClr val="FFFFFF">
                    <a:alpha val="50000"/>
                  </a:srgbClr>
                </a:solidFill>
                <a:ea typeface="Segoe UI" pitchFamily="34" charset="0"/>
                <a:cs typeface="Segoe UI" pitchFamily="34" charset="0"/>
              </a:rPr>
              <a:t>Process </a:t>
            </a:r>
            <a:r>
              <a:rPr lang="en-US" sz="1399" smtClean="0">
                <a:solidFill>
                  <a:srgbClr val="FFFFFF">
                    <a:alpha val="50000"/>
                  </a:srgbClr>
                </a:solidFill>
                <a:ea typeface="Segoe UI" pitchFamily="34" charset="0"/>
                <a:cs typeface="Segoe UI" pitchFamily="34" charset="0"/>
              </a:rPr>
              <a:t>tools</a:t>
            </a:r>
            <a:endParaRPr lang="en-US" sz="1399" dirty="0">
              <a:solidFill>
                <a:srgbClr val="FFFFFF">
                  <a:alpha val="50000"/>
                </a:srgbClr>
              </a:solidFill>
              <a:ea typeface="Segoe UI" pitchFamily="34" charset="0"/>
              <a:cs typeface="Segoe UI" pitchFamily="34" charset="0"/>
            </a:endParaRPr>
          </a:p>
        </p:txBody>
      </p:sp>
      <p:sp>
        <p:nvSpPr>
          <p:cNvPr id="4" name="Title 3"/>
          <p:cNvSpPr>
            <a:spLocks noGrp="1"/>
          </p:cNvSpPr>
          <p:nvPr>
            <p:ph type="title"/>
          </p:nvPr>
        </p:nvSpPr>
        <p:spPr/>
        <p:txBody>
          <a:bodyPr/>
          <a:lstStyle/>
          <a:p>
            <a:r>
              <a:rPr lang="en-US"/>
              <a:t>ALM </a:t>
            </a:r>
            <a:r>
              <a:rPr lang="en-US" smtClean="0"/>
              <a:t>framework</a:t>
            </a:r>
            <a:endParaRPr lang="en-US" dirty="0"/>
          </a:p>
        </p:txBody>
      </p:sp>
      <p:sp>
        <p:nvSpPr>
          <p:cNvPr id="71" name="Rounded Rectangle 70"/>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129"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55" name="Group 54"/>
          <p:cNvGrpSpPr/>
          <p:nvPr/>
        </p:nvGrpSpPr>
        <p:grpSpPr>
          <a:xfrm>
            <a:off x="91444" y="4872079"/>
            <a:ext cx="1356835" cy="1127420"/>
            <a:chOff x="958943" y="1820181"/>
            <a:chExt cx="1356835" cy="1127420"/>
          </a:xfrm>
        </p:grpSpPr>
        <p:sp>
          <p:nvSpPr>
            <p:cNvPr id="56"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60"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1" name="Group 60"/>
            <p:cNvGrpSpPr/>
            <p:nvPr/>
          </p:nvGrpSpPr>
          <p:grpSpPr>
            <a:xfrm>
              <a:off x="1388646" y="2014004"/>
              <a:ext cx="311900" cy="222474"/>
              <a:chOff x="1366452" y="1994459"/>
              <a:chExt cx="311900" cy="222474"/>
            </a:xfrm>
          </p:grpSpPr>
          <p:sp>
            <p:nvSpPr>
              <p:cNvPr id="75"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2"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4" name="Group 63"/>
            <p:cNvGrpSpPr/>
            <p:nvPr/>
          </p:nvGrpSpPr>
          <p:grpSpPr>
            <a:xfrm>
              <a:off x="958943" y="2054647"/>
              <a:ext cx="244284" cy="287906"/>
              <a:chOff x="978218" y="2040263"/>
              <a:chExt cx="244284" cy="287906"/>
            </a:xfrm>
          </p:grpSpPr>
          <p:sp>
            <p:nvSpPr>
              <p:cNvPr id="73"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5"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7" name="Group 66"/>
            <p:cNvGrpSpPr/>
            <p:nvPr/>
          </p:nvGrpSpPr>
          <p:grpSpPr>
            <a:xfrm>
              <a:off x="1261759" y="2339640"/>
              <a:ext cx="1054019" cy="607961"/>
              <a:chOff x="511109" y="5814543"/>
              <a:chExt cx="1041729" cy="600871"/>
            </a:xfrm>
          </p:grpSpPr>
          <p:sp>
            <p:nvSpPr>
              <p:cNvPr id="69"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cxnSp>
        <p:nvCxnSpPr>
          <p:cNvPr id="109" name="Straight Arrow Connector 108"/>
          <p:cNvCxnSpPr/>
          <p:nvPr/>
        </p:nvCxnSpPr>
        <p:spPr>
          <a:xfrm>
            <a:off x="5407025" y="2308225"/>
            <a:ext cx="433545" cy="276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2357438" y="2800350"/>
            <a:ext cx="1134873" cy="112852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1380347" y="3372871"/>
            <a:ext cx="0" cy="957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2405063" y="2109788"/>
            <a:ext cx="114925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784038" y="1584018"/>
            <a:ext cx="1614689" cy="1414096"/>
            <a:chOff x="473780" y="1976733"/>
            <a:chExt cx="1614689" cy="1414096"/>
          </a:xfrm>
        </p:grpSpPr>
        <p:sp>
          <p:nvSpPr>
            <p:cNvPr id="125" name="Rounded Rectangle 124"/>
            <p:cNvSpPr/>
            <p:nvPr/>
          </p:nvSpPr>
          <p:spPr bwMode="auto">
            <a:xfrm>
              <a:off x="78161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473780" y="2755900"/>
              <a:ext cx="609168" cy="63492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grpSp>
      <p:sp>
        <p:nvSpPr>
          <p:cNvPr id="128" name="Rounded Rectangle 127"/>
          <p:cNvSpPr/>
          <p:nvPr/>
        </p:nvSpPr>
        <p:spPr bwMode="auto">
          <a:xfrm>
            <a:off x="3936074" y="4073937"/>
            <a:ext cx="1488637" cy="1275321"/>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35" name="Rounded Rectangle 134"/>
          <p:cNvSpPr/>
          <p:nvPr/>
        </p:nvSpPr>
        <p:spPr bwMode="auto">
          <a:xfrm>
            <a:off x="3914981" y="1352775"/>
            <a:ext cx="1488637" cy="19938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49" name="Rounded Rectangle 148"/>
          <p:cNvSpPr/>
          <p:nvPr/>
        </p:nvSpPr>
        <p:spPr bwMode="auto">
          <a:xfrm>
            <a:off x="5951824" y="1347205"/>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204" name="Rounded Rectangle 203"/>
          <p:cNvSpPr/>
          <p:nvPr/>
        </p:nvSpPr>
        <p:spPr bwMode="auto">
          <a:xfrm>
            <a:off x="10395897" y="1354459"/>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221" name="Rounded Rectangle 220"/>
          <p:cNvSpPr/>
          <p:nvPr/>
        </p:nvSpPr>
        <p:spPr bwMode="auto">
          <a:xfrm>
            <a:off x="10241708" y="5144075"/>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cxnSp>
        <p:nvCxnSpPr>
          <p:cNvPr id="231" name="Straight Arrow Connector 230"/>
          <p:cNvCxnSpPr/>
          <p:nvPr/>
        </p:nvCxnSpPr>
        <p:spPr>
          <a:xfrm flipV="1">
            <a:off x="9840455" y="2633442"/>
            <a:ext cx="460944"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5223384" y="4529548"/>
            <a:ext cx="3215766" cy="1704019"/>
            <a:chOff x="4819651" y="2807496"/>
            <a:chExt cx="3562943" cy="3800381"/>
          </a:xfrm>
        </p:grpSpPr>
        <p:cxnSp>
          <p:nvCxnSpPr>
            <p:cNvPr id="233" name="Straight Arrow Connector 232"/>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p:cNvCxnSpPr/>
          <p:nvPr/>
        </p:nvCxnSpPr>
        <p:spPr>
          <a:xfrm flipV="1">
            <a:off x="7604559" y="2633441"/>
            <a:ext cx="434541"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ounded Rectangle 237"/>
          <p:cNvSpPr/>
          <p:nvPr/>
        </p:nvSpPr>
        <p:spPr bwMode="auto">
          <a:xfrm>
            <a:off x="8052459" y="1346947"/>
            <a:ext cx="1753215" cy="3021944"/>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45720" numCol="1" spcCol="0" rtlCol="0" fromWordArt="0" anchor="b" anchorCtr="0" forceAA="0" compatLnSpc="1">
            <a:prstTxWarp prst="textNoShape">
              <a:avLst/>
            </a:prstTxWarp>
            <a:noAutofit/>
          </a:bodyPr>
          <a:lstStyle/>
          <a:p>
            <a:pPr algn="ctr" defTabSz="932597"/>
            <a:endParaRPr lang="en-US" sz="1600" dirty="0">
              <a:gradFill>
                <a:gsLst>
                  <a:gs pos="0">
                    <a:srgbClr val="FFFFFF"/>
                  </a:gs>
                  <a:gs pos="100000">
                    <a:srgbClr val="FFFFFF"/>
                  </a:gs>
                </a:gsLst>
                <a:lin ang="5400000" scaled="0"/>
              </a:gradFill>
              <a:ea typeface="Segoe UI" pitchFamily="34" charset="0"/>
              <a:cs typeface="Segoe UI" pitchFamily="34" charset="0"/>
            </a:endParaRPr>
          </a:p>
        </p:txBody>
      </p:sp>
      <p:pic>
        <p:nvPicPr>
          <p:cNvPr id="240" name="Picture 239"/>
          <p:cNvPicPr>
            <a:picLocks noChangeAspect="1"/>
          </p:cNvPicPr>
          <p:nvPr/>
        </p:nvPicPr>
        <p:blipFill>
          <a:blip r:embed="rId4"/>
          <a:stretch>
            <a:fillRect/>
          </a:stretch>
        </p:blipFill>
        <p:spPr>
          <a:xfrm>
            <a:off x="8153987" y="1487045"/>
            <a:ext cx="1528108" cy="948121"/>
          </a:xfrm>
          <a:prstGeom prst="rect">
            <a:avLst/>
          </a:prstGeom>
        </p:spPr>
      </p:pic>
      <p:sp>
        <p:nvSpPr>
          <p:cNvPr id="241" name="TextBox 240"/>
          <p:cNvSpPr txBox="1"/>
          <p:nvPr/>
        </p:nvSpPr>
        <p:spPr>
          <a:xfrm>
            <a:off x="8766279" y="2009163"/>
            <a:ext cx="399148"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gs>
                    <a:gs pos="30000">
                      <a:srgbClr val="0072C6"/>
                    </a:gs>
                  </a:gsLst>
                  <a:lin ang="5400000" scaled="0"/>
                </a:gradFill>
              </a:rPr>
              <a:t>Cloud</a:t>
            </a:r>
          </a:p>
        </p:txBody>
      </p:sp>
      <p:grpSp>
        <p:nvGrpSpPr>
          <p:cNvPr id="243" name="Group 242"/>
          <p:cNvGrpSpPr/>
          <p:nvPr/>
        </p:nvGrpSpPr>
        <p:grpSpPr>
          <a:xfrm>
            <a:off x="8617515" y="2786363"/>
            <a:ext cx="816128" cy="950197"/>
            <a:chOff x="5394326" y="4936834"/>
            <a:chExt cx="720725" cy="835025"/>
          </a:xfrm>
          <a:solidFill>
            <a:schemeClr val="tx1"/>
          </a:solidFill>
        </p:grpSpPr>
        <p:sp>
          <p:nvSpPr>
            <p:cNvPr id="249"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50"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
        <p:nvSpPr>
          <p:cNvPr id="245" name="TextBox 244"/>
          <p:cNvSpPr txBox="1"/>
          <p:nvPr/>
        </p:nvSpPr>
        <p:spPr>
          <a:xfrm>
            <a:off x="8380148" y="3809945"/>
            <a:ext cx="1085875" cy="207749"/>
          </a:xfrm>
          <a:prstGeom prst="rect">
            <a:avLst/>
          </a:prstGeom>
          <a:noFill/>
        </p:spPr>
        <p:txBody>
          <a:bodyPr wrap="none" lIns="0" tIns="0" rIns="0" bIns="0" rtlCol="0">
            <a:spAutoFit/>
          </a:bodyPr>
          <a:lstStyle/>
          <a:p>
            <a:pPr>
              <a:lnSpc>
                <a:spcPct val="90000"/>
              </a:lnSpc>
              <a:spcAft>
                <a:spcPts val="600"/>
              </a:spcAft>
            </a:pPr>
            <a:r>
              <a:rPr lang="en-US" sz="1500" dirty="0" smtClean="0">
                <a:gradFill>
                  <a:gsLst>
                    <a:gs pos="0">
                      <a:srgbClr val="FFFFFF"/>
                    </a:gs>
                    <a:gs pos="100000">
                      <a:srgbClr val="FFFFFF"/>
                    </a:gs>
                  </a:gsLst>
                  <a:lin ang="5400000" scaled="0"/>
                </a:gradFill>
                <a:ea typeface="Segoe UI" pitchFamily="34" charset="0"/>
                <a:cs typeface="Segoe UI" pitchFamily="34" charset="0"/>
              </a:rPr>
              <a:t>On-premises</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1644439" y="4869171"/>
            <a:ext cx="1333278" cy="1131005"/>
            <a:chOff x="1680905" y="4869171"/>
            <a:chExt cx="1333278" cy="1131005"/>
          </a:xfrm>
        </p:grpSpPr>
        <p:grpSp>
          <p:nvGrpSpPr>
            <p:cNvPr id="2" name="Group 1"/>
            <p:cNvGrpSpPr/>
            <p:nvPr/>
          </p:nvGrpSpPr>
          <p:grpSpPr>
            <a:xfrm>
              <a:off x="2312865" y="4869171"/>
              <a:ext cx="701318" cy="1129810"/>
              <a:chOff x="1444680" y="4869171"/>
              <a:chExt cx="701318" cy="1129810"/>
            </a:xfrm>
          </p:grpSpPr>
          <p:sp>
            <p:nvSpPr>
              <p:cNvPr id="78" name="Freeform 77"/>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79" name="Freeform 78"/>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0" name="Oval 79"/>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1" name="Freeform 80"/>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2" name="Freeform 8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3" name="Freeform 82"/>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4" name="Freeform 83"/>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5" name="Freeform 84"/>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86" name="Freeform 85"/>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7" name="Freeform 86"/>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8" name="Freeform 87"/>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89" name="Group 88"/>
            <p:cNvGrpSpPr/>
            <p:nvPr/>
          </p:nvGrpSpPr>
          <p:grpSpPr>
            <a:xfrm>
              <a:off x="1680905" y="5392215"/>
              <a:ext cx="1054019" cy="607961"/>
              <a:chOff x="511109" y="5814543"/>
              <a:chExt cx="1041729" cy="600871"/>
            </a:xfrm>
          </p:grpSpPr>
          <p:sp>
            <p:nvSpPr>
              <p:cNvPr id="9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93" name="Group 92"/>
          <p:cNvGrpSpPr/>
          <p:nvPr/>
        </p:nvGrpSpPr>
        <p:grpSpPr>
          <a:xfrm>
            <a:off x="862371" y="5625951"/>
            <a:ext cx="1340228" cy="1130328"/>
            <a:chOff x="3806610" y="1466845"/>
            <a:chExt cx="1340228" cy="1130328"/>
          </a:xfrm>
        </p:grpSpPr>
        <p:sp>
          <p:nvSpPr>
            <p:cNvPr id="95" name="Freeform 94"/>
            <p:cNvSpPr>
              <a:spLocks/>
            </p:cNvSpPr>
            <p:nvPr/>
          </p:nvSpPr>
          <p:spPr bwMode="auto">
            <a:xfrm>
              <a:off x="4196603" y="1689459"/>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96" name="Freeform 95"/>
            <p:cNvSpPr>
              <a:spLocks/>
            </p:cNvSpPr>
            <p:nvPr/>
          </p:nvSpPr>
          <p:spPr bwMode="auto">
            <a:xfrm>
              <a:off x="4419217" y="1642593"/>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98" name="Oval 97"/>
            <p:cNvSpPr>
              <a:spLocks noChangeArrowheads="1"/>
            </p:cNvSpPr>
            <p:nvPr/>
          </p:nvSpPr>
          <p:spPr bwMode="auto">
            <a:xfrm>
              <a:off x="4034246" y="1473540"/>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99" name="Freeform 98"/>
            <p:cNvSpPr>
              <a:spLocks/>
            </p:cNvSpPr>
            <p:nvPr/>
          </p:nvSpPr>
          <p:spPr bwMode="auto">
            <a:xfrm>
              <a:off x="4119609" y="2040956"/>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00" name="Freeform 99"/>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01" name="Freeform 100"/>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02" name="Freeform 101"/>
            <p:cNvSpPr>
              <a:spLocks/>
            </p:cNvSpPr>
            <p:nvPr/>
          </p:nvSpPr>
          <p:spPr bwMode="auto">
            <a:xfrm>
              <a:off x="4066048" y="1686112"/>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14" name="Freeform 113"/>
            <p:cNvSpPr>
              <a:spLocks/>
            </p:cNvSpPr>
            <p:nvPr/>
          </p:nvSpPr>
          <p:spPr bwMode="auto">
            <a:xfrm>
              <a:off x="3990727" y="1684438"/>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126" name="Freeform 125"/>
            <p:cNvSpPr>
              <a:spLocks/>
            </p:cNvSpPr>
            <p:nvPr/>
          </p:nvSpPr>
          <p:spPr bwMode="auto">
            <a:xfrm>
              <a:off x="3806610" y="1689459"/>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27" name="Freeform 126"/>
            <p:cNvSpPr>
              <a:spLocks/>
            </p:cNvSpPr>
            <p:nvPr/>
          </p:nvSpPr>
          <p:spPr bwMode="auto">
            <a:xfrm>
              <a:off x="3925449" y="1888641"/>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30" name="Freeform 129"/>
            <p:cNvSpPr>
              <a:spLocks/>
            </p:cNvSpPr>
            <p:nvPr/>
          </p:nvSpPr>
          <p:spPr bwMode="auto">
            <a:xfrm>
              <a:off x="4025877" y="1466845"/>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nvGrpSpPr>
            <p:cNvPr id="131" name="Group 130"/>
            <p:cNvGrpSpPr/>
            <p:nvPr/>
          </p:nvGrpSpPr>
          <p:grpSpPr>
            <a:xfrm>
              <a:off x="4092819" y="1989212"/>
              <a:ext cx="1054019" cy="607961"/>
              <a:chOff x="511109" y="5814543"/>
              <a:chExt cx="1041729" cy="600871"/>
            </a:xfrm>
          </p:grpSpPr>
          <p:sp>
            <p:nvSpPr>
              <p:cNvPr id="13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133" name="Picture 1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1427" y="1801770"/>
              <a:ext cx="158510" cy="109738"/>
            </a:xfrm>
            <a:prstGeom prst="rect">
              <a:avLst/>
            </a:prstGeom>
          </p:spPr>
        </p:pic>
      </p:grpSp>
    </p:spTree>
    <p:extLst>
      <p:ext uri="{BB962C8B-B14F-4D97-AF65-F5344CB8AC3E}">
        <p14:creationId xmlns:p14="http://schemas.microsoft.com/office/powerpoint/2010/main" val="77349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wipe(down)">
                                      <p:cBhvr>
                                        <p:cTn id="18" dur="500"/>
                                        <p:tgtEl>
                                          <p:spTgt spid="111"/>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wipe(left)">
                                      <p:cBhvr>
                                        <p:cTn id="27" dur="500"/>
                                        <p:tgtEl>
                                          <p:spTgt spid="112"/>
                                        </p:tgtEl>
                                      </p:cBhvr>
                                    </p:animEffect>
                                  </p:childTnLst>
                                </p:cTn>
                              </p:par>
                              <p:par>
                                <p:cTn id="28" presetID="22" presetClass="entr" presetSubtype="8" fill="hold" nodeType="with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wipe(left)">
                                      <p:cBhvr>
                                        <p:cTn id="30" dur="500"/>
                                        <p:tgtEl>
                                          <p:spTgt spid="1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wipe(left)">
                                      <p:cBhvr>
                                        <p:cTn id="42" dur="500"/>
                                        <p:tgtEl>
                                          <p:spTgt spid="109"/>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childTnLst>
                          </p:cTn>
                        </p:par>
                        <p:par>
                          <p:cTn id="47" fill="hold">
                            <p:stCondLst>
                              <p:cond delay="1000"/>
                            </p:stCondLst>
                            <p:childTnLst>
                              <p:par>
                                <p:cTn id="48" presetID="22" presetClass="entr" presetSubtype="8" fill="hold" nodeType="afterEffect">
                                  <p:stCondLst>
                                    <p:cond delay="1000"/>
                                  </p:stCondLst>
                                  <p:childTnLst>
                                    <p:set>
                                      <p:cBhvr>
                                        <p:cTn id="49" dur="1" fill="hold">
                                          <p:stCondLst>
                                            <p:cond delay="0"/>
                                          </p:stCondLst>
                                        </p:cTn>
                                        <p:tgtEl>
                                          <p:spTgt spid="232"/>
                                        </p:tgtEl>
                                        <p:attrNameLst>
                                          <p:attrName>style.visibility</p:attrName>
                                        </p:attrNameLst>
                                      </p:cBhvr>
                                      <p:to>
                                        <p:strVal val="visible"/>
                                      </p:to>
                                    </p:set>
                                    <p:animEffect transition="in" filter="wipe(left)">
                                      <p:cBhvr>
                                        <p:cTn id="50" dur="500"/>
                                        <p:tgtEl>
                                          <p:spTgt spid="232"/>
                                        </p:tgtEl>
                                      </p:cBhvr>
                                    </p:animEffect>
                                  </p:childTnLst>
                                </p:cTn>
                              </p:par>
                              <p:par>
                                <p:cTn id="51" presetID="22" presetClass="entr" presetSubtype="8" fill="hold" nodeType="withEffect">
                                  <p:stCondLst>
                                    <p:cond delay="1000"/>
                                  </p:stCondLst>
                                  <p:childTnLst>
                                    <p:set>
                                      <p:cBhvr>
                                        <p:cTn id="52" dur="1" fill="hold">
                                          <p:stCondLst>
                                            <p:cond delay="0"/>
                                          </p:stCondLst>
                                        </p:cTn>
                                        <p:tgtEl>
                                          <p:spTgt spid="236"/>
                                        </p:tgtEl>
                                        <p:attrNameLst>
                                          <p:attrName>style.visibility</p:attrName>
                                        </p:attrNameLst>
                                      </p:cBhvr>
                                      <p:to>
                                        <p:strVal val="visible"/>
                                      </p:to>
                                    </p:set>
                                    <p:animEffect transition="in" filter="wipe(left)">
                                      <p:cBhvr>
                                        <p:cTn id="53" dur="500"/>
                                        <p:tgtEl>
                                          <p:spTgt spid="236"/>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38"/>
                                        </p:tgtEl>
                                        <p:attrNameLst>
                                          <p:attrName>style.visibility</p:attrName>
                                        </p:attrNameLst>
                                      </p:cBhvr>
                                      <p:to>
                                        <p:strVal val="visible"/>
                                      </p:to>
                                    </p:set>
                                    <p:animEffect transition="in" filter="fade">
                                      <p:cBhvr>
                                        <p:cTn id="57" dur="500"/>
                                        <p:tgtEl>
                                          <p:spTgt spid="238"/>
                                        </p:tgtEl>
                                      </p:cBhvr>
                                    </p:animEffect>
                                  </p:childTnLst>
                                </p:cTn>
                              </p:par>
                              <p:par>
                                <p:cTn id="58" presetID="10" presetClass="entr" presetSubtype="0" fill="hold" nodeType="withEffect">
                                  <p:stCondLst>
                                    <p:cond delay="0"/>
                                  </p:stCondLst>
                                  <p:childTnLst>
                                    <p:set>
                                      <p:cBhvr>
                                        <p:cTn id="59" dur="1" fill="hold">
                                          <p:stCondLst>
                                            <p:cond delay="0"/>
                                          </p:stCondLst>
                                        </p:cTn>
                                        <p:tgtEl>
                                          <p:spTgt spid="240"/>
                                        </p:tgtEl>
                                        <p:attrNameLst>
                                          <p:attrName>style.visibility</p:attrName>
                                        </p:attrNameLst>
                                      </p:cBhvr>
                                      <p:to>
                                        <p:strVal val="visible"/>
                                      </p:to>
                                    </p:set>
                                    <p:animEffect transition="in" filter="fade">
                                      <p:cBhvr>
                                        <p:cTn id="60" dur="500"/>
                                        <p:tgtEl>
                                          <p:spTgt spid="240"/>
                                        </p:tgtEl>
                                      </p:cBhvr>
                                    </p:animEffect>
                                  </p:childTnLst>
                                </p:cTn>
                              </p:par>
                              <p:par>
                                <p:cTn id="61" presetID="10" presetClass="entr" presetSubtype="0" fill="hold" nodeType="withEffect">
                                  <p:stCondLst>
                                    <p:cond delay="0"/>
                                  </p:stCondLst>
                                  <p:childTnLst>
                                    <p:set>
                                      <p:cBhvr>
                                        <p:cTn id="62" dur="1" fill="hold">
                                          <p:stCondLst>
                                            <p:cond delay="0"/>
                                          </p:stCondLst>
                                        </p:cTn>
                                        <p:tgtEl>
                                          <p:spTgt spid="243"/>
                                        </p:tgtEl>
                                        <p:attrNameLst>
                                          <p:attrName>style.visibility</p:attrName>
                                        </p:attrNameLst>
                                      </p:cBhvr>
                                      <p:to>
                                        <p:strVal val="visible"/>
                                      </p:to>
                                    </p:set>
                                    <p:animEffect transition="in" filter="fade">
                                      <p:cBhvr>
                                        <p:cTn id="63" dur="500"/>
                                        <p:tgtEl>
                                          <p:spTgt spid="2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5"/>
                                        </p:tgtEl>
                                        <p:attrNameLst>
                                          <p:attrName>style.visibility</p:attrName>
                                        </p:attrNameLst>
                                      </p:cBhvr>
                                      <p:to>
                                        <p:strVal val="visible"/>
                                      </p:to>
                                    </p:set>
                                    <p:animEffect transition="in" filter="fade">
                                      <p:cBhvr>
                                        <p:cTn id="66" dur="500"/>
                                        <p:tgtEl>
                                          <p:spTgt spid="24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1"/>
                                        </p:tgtEl>
                                        <p:attrNameLst>
                                          <p:attrName>style.visibility</p:attrName>
                                        </p:attrNameLst>
                                      </p:cBhvr>
                                      <p:to>
                                        <p:strVal val="visible"/>
                                      </p:to>
                                    </p:set>
                                    <p:animEffect transition="in" filter="fade">
                                      <p:cBhvr>
                                        <p:cTn id="69" dur="500"/>
                                        <p:tgtEl>
                                          <p:spTgt spid="24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31"/>
                                        </p:tgtEl>
                                        <p:attrNameLst>
                                          <p:attrName>style.visibility</p:attrName>
                                        </p:attrNameLst>
                                      </p:cBhvr>
                                      <p:to>
                                        <p:strVal val="visible"/>
                                      </p:to>
                                    </p:set>
                                    <p:animEffect transition="in" filter="wipe(left)">
                                      <p:cBhvr>
                                        <p:cTn id="74" dur="500"/>
                                        <p:tgtEl>
                                          <p:spTgt spid="231"/>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04"/>
                                        </p:tgtEl>
                                        <p:attrNameLst>
                                          <p:attrName>style.visibility</p:attrName>
                                        </p:attrNameLst>
                                      </p:cBhvr>
                                      <p:to>
                                        <p:strVal val="visible"/>
                                      </p:to>
                                    </p:set>
                                    <p:animEffect transition="in" filter="fade">
                                      <p:cBhvr>
                                        <p:cTn id="78" dur="500"/>
                                        <p:tgtEl>
                                          <p:spTgt spid="204"/>
                                        </p:tgtEl>
                                      </p:cBhvr>
                                    </p:animEffect>
                                  </p:childTnLst>
                                </p:cTn>
                              </p:par>
                            </p:childTnLst>
                          </p:cTn>
                        </p:par>
                        <p:par>
                          <p:cTn id="79" fill="hold">
                            <p:stCondLst>
                              <p:cond delay="1000"/>
                            </p:stCondLst>
                            <p:childTnLst>
                              <p:par>
                                <p:cTn id="80" presetID="10" presetClass="entr" presetSubtype="0" fill="hold" grpId="0" nodeType="afterEffect">
                                  <p:stCondLst>
                                    <p:cond delay="1000"/>
                                  </p:stCondLst>
                                  <p:childTnLst>
                                    <p:set>
                                      <p:cBhvr>
                                        <p:cTn id="81" dur="1" fill="hold">
                                          <p:stCondLst>
                                            <p:cond delay="0"/>
                                          </p:stCondLst>
                                        </p:cTn>
                                        <p:tgtEl>
                                          <p:spTgt spid="221"/>
                                        </p:tgtEl>
                                        <p:attrNameLst>
                                          <p:attrName>style.visibility</p:attrName>
                                        </p:attrNameLst>
                                      </p:cBhvr>
                                      <p:to>
                                        <p:strVal val="visible"/>
                                      </p:to>
                                    </p:set>
                                    <p:animEffect transition="in" filter="fade">
                                      <p:cBhvr>
                                        <p:cTn id="82" dur="500"/>
                                        <p:tgtEl>
                                          <p:spTgt spid="2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28" grpId="0" animBg="1"/>
      <p:bldP spid="135" grpId="0" animBg="1"/>
      <p:bldP spid="149" grpId="0" animBg="1"/>
      <p:bldP spid="204" grpId="0" animBg="1"/>
      <p:bldP spid="221" grpId="0" animBg="1"/>
      <p:bldP spid="238" grpId="0" animBg="1"/>
      <p:bldP spid="241" grpId="0"/>
      <p:bldP spid="2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Course Topics</a:t>
            </a:r>
            <a:endParaRPr lang="en-US" dirty="0"/>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1615987530"/>
              </p:ext>
            </p:extLst>
          </p:nvPr>
        </p:nvGraphicFramePr>
        <p:xfrm>
          <a:off x="681038" y="1821345"/>
          <a:ext cx="10793784" cy="3188085"/>
        </p:xfrm>
        <a:graphic>
          <a:graphicData uri="http://schemas.openxmlformats.org/drawingml/2006/table">
            <a:tbl>
              <a:tblPr firstRow="1" bandRow="1">
                <a:tableStyleId>{5C22544A-7EE6-4342-B048-85BDC9FD1C3A}</a:tableStyleId>
              </a:tblPr>
              <a:tblGrid>
                <a:gridCol w="5396892"/>
                <a:gridCol w="5396892"/>
              </a:tblGrid>
              <a:tr h="782914">
                <a:tc gridSpan="2">
                  <a:txBody>
                    <a:bodyPr/>
                    <a:lstStyle/>
                    <a:p>
                      <a:r>
                        <a:rPr lang="en-US" sz="3700" dirty="0" smtClean="0"/>
                        <a:t>DevOps: An IT Pro Guide</a:t>
                      </a:r>
                      <a:endParaRPr lang="en-US" sz="3700" dirty="0">
                        <a:latin typeface="Segoe UI Light" panose="020B0502040204020203" pitchFamily="34" charset="0"/>
                        <a:cs typeface="Segoe UI Light" panose="020B0502040204020203" pitchFamily="34" charset="0"/>
                      </a:endParaRPr>
                    </a:p>
                  </a:txBody>
                  <a:tcPr marL="93260" marR="93260" marT="46630" marB="46630" anchor="ctr"/>
                </a:tc>
                <a:tc hMerge="1">
                  <a:txBody>
                    <a:bodyPr/>
                    <a:lstStyle/>
                    <a:p>
                      <a:endParaRPr lang="en-US" dirty="0"/>
                    </a:p>
                  </a:txBody>
                  <a:tcPr/>
                </a:tc>
              </a:tr>
              <a:tr h="839343">
                <a:tc>
                  <a:txBody>
                    <a:bodyPr/>
                    <a:lstStyle/>
                    <a:p>
                      <a:r>
                        <a:rPr lang="en-US" sz="2400" dirty="0" smtClean="0">
                          <a:latin typeface="Segoe UI Light" panose="020B0502040204020203" pitchFamily="34" charset="0"/>
                          <a:cs typeface="Segoe UI Light" panose="020B0502040204020203" pitchFamily="34" charset="0"/>
                        </a:rPr>
                        <a:t>01 | Introduction &amp; Planning</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tc>
                  <a:txBody>
                    <a:bodyPr/>
                    <a:lstStyle/>
                    <a:p>
                      <a:r>
                        <a:rPr lang="en-US" sz="2400" dirty="0" smtClean="0">
                          <a:latin typeface="Segoe UI Light" panose="020B0502040204020203" pitchFamily="34" charset="0"/>
                          <a:cs typeface="Segoe UI Light" panose="020B0502040204020203" pitchFamily="34" charset="0"/>
                        </a:rPr>
                        <a:t>04</a:t>
                      </a:r>
                      <a:r>
                        <a:rPr lang="en-US" sz="2400" baseline="0" dirty="0" smtClean="0">
                          <a:latin typeface="Segoe UI Light" panose="020B0502040204020203" pitchFamily="34" charset="0"/>
                          <a:cs typeface="Segoe UI Light" panose="020B0502040204020203" pitchFamily="34" charset="0"/>
                        </a:rPr>
                        <a:t> </a:t>
                      </a:r>
                      <a:r>
                        <a:rPr lang="en-US" sz="2400" dirty="0" smtClean="0">
                          <a:latin typeface="Segoe UI Light" panose="020B0502040204020203" pitchFamily="34" charset="0"/>
                          <a:cs typeface="Segoe UI Light" panose="020B0502040204020203" pitchFamily="34" charset="0"/>
                        </a:rPr>
                        <a:t>| Operate</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tr>
              <a:tr h="782914">
                <a:tc>
                  <a:txBody>
                    <a:bodyPr/>
                    <a:lstStyle/>
                    <a:p>
                      <a:r>
                        <a:rPr lang="en-US" sz="2400" dirty="0" smtClean="0">
                          <a:latin typeface="Segoe UI Light" panose="020B0502040204020203" pitchFamily="34" charset="0"/>
                          <a:cs typeface="Segoe UI Light" panose="020B0502040204020203" pitchFamily="34" charset="0"/>
                        </a:rPr>
                        <a:t>02 | Develop</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tc>
                  <a:txBody>
                    <a:bodyPr/>
                    <a:lstStyle/>
                    <a:p>
                      <a:r>
                        <a:rPr lang="en-US" sz="2400" dirty="0" smtClean="0">
                          <a:latin typeface="Segoe UI Light" panose="020B0502040204020203" pitchFamily="34" charset="0"/>
                          <a:cs typeface="Segoe UI Light" panose="020B0502040204020203" pitchFamily="34" charset="0"/>
                        </a:rPr>
                        <a:t>05 | Closing</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tr>
              <a:tr h="782914">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smtClean="0">
                          <a:latin typeface="Segoe UI Light" panose="020B0502040204020203" pitchFamily="34" charset="0"/>
                          <a:cs typeface="Segoe UI Light" panose="020B0502040204020203" pitchFamily="34" charset="0"/>
                        </a:rPr>
                        <a:t>03</a:t>
                      </a:r>
                      <a:r>
                        <a:rPr lang="en-US" sz="2400" baseline="0" dirty="0" smtClean="0">
                          <a:latin typeface="Segoe UI Light" panose="020B0502040204020203" pitchFamily="34" charset="0"/>
                          <a:cs typeface="Segoe UI Light" panose="020B0502040204020203" pitchFamily="34" charset="0"/>
                        </a:rPr>
                        <a:t> | Release</a:t>
                      </a:r>
                      <a:endParaRPr lang="en-US" sz="2400" dirty="0" smtClean="0">
                        <a:latin typeface="Segoe UI Light" panose="020B0502040204020203" pitchFamily="34" charset="0"/>
                        <a:cs typeface="Segoe UI Light" panose="020B0502040204020203" pitchFamily="34" charset="0"/>
                      </a:endParaRPr>
                    </a:p>
                  </a:txBody>
                  <a:tcPr marL="93260" marR="93260" marT="46630" marB="46630" anchor="ctr"/>
                </a:tc>
                <a:tc>
                  <a:txBody>
                    <a:bodyPr/>
                    <a:lstStyle/>
                    <a:p>
                      <a:endParaRPr lang="en-US" sz="2400" dirty="0">
                        <a:latin typeface="Segoe UI Light" panose="020B0502040204020203" pitchFamily="34" charset="0"/>
                        <a:cs typeface="Segoe UI Light" panose="020B0502040204020203" pitchFamily="34" charset="0"/>
                      </a:endParaRPr>
                    </a:p>
                  </a:txBody>
                  <a:tcPr marL="93260" marR="93260" marT="46630" marB="46630" anchor="ctr"/>
                </a:tc>
              </a:tr>
            </a:tbl>
          </a:graphicData>
        </a:graphic>
      </p:graphicFrame>
    </p:spTree>
    <p:extLst>
      <p:ext uri="{BB962C8B-B14F-4D97-AF65-F5344CB8AC3E}">
        <p14:creationId xmlns:p14="http://schemas.microsoft.com/office/powerpoint/2010/main" val="12429525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ounded Rectangle 15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Source</a:t>
            </a:r>
            <a:endParaRPr lang="en-US" sz="1399" dirty="0">
              <a:solidFill>
                <a:srgbClr val="FFFFFF">
                  <a:alpha val="50000"/>
                </a:srgbClr>
              </a:solidFill>
              <a:ea typeface="Segoe UI" pitchFamily="34" charset="0"/>
              <a:cs typeface="Segoe UI" pitchFamily="34" charset="0"/>
            </a:endParaRPr>
          </a:p>
        </p:txBody>
      </p:sp>
      <p:sp>
        <p:nvSpPr>
          <p:cNvPr id="168" name="Rounded Rectangle 167"/>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189" name="Rounded Rectangle 188"/>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smtClean="0">
                <a:solidFill>
                  <a:srgbClr val="FFFFFF">
                    <a:alpha val="50000"/>
                  </a:srgbClr>
                </a:solidFill>
                <a:ea typeface="Segoe UI" pitchFamily="34" charset="0"/>
                <a:cs typeface="Segoe UI" pitchFamily="34" charset="0"/>
              </a:rPr>
              <a:t>Test/issues</a:t>
            </a:r>
            <a:endParaRPr lang="en-US" sz="1399" dirty="0">
              <a:solidFill>
                <a:srgbClr val="FFFFFF">
                  <a:alpha val="50000"/>
                </a:srgbClr>
              </a:solidFill>
              <a:ea typeface="Segoe UI" pitchFamily="34" charset="0"/>
              <a:cs typeface="Segoe UI" pitchFamily="34" charset="0"/>
            </a:endParaRPr>
          </a:p>
        </p:txBody>
      </p:sp>
      <p:sp>
        <p:nvSpPr>
          <p:cNvPr id="202" name="Rounded Rectangle 201"/>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Deploy</a:t>
            </a:r>
          </a:p>
        </p:txBody>
      </p:sp>
      <p:sp>
        <p:nvSpPr>
          <p:cNvPr id="203" name="Rounded Rectangle 202"/>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App</a:t>
            </a:r>
          </a:p>
        </p:txBody>
      </p:sp>
      <p:sp>
        <p:nvSpPr>
          <p:cNvPr id="204" name="Rounded Rectangle 203"/>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Ops</a:t>
            </a:r>
          </a:p>
        </p:txBody>
      </p:sp>
      <p:sp>
        <p:nvSpPr>
          <p:cNvPr id="205" name="Rounded Rectangle 204"/>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a:solidFill>
                  <a:srgbClr val="FFFFFF">
                    <a:alpha val="50000"/>
                  </a:srgbClr>
                </a:solidFill>
                <a:ea typeface="Segoe UI" pitchFamily="34" charset="0"/>
                <a:cs typeface="Segoe UI" pitchFamily="34" charset="0"/>
              </a:rPr>
              <a:t>Process </a:t>
            </a:r>
            <a:r>
              <a:rPr lang="en-US" sz="1399" smtClean="0">
                <a:solidFill>
                  <a:srgbClr val="FFFFFF">
                    <a:alpha val="50000"/>
                  </a:srgbClr>
                </a:solidFill>
                <a:ea typeface="Segoe UI" pitchFamily="34" charset="0"/>
                <a:cs typeface="Segoe UI" pitchFamily="34" charset="0"/>
              </a:rPr>
              <a:t>tools</a:t>
            </a:r>
            <a:endParaRPr lang="en-US" sz="1399" dirty="0">
              <a:solidFill>
                <a:srgbClr val="FFFFFF">
                  <a:alpha val="50000"/>
                </a:srgbClr>
              </a:solidFill>
              <a:ea typeface="Segoe UI" pitchFamily="34" charset="0"/>
              <a:cs typeface="Segoe UI" pitchFamily="34" charset="0"/>
            </a:endParaRPr>
          </a:p>
        </p:txBody>
      </p:sp>
      <p:cxnSp>
        <p:nvCxnSpPr>
          <p:cNvPr id="304" name="Straight Arrow Connector 303"/>
          <p:cNvCxnSpPr/>
          <p:nvPr/>
        </p:nvCxnSpPr>
        <p:spPr>
          <a:xfrm>
            <a:off x="5407025" y="2308225"/>
            <a:ext cx="433545" cy="276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p:nvPr/>
        </p:nvCxnSpPr>
        <p:spPr>
          <a:xfrm>
            <a:off x="2357438" y="2800350"/>
            <a:ext cx="1134873" cy="112852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a:off x="2405063" y="2109788"/>
            <a:ext cx="944989" cy="888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a:t>Open source </a:t>
            </a:r>
            <a:r>
              <a:rPr lang="en-US" smtClean="0"/>
              <a:t>ecosystem</a:t>
            </a:r>
            <a:endParaRPr lang="en-US" dirty="0"/>
          </a:p>
        </p:txBody>
      </p:sp>
      <p:grpSp>
        <p:nvGrpSpPr>
          <p:cNvPr id="98" name="Group 97"/>
          <p:cNvGrpSpPr/>
          <p:nvPr/>
        </p:nvGrpSpPr>
        <p:grpSpPr>
          <a:xfrm>
            <a:off x="784038" y="1584018"/>
            <a:ext cx="1614689" cy="1414096"/>
            <a:chOff x="473780" y="1976733"/>
            <a:chExt cx="1614689" cy="1414096"/>
          </a:xfrm>
        </p:grpSpPr>
        <p:grpSp>
          <p:nvGrpSpPr>
            <p:cNvPr id="43" name="Group 42"/>
            <p:cNvGrpSpPr/>
            <p:nvPr/>
          </p:nvGrpSpPr>
          <p:grpSpPr>
            <a:xfrm>
              <a:off x="781618" y="1976733"/>
              <a:ext cx="1306851" cy="1242645"/>
              <a:chOff x="543888" y="1976733"/>
              <a:chExt cx="1306851" cy="1242645"/>
            </a:xfrm>
          </p:grpSpPr>
          <p:sp>
            <p:nvSpPr>
              <p:cNvPr id="198" name="Rounded Rectangle 197"/>
              <p:cNvSpPr/>
              <p:nvPr/>
            </p:nvSpPr>
            <p:spPr bwMode="auto">
              <a:xfrm>
                <a:off x="54388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42" name="TextBox 41"/>
              <p:cNvSpPr txBox="1"/>
              <p:nvPr/>
            </p:nvSpPr>
            <p:spPr>
              <a:xfrm>
                <a:off x="569869" y="2024022"/>
                <a:ext cx="1111523" cy="726353"/>
              </a:xfrm>
              <a:prstGeom prst="rect">
                <a:avLst/>
              </a:prstGeom>
              <a:noFill/>
            </p:spPr>
            <p:txBody>
              <a:bodyPr wrap="none" lIns="182880" tIns="146304" rIns="182880" bIns="146304" rtlCol="0">
                <a:spAutoFit/>
              </a:bodyPr>
              <a:lstStyle/>
              <a:p>
                <a:pPr defTabSz="932597"/>
                <a:r>
                  <a:rPr lang="en-US" sz="1400" dirty="0" err="1" smtClean="0">
                    <a:gradFill>
                      <a:gsLst>
                        <a:gs pos="0">
                          <a:srgbClr val="FFFFFF"/>
                        </a:gs>
                        <a:gs pos="100000">
                          <a:srgbClr val="FFFFFF"/>
                        </a:gs>
                      </a:gsLst>
                      <a:lin ang="5400000" scaled="0"/>
                    </a:gradFill>
                    <a:ea typeface="Segoe UI" pitchFamily="34" charset="0"/>
                    <a:cs typeface="Segoe UI" pitchFamily="34" charset="0"/>
                  </a:rPr>
                  <a:t>GitHub</a:t>
                </a:r>
                <a:endParaRPr lang="en-US" sz="1400" dirty="0" smtClean="0">
                  <a:gradFill>
                    <a:gsLst>
                      <a:gs pos="0">
                        <a:srgbClr val="FFFFFF"/>
                      </a:gs>
                      <a:gs pos="100000">
                        <a:srgbClr val="FFFFFF"/>
                      </a:gs>
                    </a:gsLst>
                    <a:lin ang="5400000" scaled="0"/>
                  </a:gradFill>
                  <a:ea typeface="Segoe UI" pitchFamily="34" charset="0"/>
                  <a:cs typeface="Segoe UI" pitchFamily="34" charset="0"/>
                </a:endParaRPr>
              </a:p>
              <a:p>
                <a:pPr defTabSz="932597"/>
                <a:r>
                  <a:rPr lang="en-US" sz="1400" dirty="0" err="1" smtClean="0">
                    <a:gradFill>
                      <a:gsLst>
                        <a:gs pos="0">
                          <a:srgbClr val="FFFFFF"/>
                        </a:gs>
                        <a:gs pos="100000">
                          <a:srgbClr val="FFFFFF"/>
                        </a:gs>
                      </a:gsLst>
                      <a:lin ang="5400000" scaled="0"/>
                    </a:gradFill>
                    <a:ea typeface="Segoe UI" pitchFamily="34" charset="0"/>
                    <a:cs typeface="Segoe UI" pitchFamily="34" charset="0"/>
                  </a:rPr>
                  <a:t>Codeplex</a:t>
                </a:r>
                <a:endParaRPr lang="en-US" sz="1200" dirty="0">
                  <a:gradFill>
                    <a:gsLst>
                      <a:gs pos="0">
                        <a:srgbClr val="FFFFFF"/>
                      </a:gs>
                      <a:gs pos="100000">
                        <a:srgbClr val="FFFFFF"/>
                      </a:gs>
                    </a:gsLst>
                    <a:lin ang="5400000" scaled="0"/>
                  </a:gradFill>
                </a:endParaRPr>
              </a:p>
            </p:txBody>
          </p:sp>
        </p:grpSp>
        <p:grpSp>
          <p:nvGrpSpPr>
            <p:cNvPr id="182" name="Group 181"/>
            <p:cNvGrpSpPr/>
            <p:nvPr/>
          </p:nvGrpSpPr>
          <p:grpSpPr>
            <a:xfrm>
              <a:off x="473780" y="2755900"/>
              <a:ext cx="609168" cy="634929"/>
              <a:chOff x="2328300" y="3506767"/>
              <a:chExt cx="551703" cy="575034"/>
            </a:xfrm>
          </p:grpSpPr>
          <p:sp>
            <p:nvSpPr>
              <p:cNvPr id="18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84" name="Group 183"/>
              <p:cNvGrpSpPr/>
              <p:nvPr/>
            </p:nvGrpSpPr>
            <p:grpSpPr>
              <a:xfrm>
                <a:off x="2328300" y="3506767"/>
                <a:ext cx="551703" cy="575034"/>
                <a:chOff x="3937001" y="4448175"/>
                <a:chExt cx="638175" cy="665163"/>
              </a:xfrm>
            </p:grpSpPr>
            <p:grpSp>
              <p:nvGrpSpPr>
                <p:cNvPr id="185" name="Group 10"/>
                <p:cNvGrpSpPr>
                  <a:grpSpLocks noChangeAspect="1"/>
                </p:cNvGrpSpPr>
                <p:nvPr/>
              </p:nvGrpSpPr>
              <p:grpSpPr bwMode="auto">
                <a:xfrm>
                  <a:off x="3937001" y="4448175"/>
                  <a:ext cx="638175" cy="665163"/>
                  <a:chOff x="2480" y="2802"/>
                  <a:chExt cx="402" cy="419"/>
                </a:xfrm>
              </p:grpSpPr>
              <p:sp>
                <p:nvSpPr>
                  <p:cNvPr id="19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86" name="Group 185"/>
                <p:cNvGrpSpPr/>
                <p:nvPr/>
              </p:nvGrpSpPr>
              <p:grpSpPr>
                <a:xfrm>
                  <a:off x="4120302" y="4618868"/>
                  <a:ext cx="293550" cy="349134"/>
                  <a:chOff x="4662074" y="4335997"/>
                  <a:chExt cx="234105" cy="278433"/>
                </a:xfrm>
              </p:grpSpPr>
              <p:sp>
                <p:nvSpPr>
                  <p:cNvPr id="18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grpSp>
      <p:grpSp>
        <p:nvGrpSpPr>
          <p:cNvPr id="319" name="Group 318"/>
          <p:cNvGrpSpPr/>
          <p:nvPr/>
        </p:nvGrpSpPr>
        <p:grpSpPr>
          <a:xfrm>
            <a:off x="3936074" y="4073937"/>
            <a:ext cx="1488637" cy="1275321"/>
            <a:chOff x="3517365" y="4246975"/>
            <a:chExt cx="1488637" cy="1275321"/>
          </a:xfrm>
        </p:grpSpPr>
        <p:sp>
          <p:nvSpPr>
            <p:cNvPr id="165" name="Rounded Rectangle 164"/>
            <p:cNvSpPr/>
            <p:nvPr/>
          </p:nvSpPr>
          <p:spPr bwMode="auto">
            <a:xfrm>
              <a:off x="3517365" y="4246975"/>
              <a:ext cx="1488637" cy="1275321"/>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51" name="Group 50"/>
            <p:cNvGrpSpPr/>
            <p:nvPr/>
          </p:nvGrpSpPr>
          <p:grpSpPr>
            <a:xfrm>
              <a:off x="4002365" y="4503904"/>
              <a:ext cx="637579" cy="760431"/>
              <a:chOff x="4313006" y="5190340"/>
              <a:chExt cx="637579" cy="760431"/>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006" y="5190340"/>
                <a:ext cx="637579" cy="577009"/>
              </a:xfrm>
              <a:prstGeom prst="rect">
                <a:avLst/>
              </a:prstGeom>
            </p:spPr>
          </p:pic>
          <p:sp>
            <p:nvSpPr>
              <p:cNvPr id="224" name="TextBox 223"/>
              <p:cNvSpPr txBox="1"/>
              <p:nvPr/>
            </p:nvSpPr>
            <p:spPr>
              <a:xfrm>
                <a:off x="4371611" y="5826121"/>
                <a:ext cx="468077"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Selenium</a:t>
                </a:r>
              </a:p>
            </p:txBody>
          </p:sp>
        </p:grpSp>
      </p:grpSp>
      <p:grpSp>
        <p:nvGrpSpPr>
          <p:cNvPr id="318" name="Group 317"/>
          <p:cNvGrpSpPr/>
          <p:nvPr/>
        </p:nvGrpSpPr>
        <p:grpSpPr>
          <a:xfrm>
            <a:off x="3914981" y="1352775"/>
            <a:ext cx="1488637" cy="1993853"/>
            <a:chOff x="3517365" y="1757407"/>
            <a:chExt cx="1488637" cy="1993853"/>
          </a:xfrm>
        </p:grpSpPr>
        <p:sp>
          <p:nvSpPr>
            <p:cNvPr id="52" name="Rounded Rectangle 51"/>
            <p:cNvSpPr/>
            <p:nvPr/>
          </p:nvSpPr>
          <p:spPr bwMode="auto">
            <a:xfrm>
              <a:off x="3517365" y="1757407"/>
              <a:ext cx="1488637" cy="19938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4392343" y="2916450"/>
              <a:ext cx="348718" cy="535047"/>
              <a:chOff x="6989462" y="4072604"/>
              <a:chExt cx="348718" cy="535047"/>
            </a:xfrm>
          </p:grpSpPr>
          <p:pic>
            <p:nvPicPr>
              <p:cNvPr id="116" name="Picture 115"/>
              <p:cNvPicPr>
                <a:picLocks noChangeAspect="1"/>
              </p:cNvPicPr>
              <p:nvPr/>
            </p:nvPicPr>
            <p:blipFill rotWithShape="1">
              <a:blip r:embed="rId4">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118" name="TextBox 117"/>
              <p:cNvSpPr txBox="1"/>
              <p:nvPr/>
            </p:nvSpPr>
            <p:spPr>
              <a:xfrm>
                <a:off x="6997108" y="4483001"/>
                <a:ext cx="333425" cy="124650"/>
              </a:xfrm>
              <a:prstGeom prst="rect">
                <a:avLst/>
              </a:prstGeom>
              <a:noFill/>
            </p:spPr>
            <p:txBody>
              <a:bodyPr wrap="none" lIns="0" tIns="0" rIns="0" bIns="0" rtlCol="0">
                <a:spAutoFit/>
              </a:bodyPr>
              <a:lstStyle/>
              <a:p>
                <a:pPr>
                  <a:lnSpc>
                    <a:spcPct val="90000"/>
                  </a:lnSpc>
                  <a:spcAft>
                    <a:spcPts val="600"/>
                  </a:spcAft>
                </a:pPr>
                <a:r>
                  <a:rPr lang="en-US" sz="900" dirty="0" err="1" smtClean="0">
                    <a:gradFill>
                      <a:gsLst>
                        <a:gs pos="2917">
                          <a:srgbClr val="FFFFFF"/>
                        </a:gs>
                        <a:gs pos="30000">
                          <a:srgbClr val="FFFFFF"/>
                        </a:gs>
                      </a:gsLst>
                      <a:lin ang="5400000" scaled="0"/>
                    </a:gradFill>
                  </a:rPr>
                  <a:t>Gradle</a:t>
                </a:r>
                <a:endParaRPr lang="en-US" sz="900" dirty="0" smtClean="0">
                  <a:gradFill>
                    <a:gsLst>
                      <a:gs pos="2917">
                        <a:srgbClr val="FFFFFF"/>
                      </a:gs>
                      <a:gs pos="30000">
                        <a:srgbClr val="FFFFFF"/>
                      </a:gs>
                    </a:gsLst>
                    <a:lin ang="5400000" scaled="0"/>
                  </a:gradFill>
                </a:endParaRPr>
              </a:p>
            </p:txBody>
          </p:sp>
        </p:grpSp>
        <p:grpSp>
          <p:nvGrpSpPr>
            <p:cNvPr id="13" name="Group 12"/>
            <p:cNvGrpSpPr/>
            <p:nvPr/>
          </p:nvGrpSpPr>
          <p:grpSpPr>
            <a:xfrm>
              <a:off x="3722745" y="2864738"/>
              <a:ext cx="472506" cy="591331"/>
              <a:chOff x="4134603" y="3425457"/>
              <a:chExt cx="472506" cy="591331"/>
            </a:xfrm>
          </p:grpSpPr>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b="19882"/>
              <a:stretch/>
            </p:blipFill>
            <p:spPr>
              <a:xfrm>
                <a:off x="4134603" y="3425457"/>
                <a:ext cx="472506" cy="445861"/>
              </a:xfrm>
              <a:prstGeom prst="rect">
                <a:avLst/>
              </a:prstGeom>
            </p:spPr>
          </p:pic>
          <p:sp>
            <p:nvSpPr>
              <p:cNvPr id="126" name="TextBox 125"/>
              <p:cNvSpPr txBox="1"/>
              <p:nvPr/>
            </p:nvSpPr>
            <p:spPr>
              <a:xfrm>
                <a:off x="4226586" y="3892138"/>
                <a:ext cx="288541"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Grunt</a:t>
                </a:r>
              </a:p>
            </p:txBody>
          </p:sp>
        </p:grpSp>
        <p:grpSp>
          <p:nvGrpSpPr>
            <p:cNvPr id="16" name="Group 15"/>
            <p:cNvGrpSpPr/>
            <p:nvPr/>
          </p:nvGrpSpPr>
          <p:grpSpPr>
            <a:xfrm>
              <a:off x="4382588" y="2034286"/>
              <a:ext cx="430166" cy="582401"/>
              <a:chOff x="4662854" y="2636345"/>
              <a:chExt cx="430166" cy="582401"/>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64" name="TextBox 163"/>
              <p:cNvSpPr txBox="1"/>
              <p:nvPr/>
            </p:nvSpPr>
            <p:spPr>
              <a:xfrm>
                <a:off x="4679165" y="3094096"/>
                <a:ext cx="397545"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Hudson</a:t>
                </a:r>
              </a:p>
            </p:txBody>
          </p:sp>
        </p:grpSp>
        <p:grpSp>
          <p:nvGrpSpPr>
            <p:cNvPr id="21" name="Group 20"/>
            <p:cNvGrpSpPr/>
            <p:nvPr/>
          </p:nvGrpSpPr>
          <p:grpSpPr>
            <a:xfrm>
              <a:off x="3759112" y="2011041"/>
              <a:ext cx="393353" cy="616152"/>
              <a:chOff x="4135626" y="2690430"/>
              <a:chExt cx="393353" cy="616152"/>
            </a:xfrm>
          </p:grpSpPr>
          <p:pic>
            <p:nvPicPr>
              <p:cNvPr id="19" name="Picture 18"/>
              <p:cNvPicPr>
                <a:picLocks noChangeAspect="1"/>
              </p:cNvPicPr>
              <p:nvPr/>
            </p:nvPicPr>
            <p:blipFill rotWithShape="1">
              <a:blip r:embed="rId7">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1" name="TextBox 170"/>
              <p:cNvSpPr txBox="1"/>
              <p:nvPr/>
            </p:nvSpPr>
            <p:spPr>
              <a:xfrm>
                <a:off x="4147957" y="3181932"/>
                <a:ext cx="368691"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Jenkins</a:t>
                </a:r>
              </a:p>
            </p:txBody>
          </p:sp>
        </p:grpSp>
      </p:grpSp>
      <p:grpSp>
        <p:nvGrpSpPr>
          <p:cNvPr id="99" name="Group 98"/>
          <p:cNvGrpSpPr/>
          <p:nvPr/>
        </p:nvGrpSpPr>
        <p:grpSpPr>
          <a:xfrm>
            <a:off x="5951824" y="1347205"/>
            <a:ext cx="1582062" cy="3338528"/>
            <a:chOff x="5614963" y="1757408"/>
            <a:chExt cx="1582062" cy="3338528"/>
          </a:xfrm>
        </p:grpSpPr>
        <p:sp>
          <p:nvSpPr>
            <p:cNvPr id="2" name="Rounded Rectangle 1"/>
            <p:cNvSpPr/>
            <p:nvPr/>
          </p:nvSpPr>
          <p:spPr bwMode="auto">
            <a:xfrm>
              <a:off x="5614963" y="1757408"/>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5755043" y="1926121"/>
              <a:ext cx="1297475" cy="1101930"/>
              <a:chOff x="5985705" y="2633469"/>
              <a:chExt cx="1297475" cy="1101930"/>
            </a:xfrm>
            <a:solidFill>
              <a:srgbClr val="1D4380"/>
            </a:solidFill>
          </p:grpSpPr>
          <p:sp>
            <p:nvSpPr>
              <p:cNvPr id="23" name="TextBox 22"/>
              <p:cNvSpPr txBox="1"/>
              <p:nvPr/>
            </p:nvSpPr>
            <p:spPr>
              <a:xfrm>
                <a:off x="6198485" y="3352859"/>
                <a:ext cx="912607" cy="382540"/>
              </a:xfrm>
              <a:prstGeom prst="rect">
                <a:avLst/>
              </a:prstGeom>
              <a:noFill/>
            </p:spPr>
            <p:txBody>
              <a:bodyPr vert="horz" wrap="square" lIns="93260" tIns="93260" rIns="93260" bIns="93260" rtlCol="0" anchor="t">
                <a:noAutofit/>
              </a:bodyPr>
              <a:lstStyle/>
              <a:p>
                <a:pPr defTabSz="932597"/>
                <a:r>
                  <a:rPr lang="en-US" sz="900" dirty="0" smtClean="0">
                    <a:solidFill>
                      <a:srgbClr val="FFFFFF"/>
                    </a:solidFill>
                    <a:ea typeface="Segoe UI" pitchFamily="34" charset="0"/>
                    <a:cs typeface="Segoe UI" pitchFamily="34" charset="0"/>
                  </a:rPr>
                  <a:t>Configuration</a:t>
                </a:r>
                <a:endParaRPr lang="en-US" sz="900" dirty="0">
                  <a:solidFill>
                    <a:srgbClr val="FFFFFF"/>
                  </a:solidFill>
                  <a:ea typeface="Segoe UI" pitchFamily="34" charset="0"/>
                  <a:cs typeface="Segoe UI" pitchFamily="34" charset="0"/>
                </a:endParaRPr>
              </a:p>
            </p:txBody>
          </p:sp>
          <p:sp>
            <p:nvSpPr>
              <p:cNvPr id="20" name="Rounded Rectangle 19"/>
              <p:cNvSpPr/>
              <p:nvPr/>
            </p:nvSpPr>
            <p:spPr>
              <a:xfrm>
                <a:off x="5985705" y="2633469"/>
                <a:ext cx="1297475" cy="751661"/>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5711004" y="3783074"/>
              <a:ext cx="348718" cy="524468"/>
              <a:chOff x="6989462" y="4072604"/>
              <a:chExt cx="348718" cy="524468"/>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7" name="TextBox 6"/>
              <p:cNvSpPr txBox="1"/>
              <p:nvPr/>
            </p:nvSpPr>
            <p:spPr>
              <a:xfrm>
                <a:off x="6997108" y="4472422"/>
                <a:ext cx="333425" cy="124650"/>
              </a:xfrm>
              <a:prstGeom prst="rect">
                <a:avLst/>
              </a:prstGeom>
              <a:noFill/>
            </p:spPr>
            <p:txBody>
              <a:bodyPr wrap="none" lIns="0" tIns="0" rIns="0" bIns="0" rtlCol="0">
                <a:spAutoFit/>
              </a:bodyPr>
              <a:lstStyle/>
              <a:p>
                <a:pPr>
                  <a:lnSpc>
                    <a:spcPct val="90000"/>
                  </a:lnSpc>
                  <a:spcAft>
                    <a:spcPts val="600"/>
                  </a:spcAft>
                </a:pPr>
                <a:r>
                  <a:rPr lang="en-US" sz="900" dirty="0" err="1" smtClean="0">
                    <a:gradFill>
                      <a:gsLst>
                        <a:gs pos="2917">
                          <a:srgbClr val="FFFFFF"/>
                        </a:gs>
                        <a:gs pos="30000">
                          <a:srgbClr val="FFFFFF"/>
                        </a:gs>
                      </a:gsLst>
                      <a:lin ang="5400000" scaled="0"/>
                    </a:gradFill>
                  </a:rPr>
                  <a:t>Gradle</a:t>
                </a:r>
                <a:endParaRPr lang="en-US" sz="900" dirty="0" smtClean="0">
                  <a:gradFill>
                    <a:gsLst>
                      <a:gs pos="2917">
                        <a:srgbClr val="FFFFFF"/>
                      </a:gs>
                      <a:gs pos="30000">
                        <a:srgbClr val="FFFFFF"/>
                      </a:gs>
                    </a:gsLst>
                    <a:lin ang="5400000" scaled="0"/>
                  </a:gradFill>
                </a:endParaRPr>
              </a:p>
            </p:txBody>
          </p:sp>
        </p:grpSp>
        <p:grpSp>
          <p:nvGrpSpPr>
            <p:cNvPr id="11" name="Group 10"/>
            <p:cNvGrpSpPr/>
            <p:nvPr/>
          </p:nvGrpSpPr>
          <p:grpSpPr>
            <a:xfrm>
              <a:off x="5802249" y="1996501"/>
              <a:ext cx="621878" cy="546610"/>
              <a:chOff x="5082559" y="3446505"/>
              <a:chExt cx="621878" cy="546610"/>
            </a:xfrm>
          </p:grpSpPr>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b="36782"/>
              <a:stretch/>
            </p:blipFill>
            <p:spPr>
              <a:xfrm>
                <a:off x="5082559" y="3446505"/>
                <a:ext cx="621878" cy="379096"/>
              </a:xfrm>
              <a:prstGeom prst="rect">
                <a:avLst/>
              </a:prstGeom>
            </p:spPr>
          </p:pic>
          <p:sp>
            <p:nvSpPr>
              <p:cNvPr id="119" name="TextBox 118"/>
              <p:cNvSpPr txBox="1"/>
              <p:nvPr/>
            </p:nvSpPr>
            <p:spPr>
              <a:xfrm>
                <a:off x="5251592" y="3868465"/>
                <a:ext cx="235642"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Chef</a:t>
                </a:r>
              </a:p>
            </p:txBody>
          </p:sp>
        </p:grpSp>
        <p:grpSp>
          <p:nvGrpSpPr>
            <p:cNvPr id="127" name="Group 126"/>
            <p:cNvGrpSpPr/>
            <p:nvPr/>
          </p:nvGrpSpPr>
          <p:grpSpPr>
            <a:xfrm>
              <a:off x="6573036" y="4464487"/>
              <a:ext cx="388899" cy="512439"/>
              <a:chOff x="4197374" y="3504349"/>
              <a:chExt cx="388899" cy="512439"/>
            </a:xfrm>
          </p:grpSpPr>
          <p:pic>
            <p:nvPicPr>
              <p:cNvPr id="154" name="Picture 153"/>
              <p:cNvPicPr>
                <a:picLocks noChangeAspect="1"/>
              </p:cNvPicPr>
              <p:nvPr/>
            </p:nvPicPr>
            <p:blipFill rotWithShape="1">
              <a:blip r:embed="rId5">
                <a:extLst>
                  <a:ext uri="{28A0092B-C50C-407E-A947-70E740481C1C}">
                    <a14:useLocalDpi xmlns:a14="http://schemas.microsoft.com/office/drawing/2010/main" val="0"/>
                  </a:ext>
                </a:extLst>
              </a:blip>
              <a:srcRect b="19882"/>
              <a:stretch/>
            </p:blipFill>
            <p:spPr>
              <a:xfrm>
                <a:off x="4197374" y="3504349"/>
                <a:ext cx="388899" cy="366969"/>
              </a:xfrm>
              <a:prstGeom prst="rect">
                <a:avLst/>
              </a:prstGeom>
            </p:spPr>
          </p:pic>
          <p:sp>
            <p:nvSpPr>
              <p:cNvPr id="162" name="TextBox 161"/>
              <p:cNvSpPr txBox="1"/>
              <p:nvPr/>
            </p:nvSpPr>
            <p:spPr>
              <a:xfrm>
                <a:off x="4226586" y="3892138"/>
                <a:ext cx="288541"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Grunt</a:t>
                </a:r>
              </a:p>
            </p:txBody>
          </p:sp>
        </p:grpSp>
        <p:grpSp>
          <p:nvGrpSpPr>
            <p:cNvPr id="167" name="Group 166"/>
            <p:cNvGrpSpPr/>
            <p:nvPr/>
          </p:nvGrpSpPr>
          <p:grpSpPr>
            <a:xfrm>
              <a:off x="6579117" y="3059847"/>
              <a:ext cx="430166" cy="582401"/>
              <a:chOff x="4662854" y="2636345"/>
              <a:chExt cx="430166" cy="582401"/>
            </a:xfrm>
          </p:grpSpPr>
          <p:pic>
            <p:nvPicPr>
              <p:cNvPr id="169" name="Picture 1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70" name="TextBox 169"/>
              <p:cNvSpPr txBox="1"/>
              <p:nvPr/>
            </p:nvSpPr>
            <p:spPr>
              <a:xfrm>
                <a:off x="4679165" y="3094096"/>
                <a:ext cx="397545"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Hudson</a:t>
                </a:r>
              </a:p>
            </p:txBody>
          </p:sp>
        </p:grpSp>
        <p:grpSp>
          <p:nvGrpSpPr>
            <p:cNvPr id="24" name="Group 23"/>
            <p:cNvGrpSpPr/>
            <p:nvPr/>
          </p:nvGrpSpPr>
          <p:grpSpPr>
            <a:xfrm>
              <a:off x="6713424" y="3792534"/>
              <a:ext cx="339094" cy="520970"/>
              <a:chOff x="6727927" y="5384577"/>
              <a:chExt cx="339094" cy="520970"/>
            </a:xfrm>
          </p:grpSpPr>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r="54107"/>
              <a:stretch/>
            </p:blipFill>
            <p:spPr>
              <a:xfrm>
                <a:off x="6727927" y="5384577"/>
                <a:ext cx="339094" cy="365372"/>
              </a:xfrm>
              <a:prstGeom prst="rect">
                <a:avLst/>
              </a:prstGeom>
            </p:spPr>
          </p:pic>
          <p:sp>
            <p:nvSpPr>
              <p:cNvPr id="173" name="TextBox 172"/>
              <p:cNvSpPr txBox="1"/>
              <p:nvPr/>
            </p:nvSpPr>
            <p:spPr>
              <a:xfrm>
                <a:off x="6743220" y="5780897"/>
                <a:ext cx="291747"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Travis</a:t>
                </a:r>
              </a:p>
            </p:txBody>
          </p:sp>
        </p:grpSp>
        <p:grpSp>
          <p:nvGrpSpPr>
            <p:cNvPr id="175" name="Group 174"/>
            <p:cNvGrpSpPr/>
            <p:nvPr/>
          </p:nvGrpSpPr>
          <p:grpSpPr>
            <a:xfrm>
              <a:off x="5941321" y="3023781"/>
              <a:ext cx="393353" cy="616152"/>
              <a:chOff x="4135626" y="2690430"/>
              <a:chExt cx="393353" cy="616152"/>
            </a:xfrm>
          </p:grpSpPr>
          <p:pic>
            <p:nvPicPr>
              <p:cNvPr id="176" name="Picture 175"/>
              <p:cNvPicPr>
                <a:picLocks noChangeAspect="1"/>
              </p:cNvPicPr>
              <p:nvPr/>
            </p:nvPicPr>
            <p:blipFill rotWithShape="1">
              <a:blip r:embed="rId7">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7" name="TextBox 176"/>
              <p:cNvSpPr txBox="1"/>
              <p:nvPr/>
            </p:nvSpPr>
            <p:spPr>
              <a:xfrm>
                <a:off x="4147957" y="3181932"/>
                <a:ext cx="368691"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Jenkins</a:t>
                </a:r>
              </a:p>
            </p:txBody>
          </p:sp>
        </p:grpSp>
        <p:grpSp>
          <p:nvGrpSpPr>
            <p:cNvPr id="35" name="Group 34"/>
            <p:cNvGrpSpPr/>
            <p:nvPr/>
          </p:nvGrpSpPr>
          <p:grpSpPr>
            <a:xfrm>
              <a:off x="6500838" y="1987938"/>
              <a:ext cx="395942" cy="616267"/>
              <a:chOff x="8627831" y="3918226"/>
              <a:chExt cx="395942" cy="616267"/>
            </a:xfrm>
          </p:grpSpPr>
          <p:pic>
            <p:nvPicPr>
              <p:cNvPr id="30" name="Picture 29"/>
              <p:cNvPicPr>
                <a:picLocks noChangeAspect="1"/>
              </p:cNvPicPr>
              <p:nvPr/>
            </p:nvPicPr>
            <p:blipFill rotWithShape="1">
              <a:blip r:embed="rId10">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178" name="TextBox 177"/>
              <p:cNvSpPr txBox="1"/>
              <p:nvPr/>
            </p:nvSpPr>
            <p:spPr>
              <a:xfrm>
                <a:off x="8627831" y="4285194"/>
                <a:ext cx="395942" cy="249299"/>
              </a:xfrm>
              <a:prstGeom prst="rect">
                <a:avLst/>
              </a:prstGeom>
              <a:noFill/>
            </p:spPr>
            <p:txBody>
              <a:bodyPr wrap="none" lIns="0" tIns="0" rIns="0" bIns="0" rtlCol="0">
                <a:spAutoFit/>
              </a:bodyPr>
              <a:lstStyle/>
              <a:p>
                <a:pPr algn="ctr">
                  <a:lnSpc>
                    <a:spcPct val="90000"/>
                  </a:lnSpc>
                  <a:spcAft>
                    <a:spcPts val="600"/>
                  </a:spcAft>
                </a:pPr>
                <a:r>
                  <a:rPr lang="en-US" sz="900" dirty="0" smtClean="0">
                    <a:gradFill>
                      <a:gsLst>
                        <a:gs pos="2917">
                          <a:srgbClr val="FFFFFF"/>
                        </a:gs>
                        <a:gs pos="30000">
                          <a:srgbClr val="FFFFFF"/>
                        </a:gs>
                      </a:gsLst>
                      <a:lin ang="5400000" scaled="0"/>
                    </a:gradFill>
                  </a:rPr>
                  <a:t>Puppet </a:t>
                </a:r>
                <a:br>
                  <a:rPr lang="en-US" sz="900" dirty="0" smtClean="0">
                    <a:gradFill>
                      <a:gsLst>
                        <a:gs pos="2917">
                          <a:srgbClr val="FFFFFF"/>
                        </a:gs>
                        <a:gs pos="30000">
                          <a:srgbClr val="FFFFFF"/>
                        </a:gs>
                      </a:gsLst>
                      <a:lin ang="5400000" scaled="0"/>
                    </a:gradFill>
                  </a:rPr>
                </a:br>
                <a:r>
                  <a:rPr lang="en-US" sz="900" dirty="0" smtClean="0">
                    <a:gradFill>
                      <a:gsLst>
                        <a:gs pos="2917">
                          <a:srgbClr val="FFFFFF"/>
                        </a:gs>
                        <a:gs pos="30000">
                          <a:srgbClr val="FFFFFF"/>
                        </a:gs>
                      </a:gsLst>
                      <a:lin ang="5400000" scaled="0"/>
                    </a:gradFill>
                  </a:rPr>
                  <a:t>Labs</a:t>
                </a:r>
              </a:p>
            </p:txBody>
          </p:sp>
        </p:grpSp>
        <p:grpSp>
          <p:nvGrpSpPr>
            <p:cNvPr id="39" name="Group 38"/>
            <p:cNvGrpSpPr/>
            <p:nvPr/>
          </p:nvGrpSpPr>
          <p:grpSpPr>
            <a:xfrm>
              <a:off x="6202966" y="3822894"/>
              <a:ext cx="402354" cy="498452"/>
              <a:chOff x="8786934" y="4090211"/>
              <a:chExt cx="402354" cy="498452"/>
            </a:xfrm>
          </p:grpSpPr>
          <p:sp>
            <p:nvSpPr>
              <p:cNvPr id="172" name="TextBox 171"/>
              <p:cNvSpPr txBox="1"/>
              <p:nvPr/>
            </p:nvSpPr>
            <p:spPr>
              <a:xfrm>
                <a:off x="8786934" y="4464013"/>
                <a:ext cx="402354"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Vagrant</a:t>
                </a:r>
              </a:p>
            </p:txBody>
          </p:sp>
          <p:pic>
            <p:nvPicPr>
              <p:cNvPr id="38" name="Picture 37"/>
              <p:cNvPicPr>
                <a:picLocks noChangeAspect="1"/>
              </p:cNvPicPr>
              <p:nvPr/>
            </p:nvPicPr>
            <p:blipFill rotWithShape="1">
              <a:blip r:embed="rId11">
                <a:extLst>
                  <a:ext uri="{28A0092B-C50C-407E-A947-70E740481C1C}">
                    <a14:useLocalDpi xmlns:a14="http://schemas.microsoft.com/office/drawing/2010/main" val="0"/>
                  </a:ext>
                </a:extLst>
              </a:blip>
              <a:srcRect r="72764"/>
              <a:stretch/>
            </p:blipFill>
            <p:spPr>
              <a:xfrm>
                <a:off x="8827164" y="4090211"/>
                <a:ext cx="321895" cy="322331"/>
              </a:xfrm>
              <a:prstGeom prst="rect">
                <a:avLst/>
              </a:prstGeom>
            </p:spPr>
          </p:pic>
        </p:grpSp>
        <p:grpSp>
          <p:nvGrpSpPr>
            <p:cNvPr id="40" name="Group 39"/>
            <p:cNvGrpSpPr/>
            <p:nvPr/>
          </p:nvGrpSpPr>
          <p:grpSpPr>
            <a:xfrm>
              <a:off x="5842023" y="4555563"/>
              <a:ext cx="590044" cy="384188"/>
              <a:chOff x="6148261" y="4324838"/>
              <a:chExt cx="590044" cy="384188"/>
            </a:xfrm>
          </p:grpSpPr>
          <p:pic>
            <p:nvPicPr>
              <p:cNvPr id="57" name="Picture 5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48261" y="4324838"/>
                <a:ext cx="590044" cy="236017"/>
              </a:xfrm>
              <a:prstGeom prst="rect">
                <a:avLst/>
              </a:prstGeom>
            </p:spPr>
          </p:pic>
          <p:sp>
            <p:nvSpPr>
              <p:cNvPr id="181" name="TextBox 180"/>
              <p:cNvSpPr txBox="1"/>
              <p:nvPr/>
            </p:nvSpPr>
            <p:spPr>
              <a:xfrm>
                <a:off x="6347904" y="4584376"/>
                <a:ext cx="190758"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Fog</a:t>
                </a:r>
              </a:p>
            </p:txBody>
          </p:sp>
        </p:grpSp>
      </p:grpSp>
      <p:grpSp>
        <p:nvGrpSpPr>
          <p:cNvPr id="101" name="Group 100"/>
          <p:cNvGrpSpPr/>
          <p:nvPr/>
        </p:nvGrpSpPr>
        <p:grpSpPr>
          <a:xfrm>
            <a:off x="10395897" y="1354459"/>
            <a:ext cx="1434088" cy="2883309"/>
            <a:chOff x="10727750" y="1766080"/>
            <a:chExt cx="1434088" cy="2883309"/>
          </a:xfrm>
        </p:grpSpPr>
        <p:sp>
          <p:nvSpPr>
            <p:cNvPr id="34" name="Rounded Rectangle 33"/>
            <p:cNvSpPr/>
            <p:nvPr/>
          </p:nvSpPr>
          <p:spPr bwMode="auto">
            <a:xfrm>
              <a:off x="10727750" y="1766080"/>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160" name="Group 159"/>
            <p:cNvGrpSpPr/>
            <p:nvPr/>
          </p:nvGrpSpPr>
          <p:grpSpPr>
            <a:xfrm>
              <a:off x="10917445" y="1966005"/>
              <a:ext cx="1012964" cy="950445"/>
              <a:chOff x="10342037" y="1921011"/>
              <a:chExt cx="1400029" cy="1313621"/>
            </a:xfrm>
          </p:grpSpPr>
          <p:grpSp>
            <p:nvGrpSpPr>
              <p:cNvPr id="29" name="Group 28"/>
              <p:cNvGrpSpPr/>
              <p:nvPr/>
            </p:nvGrpSpPr>
            <p:grpSpPr>
              <a:xfrm>
                <a:off x="10342037" y="1921011"/>
                <a:ext cx="1400029" cy="1313621"/>
                <a:chOff x="10290816" y="2283511"/>
                <a:chExt cx="1400029" cy="1313621"/>
              </a:xfrm>
            </p:grpSpPr>
            <p:sp>
              <p:nvSpPr>
                <p:cNvPr id="17" name="Rounded Rectangle 16"/>
                <p:cNvSpPr/>
                <p:nvPr/>
              </p:nvSpPr>
              <p:spPr>
                <a:xfrm>
                  <a:off x="10290816" y="2283511"/>
                  <a:ext cx="1400029" cy="979580"/>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26" name="TextBox 25"/>
                <p:cNvSpPr txBox="1"/>
                <p:nvPr/>
              </p:nvSpPr>
              <p:spPr>
                <a:xfrm>
                  <a:off x="10455623" y="3207598"/>
                  <a:ext cx="1088321" cy="389534"/>
                </a:xfrm>
                <a:prstGeom prst="rect">
                  <a:avLst/>
                </a:prstGeom>
              </p:spPr>
              <p:txBody>
                <a:bodyPr vert="horz" wrap="square" lIns="93260" tIns="93260" rIns="93260" bIns="93260" rtlCol="0" anchor="t">
                  <a:noAutofit/>
                </a:bodyPr>
                <a:lstStyle/>
                <a:p>
                  <a:pPr algn="ctr" defTabSz="932597"/>
                  <a:r>
                    <a:rPr lang="en-US" sz="900" dirty="0" smtClean="0">
                      <a:solidFill>
                        <a:srgbClr val="FFFFFF"/>
                      </a:solidFill>
                      <a:ea typeface="Segoe UI" pitchFamily="34" charset="0"/>
                      <a:cs typeface="Segoe UI" pitchFamily="34" charset="0"/>
                    </a:rPr>
                    <a:t>Alerting</a:t>
                  </a:r>
                  <a:endParaRPr lang="en-US" sz="900" dirty="0">
                    <a:solidFill>
                      <a:srgbClr val="FFFFFF"/>
                    </a:solidFill>
                    <a:ea typeface="Segoe UI" pitchFamily="34" charset="0"/>
                    <a:cs typeface="Segoe UI" pitchFamily="34" charset="0"/>
                  </a:endParaRPr>
                </a:p>
              </p:txBody>
            </p:sp>
          </p:grpSp>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06845" y="2285918"/>
                <a:ext cx="1088321" cy="258844"/>
              </a:xfrm>
              <a:prstGeom prst="rect">
                <a:avLst/>
              </a:prstGeom>
            </p:spPr>
          </p:pic>
        </p:grpSp>
        <p:grpSp>
          <p:nvGrpSpPr>
            <p:cNvPr id="28" name="Group 27"/>
            <p:cNvGrpSpPr/>
            <p:nvPr/>
          </p:nvGrpSpPr>
          <p:grpSpPr>
            <a:xfrm>
              <a:off x="10917445" y="3064950"/>
              <a:ext cx="1046204" cy="1251520"/>
              <a:chOff x="10290816" y="3720320"/>
              <a:chExt cx="1400029" cy="1674784"/>
            </a:xfrm>
          </p:grpSpPr>
          <p:sp>
            <p:nvSpPr>
              <p:cNvPr id="18" name="Rounded Rectangle 17"/>
              <p:cNvSpPr/>
              <p:nvPr/>
            </p:nvSpPr>
            <p:spPr>
              <a:xfrm>
                <a:off x="10290816" y="3720320"/>
                <a:ext cx="1400029" cy="1347795"/>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25" name="TextBox 24"/>
              <p:cNvSpPr txBox="1"/>
              <p:nvPr/>
            </p:nvSpPr>
            <p:spPr>
              <a:xfrm>
                <a:off x="10606473" y="5015711"/>
                <a:ext cx="858365" cy="379393"/>
              </a:xfrm>
              <a:prstGeom prst="rect">
                <a:avLst/>
              </a:prstGeom>
            </p:spPr>
            <p:txBody>
              <a:bodyPr vert="horz" wrap="square" lIns="93260" tIns="93260" rIns="93260" bIns="93260" rtlCol="0" anchor="t">
                <a:noAutofit/>
              </a:bodyPr>
              <a:lstStyle/>
              <a:p>
                <a:pPr algn="ctr" defTabSz="932597"/>
                <a:r>
                  <a:rPr lang="en-US" sz="900" dirty="0" smtClean="0">
                    <a:solidFill>
                      <a:srgbClr val="FFFFFF"/>
                    </a:solidFill>
                    <a:ea typeface="Segoe UI" pitchFamily="34" charset="0"/>
                    <a:cs typeface="Segoe UI" pitchFamily="34" charset="0"/>
                  </a:rPr>
                  <a:t>Monitor</a:t>
                </a:r>
                <a:endParaRPr lang="en-US" sz="900" dirty="0">
                  <a:solidFill>
                    <a:srgbClr val="FFFFFF"/>
                  </a:solidFill>
                  <a:ea typeface="Segoe UI" pitchFamily="34" charset="0"/>
                  <a:cs typeface="Segoe UI" pitchFamily="34" charset="0"/>
                </a:endParaRPr>
              </a:p>
            </p:txBody>
          </p:sp>
        </p:grpSp>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46208" y="3174876"/>
              <a:ext cx="612277" cy="145622"/>
            </a:xfrm>
            <a:prstGeom prst="rect">
              <a:avLst/>
            </a:prstGeom>
          </p:spPr>
        </p:pic>
        <p:grpSp>
          <p:nvGrpSpPr>
            <p:cNvPr id="233" name="Group 232"/>
            <p:cNvGrpSpPr/>
            <p:nvPr/>
          </p:nvGrpSpPr>
          <p:grpSpPr>
            <a:xfrm>
              <a:off x="11557891" y="3416070"/>
              <a:ext cx="268696" cy="546604"/>
              <a:chOff x="11611103" y="3199687"/>
              <a:chExt cx="268696" cy="546604"/>
            </a:xfrm>
          </p:grpSpPr>
          <p:pic>
            <p:nvPicPr>
              <p:cNvPr id="62" name="Picture 61"/>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611103" y="3199687"/>
                <a:ext cx="268696" cy="400357"/>
              </a:xfrm>
              <a:prstGeom prst="rect">
                <a:avLst/>
              </a:prstGeom>
            </p:spPr>
          </p:pic>
          <p:sp>
            <p:nvSpPr>
              <p:cNvPr id="232" name="TextBox 231"/>
              <p:cNvSpPr txBox="1"/>
              <p:nvPr/>
            </p:nvSpPr>
            <p:spPr>
              <a:xfrm>
                <a:off x="11629137" y="3621641"/>
                <a:ext cx="250068"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Cacti</a:t>
                </a:r>
              </a:p>
            </p:txBody>
          </p:sp>
        </p:grpSp>
        <p:grpSp>
          <p:nvGrpSpPr>
            <p:cNvPr id="238" name="Group 237"/>
            <p:cNvGrpSpPr/>
            <p:nvPr/>
          </p:nvGrpSpPr>
          <p:grpSpPr>
            <a:xfrm>
              <a:off x="11085578" y="3467490"/>
              <a:ext cx="339837" cy="483660"/>
              <a:chOff x="11157506" y="4299745"/>
              <a:chExt cx="339837" cy="483660"/>
            </a:xfrm>
          </p:grpSpPr>
          <p:pic>
            <p:nvPicPr>
              <p:cNvPr id="236" name="Picture 2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170772" y="4299745"/>
                <a:ext cx="303271" cy="303271"/>
              </a:xfrm>
              <a:prstGeom prst="rect">
                <a:avLst/>
              </a:prstGeom>
            </p:spPr>
          </p:pic>
          <p:sp>
            <p:nvSpPr>
              <p:cNvPr id="237" name="TextBox 236"/>
              <p:cNvSpPr txBox="1"/>
              <p:nvPr/>
            </p:nvSpPr>
            <p:spPr>
              <a:xfrm>
                <a:off x="11157506" y="4658755"/>
                <a:ext cx="339837" cy="124650"/>
              </a:xfrm>
              <a:prstGeom prst="rect">
                <a:avLst/>
              </a:prstGeom>
              <a:noFill/>
            </p:spPr>
            <p:txBody>
              <a:bodyPr wrap="none" lIns="0" tIns="0" rIns="0" bIns="0" rtlCol="0">
                <a:spAutoFit/>
              </a:bodyPr>
              <a:lstStyle/>
              <a:p>
                <a:pPr>
                  <a:lnSpc>
                    <a:spcPct val="90000"/>
                  </a:lnSpc>
                  <a:spcAft>
                    <a:spcPts val="600"/>
                  </a:spcAft>
                </a:pPr>
                <a:r>
                  <a:rPr lang="en-US" sz="900" dirty="0" err="1" smtClean="0">
                    <a:gradFill>
                      <a:gsLst>
                        <a:gs pos="2917">
                          <a:srgbClr val="FFFFFF"/>
                        </a:gs>
                        <a:gs pos="30000">
                          <a:srgbClr val="FFFFFF"/>
                        </a:gs>
                      </a:gsLst>
                      <a:lin ang="5400000" scaled="0"/>
                    </a:gradFill>
                  </a:rPr>
                  <a:t>Zabbix</a:t>
                </a:r>
                <a:endParaRPr lang="en-US" sz="900" dirty="0" smtClean="0">
                  <a:gradFill>
                    <a:gsLst>
                      <a:gs pos="2917">
                        <a:srgbClr val="FFFFFF"/>
                      </a:gs>
                      <a:gs pos="30000">
                        <a:srgbClr val="FFFFFF"/>
                      </a:gs>
                    </a:gsLst>
                    <a:lin ang="5400000" scaled="0"/>
                  </a:gradFill>
                </a:endParaRPr>
              </a:p>
            </p:txBody>
          </p:sp>
        </p:grpSp>
      </p:grpSp>
      <p:grpSp>
        <p:nvGrpSpPr>
          <p:cNvPr id="102" name="Group 101"/>
          <p:cNvGrpSpPr/>
          <p:nvPr/>
        </p:nvGrpSpPr>
        <p:grpSpPr>
          <a:xfrm>
            <a:off x="10241708" y="5144075"/>
            <a:ext cx="1581140" cy="1145406"/>
            <a:chOff x="9281077" y="5102650"/>
            <a:chExt cx="1581140" cy="1145406"/>
          </a:xfrm>
        </p:grpSpPr>
        <p:sp>
          <p:nvSpPr>
            <p:cNvPr id="166" name="Rounded Rectangle 165"/>
            <p:cNvSpPr/>
            <p:nvPr/>
          </p:nvSpPr>
          <p:spPr bwMode="auto">
            <a:xfrm>
              <a:off x="9281077" y="5102650"/>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grpSp>
          <p:nvGrpSpPr>
            <p:cNvPr id="241" name="Group 240"/>
            <p:cNvGrpSpPr/>
            <p:nvPr/>
          </p:nvGrpSpPr>
          <p:grpSpPr>
            <a:xfrm>
              <a:off x="9530312" y="5472964"/>
              <a:ext cx="571732" cy="545825"/>
              <a:chOff x="10610677" y="5705080"/>
              <a:chExt cx="571732" cy="545825"/>
            </a:xfrm>
          </p:grpSpPr>
          <p:sp>
            <p:nvSpPr>
              <p:cNvPr id="223" name="TextBox 222"/>
              <p:cNvSpPr txBox="1"/>
              <p:nvPr/>
            </p:nvSpPr>
            <p:spPr>
              <a:xfrm>
                <a:off x="10639406" y="6126255"/>
                <a:ext cx="450444" cy="124650"/>
              </a:xfrm>
              <a:prstGeom prst="rect">
                <a:avLst/>
              </a:prstGeom>
              <a:noFill/>
            </p:spPr>
            <p:txBody>
              <a:bodyPr wrap="none" lIns="0" tIns="0" rIns="0" bIns="0" rtlCol="0">
                <a:spAutoFit/>
              </a:bodyPr>
              <a:lstStyle/>
              <a:p>
                <a:pPr>
                  <a:lnSpc>
                    <a:spcPct val="90000"/>
                  </a:lnSpc>
                  <a:spcAft>
                    <a:spcPts val="600"/>
                  </a:spcAft>
                </a:pPr>
                <a:r>
                  <a:rPr lang="en-US" sz="900" dirty="0" err="1" smtClean="0">
                    <a:gradFill>
                      <a:gsLst>
                        <a:gs pos="2917">
                          <a:srgbClr val="FFFFFF"/>
                        </a:gs>
                        <a:gs pos="30000">
                          <a:srgbClr val="FFFFFF"/>
                        </a:gs>
                      </a:gsLst>
                      <a:lin ang="5400000" scaled="0"/>
                    </a:gradFill>
                  </a:rPr>
                  <a:t>Redmine</a:t>
                </a:r>
                <a:endParaRPr lang="en-US" sz="900" dirty="0" smtClean="0">
                  <a:gradFill>
                    <a:gsLst>
                      <a:gs pos="2917">
                        <a:srgbClr val="FFFFFF"/>
                      </a:gs>
                      <a:gs pos="30000">
                        <a:srgbClr val="FFFFFF"/>
                      </a:gs>
                    </a:gsLst>
                    <a:lin ang="5400000" scaled="0"/>
                  </a:gradFill>
                </a:endParaRPr>
              </a:p>
            </p:txBody>
          </p:sp>
          <p:pic>
            <p:nvPicPr>
              <p:cNvPr id="240" name="Picture 239"/>
              <p:cNvPicPr>
                <a:picLocks noChangeAspect="1"/>
              </p:cNvPicPr>
              <p:nvPr/>
            </p:nvPicPr>
            <p:blipFill rotWithShape="1">
              <a:blip r:embed="rId16">
                <a:extLst>
                  <a:ext uri="{28A0092B-C50C-407E-A947-70E740481C1C}">
                    <a14:useLocalDpi xmlns:a14="http://schemas.microsoft.com/office/drawing/2010/main" val="0"/>
                  </a:ext>
                </a:extLst>
              </a:blip>
              <a:srcRect r="76490"/>
              <a:stretch/>
            </p:blipFill>
            <p:spPr>
              <a:xfrm>
                <a:off x="10610677" y="5705080"/>
                <a:ext cx="571732" cy="543242"/>
              </a:xfrm>
              <a:prstGeom prst="rect">
                <a:avLst/>
              </a:prstGeom>
            </p:spPr>
          </p:pic>
        </p:grpSp>
        <p:grpSp>
          <p:nvGrpSpPr>
            <p:cNvPr id="243" name="Group 242"/>
            <p:cNvGrpSpPr/>
            <p:nvPr/>
          </p:nvGrpSpPr>
          <p:grpSpPr>
            <a:xfrm>
              <a:off x="10234100" y="5368753"/>
              <a:ext cx="441061" cy="701275"/>
              <a:chOff x="9694576" y="5416325"/>
              <a:chExt cx="441061" cy="701275"/>
            </a:xfrm>
          </p:grpSpPr>
          <p:sp>
            <p:nvSpPr>
              <p:cNvPr id="8" name="Rectangle 7"/>
              <p:cNvSpPr/>
              <p:nvPr/>
            </p:nvSpPr>
            <p:spPr>
              <a:xfrm>
                <a:off x="9694576" y="5900618"/>
                <a:ext cx="441061" cy="216982"/>
              </a:xfrm>
              <a:prstGeom prst="rect">
                <a:avLst/>
              </a:prstGeom>
            </p:spPr>
            <p:txBody>
              <a:bodyPr wrap="square">
                <a:spAutoFit/>
              </a:bodyPr>
              <a:lstStyle/>
              <a:p>
                <a:pPr>
                  <a:lnSpc>
                    <a:spcPct val="90000"/>
                  </a:lnSpc>
                  <a:spcAft>
                    <a:spcPts val="600"/>
                  </a:spcAft>
                </a:pPr>
                <a:r>
                  <a:rPr lang="en-US" sz="900" dirty="0">
                    <a:gradFill>
                      <a:gsLst>
                        <a:gs pos="2917">
                          <a:srgbClr val="FFFFFF"/>
                        </a:gs>
                        <a:gs pos="30000">
                          <a:srgbClr val="FFFFFF"/>
                        </a:gs>
                      </a:gsLst>
                      <a:lin ang="5400000" scaled="0"/>
                    </a:gradFill>
                  </a:rPr>
                  <a:t>JIRA</a:t>
                </a:r>
              </a:p>
            </p:txBody>
          </p:sp>
          <p:pic>
            <p:nvPicPr>
              <p:cNvPr id="242" name="Picture 241"/>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40000" contrast="20000"/>
                        </a14:imgEffect>
                      </a14:imgLayer>
                    </a14:imgProps>
                  </a:ext>
                  <a:ext uri="{28A0092B-C50C-407E-A947-70E740481C1C}">
                    <a14:useLocalDpi xmlns:a14="http://schemas.microsoft.com/office/drawing/2010/main" val="0"/>
                  </a:ext>
                </a:extLst>
              </a:blip>
              <a:srcRect r="70624"/>
              <a:stretch/>
            </p:blipFill>
            <p:spPr>
              <a:xfrm>
                <a:off x="9727252" y="5416325"/>
                <a:ext cx="350489" cy="466066"/>
              </a:xfrm>
              <a:prstGeom prst="rect">
                <a:avLst/>
              </a:prstGeom>
            </p:spPr>
          </p:pic>
        </p:grpSp>
      </p:grpSp>
      <p:cxnSp>
        <p:nvCxnSpPr>
          <p:cNvPr id="305" name="Straight Arrow Connector 304"/>
          <p:cNvCxnSpPr/>
          <p:nvPr/>
        </p:nvCxnSpPr>
        <p:spPr>
          <a:xfrm flipV="1">
            <a:off x="9840455" y="2633441"/>
            <a:ext cx="402767"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223384" y="4529548"/>
            <a:ext cx="3215766" cy="1704019"/>
            <a:chOff x="4819651" y="2807496"/>
            <a:chExt cx="3562943" cy="3800381"/>
          </a:xfrm>
        </p:grpSpPr>
        <p:cxnSp>
          <p:nvCxnSpPr>
            <p:cNvPr id="307" name="Straight Arrow Connector 306"/>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12" name="Straight Arrow Connector 311"/>
          <p:cNvCxnSpPr/>
          <p:nvPr/>
        </p:nvCxnSpPr>
        <p:spPr>
          <a:xfrm flipV="1">
            <a:off x="7604559" y="2633441"/>
            <a:ext cx="434541"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2459" y="1346947"/>
            <a:ext cx="1753215" cy="3021944"/>
            <a:chOff x="8052459" y="1532223"/>
            <a:chExt cx="1753215" cy="3021944"/>
          </a:xfrm>
        </p:grpSpPr>
        <p:sp>
          <p:nvSpPr>
            <p:cNvPr id="174" name="Rounded Rectangle 173"/>
            <p:cNvSpPr/>
            <p:nvPr/>
          </p:nvSpPr>
          <p:spPr bwMode="auto">
            <a:xfrm>
              <a:off x="8052459" y="1532223"/>
              <a:ext cx="1753215" cy="3021944"/>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45720" numCol="1" spcCol="0" rtlCol="0" fromWordArt="0" anchor="b" anchorCtr="0" forceAA="0" compatLnSpc="1">
              <a:prstTxWarp prst="textNoShape">
                <a:avLst/>
              </a:prstTxWarp>
              <a:noAutofit/>
            </a:bodyPr>
            <a:lstStyle/>
            <a:p>
              <a:pPr algn="ctr" defTabSz="932597"/>
              <a:endParaRPr lang="en-US" sz="1600" dirty="0">
                <a:gradFill>
                  <a:gsLst>
                    <a:gs pos="0">
                      <a:srgbClr val="FFFFFF"/>
                    </a:gs>
                    <a:gs pos="100000">
                      <a:srgbClr val="FFFFFF"/>
                    </a:gs>
                  </a:gsLst>
                  <a:lin ang="5400000" scaled="0"/>
                </a:gradFill>
                <a:ea typeface="Segoe UI" pitchFamily="34" charset="0"/>
                <a:cs typeface="Segoe UI" pitchFamily="34" charset="0"/>
              </a:endParaRPr>
            </a:p>
          </p:txBody>
        </p:sp>
        <p:pic>
          <p:nvPicPr>
            <p:cNvPr id="179" name="Picture 178"/>
            <p:cNvPicPr>
              <a:picLocks noChangeAspect="1"/>
            </p:cNvPicPr>
            <p:nvPr/>
          </p:nvPicPr>
          <p:blipFill>
            <a:blip r:embed="rId19"/>
            <a:stretch>
              <a:fillRect/>
            </a:stretch>
          </p:blipFill>
          <p:spPr>
            <a:xfrm>
              <a:off x="8117200" y="1586658"/>
              <a:ext cx="1528108" cy="948121"/>
            </a:xfrm>
            <a:prstGeom prst="rect">
              <a:avLst/>
            </a:prstGeom>
          </p:spPr>
        </p:pic>
        <p:sp>
          <p:nvSpPr>
            <p:cNvPr id="180" name="TextBox 179"/>
            <p:cNvSpPr txBox="1"/>
            <p:nvPr/>
          </p:nvSpPr>
          <p:spPr>
            <a:xfrm>
              <a:off x="8527051" y="2058242"/>
              <a:ext cx="847989"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gs>
                      <a:gs pos="30000">
                        <a:srgbClr val="0072C6"/>
                      </a:gs>
                    </a:gsLst>
                    <a:lin ang="5400000" scaled="0"/>
                  </a:gradFill>
                </a:rPr>
                <a:t>Public Cloud</a:t>
              </a:r>
            </a:p>
          </p:txBody>
        </p:sp>
        <p:pic>
          <p:nvPicPr>
            <p:cNvPr id="190" name="Picture 189"/>
            <p:cNvPicPr>
              <a:picLocks noChangeAspect="1"/>
            </p:cNvPicPr>
            <p:nvPr/>
          </p:nvPicPr>
          <p:blipFill rotWithShape="1">
            <a:blip r:embed="rId20">
              <a:duotone>
                <a:prstClr val="black"/>
                <a:schemeClr val="tx2">
                  <a:tint val="45000"/>
                  <a:satMod val="400000"/>
                </a:schemeClr>
              </a:duotone>
              <a:extLst>
                <a:ext uri="{28A0092B-C50C-407E-A947-70E740481C1C}">
                  <a14:useLocalDpi xmlns:a14="http://schemas.microsoft.com/office/drawing/2010/main" val="0"/>
                </a:ext>
              </a:extLst>
            </a:blip>
            <a:srcRect t="-7435" r="18402"/>
            <a:stretch/>
          </p:blipFill>
          <p:spPr>
            <a:xfrm>
              <a:off x="8194750" y="4100634"/>
              <a:ext cx="1514136" cy="230242"/>
            </a:xfrm>
            <a:prstGeom prst="rect">
              <a:avLst/>
            </a:prstGeom>
          </p:spPr>
        </p:pic>
        <p:grpSp>
          <p:nvGrpSpPr>
            <p:cNvPr id="191" name="Group 190"/>
            <p:cNvGrpSpPr/>
            <p:nvPr/>
          </p:nvGrpSpPr>
          <p:grpSpPr>
            <a:xfrm>
              <a:off x="8748028" y="2770588"/>
              <a:ext cx="816128" cy="950197"/>
              <a:chOff x="5394326" y="4936834"/>
              <a:chExt cx="720725" cy="835025"/>
            </a:xfrm>
            <a:solidFill>
              <a:schemeClr val="tx1"/>
            </a:solidFill>
          </p:grpSpPr>
          <p:sp>
            <p:nvSpPr>
              <p:cNvPr id="192"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195"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
          <p:nvSpPr>
            <p:cNvPr id="197" name="TextBox 196"/>
            <p:cNvSpPr txBox="1"/>
            <p:nvPr/>
          </p:nvSpPr>
          <p:spPr>
            <a:xfrm>
              <a:off x="8510661" y="3794170"/>
              <a:ext cx="1085875" cy="207749"/>
            </a:xfrm>
            <a:prstGeom prst="rect">
              <a:avLst/>
            </a:prstGeom>
            <a:noFill/>
          </p:spPr>
          <p:txBody>
            <a:bodyPr wrap="none" lIns="0" tIns="0" rIns="0" bIns="0" rtlCol="0">
              <a:spAutoFit/>
            </a:bodyPr>
            <a:lstStyle/>
            <a:p>
              <a:pPr>
                <a:lnSpc>
                  <a:spcPct val="90000"/>
                </a:lnSpc>
                <a:spcAft>
                  <a:spcPts val="600"/>
                </a:spcAft>
              </a:pPr>
              <a:r>
                <a:rPr lang="en-US" sz="1500" dirty="0" smtClean="0">
                  <a:gradFill>
                    <a:gsLst>
                      <a:gs pos="0">
                        <a:srgbClr val="FFFFFF"/>
                      </a:gs>
                      <a:gs pos="100000">
                        <a:srgbClr val="FFFFFF"/>
                      </a:gs>
                    </a:gsLst>
                    <a:lin ang="5400000" scaled="0"/>
                  </a:gradFill>
                  <a:ea typeface="Segoe UI" pitchFamily="34" charset="0"/>
                  <a:cs typeface="Segoe UI" pitchFamily="34" charset="0"/>
                </a:rPr>
                <a:t>On-premises</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234" name="Picture 233"/>
            <p:cNvPicPr>
              <a:picLocks noChangeAspect="1"/>
            </p:cNvPicPr>
            <p:nvPr/>
          </p:nvPicPr>
          <p:blipFill>
            <a:blip r:embed="rId21">
              <a:extLst>
                <a:ext uri="{BEBA8EAE-BF5A-486C-A8C5-ECC9F3942E4B}">
                  <a14:imgProps xmlns:a14="http://schemas.microsoft.com/office/drawing/2010/main">
                    <a14:imgLayer r:embed="rId22">
                      <a14:imgEffect>
                        <a14:backgroundRemoval t="1653" b="96281" l="4327" r="96635">
                          <a14:foregroundMark x1="53846" y1="19421" x2="53846" y2="19421"/>
                          <a14:foregroundMark x1="42788" y1="20661" x2="42788" y2="20661"/>
                          <a14:foregroundMark x1="56250" y1="25620" x2="56250" y2="25620"/>
                          <a14:foregroundMark x1="50000" y1="22314" x2="50000" y2="22314"/>
                          <a14:foregroundMark x1="52885" y1="50000" x2="52885" y2="50000"/>
                          <a14:foregroundMark x1="37019" y1="66116" x2="37019" y2="66116"/>
                          <a14:foregroundMark x1="37500" y1="65702" x2="55288" y2="47521"/>
                          <a14:foregroundMark x1="37981" y1="37190" x2="37981" y2="37190"/>
                          <a14:foregroundMark x1="38942" y1="38843" x2="58654" y2="37603"/>
                          <a14:foregroundMark x1="58173" y1="38017" x2="60577" y2="77686"/>
                          <a14:foregroundMark x1="59135" y1="77273" x2="43269" y2="82645"/>
                        </a14:backgroundRemoval>
                      </a14:imgEffect>
                    </a14:imgLayer>
                  </a14:imgProps>
                </a:ext>
              </a:extLst>
            </a:blip>
            <a:stretch>
              <a:fillRect/>
            </a:stretch>
          </p:blipFill>
          <p:spPr>
            <a:xfrm>
              <a:off x="8168316" y="2931242"/>
              <a:ext cx="400929" cy="466465"/>
            </a:xfrm>
            <a:prstGeom prst="rect">
              <a:avLst/>
            </a:prstGeom>
          </p:spPr>
        </p:pic>
        <p:sp>
          <p:nvSpPr>
            <p:cNvPr id="3" name="TextBox 2"/>
            <p:cNvSpPr txBox="1"/>
            <p:nvPr/>
          </p:nvSpPr>
          <p:spPr>
            <a:xfrm>
              <a:off x="8334470" y="2288930"/>
              <a:ext cx="1160639" cy="193899"/>
            </a:xfrm>
            <a:prstGeom prst="rect">
              <a:avLst/>
            </a:prstGeom>
            <a:noFill/>
          </p:spPr>
          <p:txBody>
            <a:bodyPr wrap="none" lIns="0" tIns="0" rIns="0" bIns="0" rtlCol="0">
              <a:spAutoFit/>
            </a:bodyPr>
            <a:lstStyle/>
            <a:p>
              <a:pPr>
                <a:lnSpc>
                  <a:spcPct val="90000"/>
                </a:lnSpc>
                <a:spcAft>
                  <a:spcPts val="600"/>
                </a:spcAft>
              </a:pPr>
              <a:r>
                <a:rPr lang="en-US" sz="1400" spc="-50" dirty="0" smtClean="0">
                  <a:gradFill>
                    <a:gsLst>
                      <a:gs pos="2917">
                        <a:srgbClr val="00BCF2"/>
                      </a:gs>
                      <a:gs pos="30000">
                        <a:srgbClr val="00BCF2"/>
                      </a:gs>
                    </a:gsLst>
                    <a:lin ang="5400000" scaled="0"/>
                  </a:gradFill>
                </a:rPr>
                <a:t>Microsoft Azure</a:t>
              </a:r>
            </a:p>
          </p:txBody>
        </p:sp>
        <p:sp>
          <p:nvSpPr>
            <p:cNvPr id="159" name="TextBox 158"/>
            <p:cNvSpPr txBox="1"/>
            <p:nvPr/>
          </p:nvSpPr>
          <p:spPr>
            <a:xfrm>
              <a:off x="8205654" y="3421085"/>
              <a:ext cx="266098"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2917">
                        <a:srgbClr val="FFFFFF"/>
                      </a:gs>
                      <a:gs pos="30000">
                        <a:srgbClr val="FFFFFF"/>
                      </a:gs>
                    </a:gsLst>
                    <a:lin ang="5400000" scaled="0"/>
                  </a:gradFill>
                </a:rPr>
                <a:t>Linux</a:t>
              </a:r>
            </a:p>
          </p:txBody>
        </p:sp>
      </p:grpSp>
      <p:cxnSp>
        <p:nvCxnSpPr>
          <p:cNvPr id="279" name="Straight Arrow Connector 278"/>
          <p:cNvCxnSpPr/>
          <p:nvPr/>
        </p:nvCxnSpPr>
        <p:spPr>
          <a:xfrm flipV="1">
            <a:off x="1373670" y="3372871"/>
            <a:ext cx="0" cy="97664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p:cNvGrpSpPr/>
          <p:nvPr/>
        </p:nvGrpSpPr>
        <p:grpSpPr>
          <a:xfrm>
            <a:off x="341670" y="4338006"/>
            <a:ext cx="2212159" cy="1556041"/>
            <a:chOff x="407046" y="4381450"/>
            <a:chExt cx="2212159" cy="1556041"/>
          </a:xfrm>
        </p:grpSpPr>
        <p:sp>
          <p:nvSpPr>
            <p:cNvPr id="281" name="Rounded Rectangle 280"/>
            <p:cNvSpPr/>
            <p:nvPr/>
          </p:nvSpPr>
          <p:spPr bwMode="auto">
            <a:xfrm>
              <a:off x="573546" y="4381450"/>
              <a:ext cx="2045659"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282"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83" name="Group 282"/>
            <p:cNvGrpSpPr/>
            <p:nvPr/>
          </p:nvGrpSpPr>
          <p:grpSpPr>
            <a:xfrm>
              <a:off x="1527069" y="4564856"/>
              <a:ext cx="395942" cy="616267"/>
              <a:chOff x="8627831" y="3918226"/>
              <a:chExt cx="395942" cy="616267"/>
            </a:xfrm>
          </p:grpSpPr>
          <p:pic>
            <p:nvPicPr>
              <p:cNvPr id="290" name="Picture 289"/>
              <p:cNvPicPr>
                <a:picLocks noChangeAspect="1"/>
              </p:cNvPicPr>
              <p:nvPr/>
            </p:nvPicPr>
            <p:blipFill rotWithShape="1">
              <a:blip r:embed="rId10">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291" name="TextBox 290"/>
              <p:cNvSpPr txBox="1"/>
              <p:nvPr/>
            </p:nvSpPr>
            <p:spPr>
              <a:xfrm>
                <a:off x="8627831" y="4285194"/>
                <a:ext cx="395942" cy="249299"/>
              </a:xfrm>
              <a:prstGeom prst="rect">
                <a:avLst/>
              </a:prstGeom>
              <a:noFill/>
            </p:spPr>
            <p:txBody>
              <a:bodyPr wrap="none" lIns="0" tIns="0" rIns="0" bIns="0" rtlCol="0">
                <a:spAutoFit/>
              </a:bodyPr>
              <a:lstStyle/>
              <a:p>
                <a:pPr algn="ctr">
                  <a:lnSpc>
                    <a:spcPct val="90000"/>
                  </a:lnSpc>
                  <a:spcAft>
                    <a:spcPts val="600"/>
                  </a:spcAft>
                </a:pPr>
                <a:r>
                  <a:rPr lang="en-US" sz="900" dirty="0" smtClean="0">
                    <a:gradFill>
                      <a:gsLst>
                        <a:gs pos="2917">
                          <a:srgbClr val="FFFFFF"/>
                        </a:gs>
                        <a:gs pos="30000">
                          <a:srgbClr val="FFFFFF"/>
                        </a:gs>
                      </a:gsLst>
                      <a:lin ang="5400000" scaled="0"/>
                    </a:gradFill>
                  </a:rPr>
                  <a:t>Puppet </a:t>
                </a:r>
                <a:br>
                  <a:rPr lang="en-US" sz="900" dirty="0" smtClean="0">
                    <a:gradFill>
                      <a:gsLst>
                        <a:gs pos="2917">
                          <a:srgbClr val="FFFFFF"/>
                        </a:gs>
                        <a:gs pos="30000">
                          <a:srgbClr val="FFFFFF"/>
                        </a:gs>
                      </a:gsLst>
                      <a:lin ang="5400000" scaled="0"/>
                    </a:gradFill>
                  </a:rPr>
                </a:br>
                <a:r>
                  <a:rPr lang="en-US" sz="900" dirty="0" smtClean="0">
                    <a:gradFill>
                      <a:gsLst>
                        <a:gs pos="2917">
                          <a:srgbClr val="FFFFFF"/>
                        </a:gs>
                        <a:gs pos="30000">
                          <a:srgbClr val="FFFFFF"/>
                        </a:gs>
                      </a:gsLst>
                      <a:lin ang="5400000" scaled="0"/>
                    </a:gradFill>
                  </a:rPr>
                  <a:t>Labs</a:t>
                </a:r>
              </a:p>
            </p:txBody>
          </p:sp>
        </p:grpSp>
        <p:grpSp>
          <p:nvGrpSpPr>
            <p:cNvPr id="284" name="Group 283"/>
            <p:cNvGrpSpPr/>
            <p:nvPr/>
          </p:nvGrpSpPr>
          <p:grpSpPr>
            <a:xfrm>
              <a:off x="2050721" y="4467809"/>
              <a:ext cx="417829" cy="690594"/>
              <a:chOff x="2190446" y="4922203"/>
              <a:chExt cx="417829" cy="690594"/>
            </a:xfrm>
          </p:grpSpPr>
          <p:pic>
            <p:nvPicPr>
              <p:cNvPr id="288" name="Picture 287"/>
              <p:cNvPicPr>
                <a:picLocks noChangeAspect="1"/>
              </p:cNvPicPr>
              <p:nvPr/>
            </p:nvPicPr>
            <p:blipFill rotWithShape="1">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2190446" y="4922203"/>
                <a:ext cx="417829" cy="539049"/>
              </a:xfrm>
              <a:prstGeom prst="rect">
                <a:avLst/>
              </a:prstGeom>
            </p:spPr>
          </p:pic>
          <p:sp>
            <p:nvSpPr>
              <p:cNvPr id="289" name="TextBox 288"/>
              <p:cNvSpPr txBox="1"/>
              <p:nvPr/>
            </p:nvSpPr>
            <p:spPr>
              <a:xfrm>
                <a:off x="2209232" y="5488147"/>
                <a:ext cx="343043" cy="124650"/>
              </a:xfrm>
              <a:prstGeom prst="rect">
                <a:avLst/>
              </a:prstGeom>
              <a:noFill/>
            </p:spPr>
            <p:txBody>
              <a:bodyPr wrap="none" lIns="0" tIns="0" rIns="0" bIns="0" rtlCol="0">
                <a:spAutoFit/>
              </a:bodyPr>
              <a:lstStyle/>
              <a:p>
                <a:pPr algn="ctr">
                  <a:lnSpc>
                    <a:spcPct val="90000"/>
                  </a:lnSpc>
                  <a:spcAft>
                    <a:spcPts val="600"/>
                  </a:spcAft>
                </a:pPr>
                <a:r>
                  <a:rPr lang="en-US" sz="900" dirty="0">
                    <a:gradFill>
                      <a:gsLst>
                        <a:gs pos="2917">
                          <a:srgbClr val="FFFFFF"/>
                        </a:gs>
                        <a:gs pos="30000">
                          <a:srgbClr val="FFFFFF"/>
                        </a:gs>
                      </a:gsLst>
                      <a:lin ang="5400000" scaled="0"/>
                    </a:gradFill>
                  </a:rPr>
                  <a:t>Eclipse</a:t>
                </a:r>
              </a:p>
            </p:txBody>
          </p:sp>
        </p:grpSp>
        <p:grpSp>
          <p:nvGrpSpPr>
            <p:cNvPr id="285" name="Group 284"/>
            <p:cNvGrpSpPr/>
            <p:nvPr/>
          </p:nvGrpSpPr>
          <p:grpSpPr>
            <a:xfrm>
              <a:off x="977295" y="4528933"/>
              <a:ext cx="393113" cy="645507"/>
              <a:chOff x="891677" y="4978236"/>
              <a:chExt cx="393113" cy="645507"/>
            </a:xfrm>
          </p:grpSpPr>
          <p:pic>
            <p:nvPicPr>
              <p:cNvPr id="286" name="Picture 285"/>
              <p:cNvPicPr>
                <a:picLocks noChangeAspect="1"/>
              </p:cNvPicPr>
              <p:nvPr/>
            </p:nvPicPr>
            <p:blipFill rotWithShape="1">
              <a:blip r:embed="rId24">
                <a:extLst>
                  <a:ext uri="{BEBA8EAE-BF5A-486C-A8C5-ECC9F3942E4B}">
                    <a14:imgProps xmlns:a14="http://schemas.microsoft.com/office/drawing/2010/main">
                      <a14:imgLayer r:embed="rId25">
                        <a14:imgEffect>
                          <a14:brightnessContrast bright="20000"/>
                        </a14:imgEffect>
                      </a14:imgLayer>
                    </a14:imgProps>
                  </a:ext>
                  <a:ext uri="{28A0092B-C50C-407E-A947-70E740481C1C}">
                    <a14:useLocalDpi xmlns:a14="http://schemas.microsoft.com/office/drawing/2010/main" val="0"/>
                  </a:ext>
                </a:extLst>
              </a:blip>
              <a:srcRect r="81248"/>
              <a:stretch/>
            </p:blipFill>
            <p:spPr>
              <a:xfrm>
                <a:off x="891677" y="4978236"/>
                <a:ext cx="393113" cy="371185"/>
              </a:xfrm>
              <a:prstGeom prst="rect">
                <a:avLst/>
              </a:prstGeom>
            </p:spPr>
          </p:pic>
          <p:sp>
            <p:nvSpPr>
              <p:cNvPr id="287" name="TextBox 286"/>
              <p:cNvSpPr txBox="1"/>
              <p:nvPr/>
            </p:nvSpPr>
            <p:spPr>
              <a:xfrm>
                <a:off x="905872" y="5374444"/>
                <a:ext cx="327013" cy="249299"/>
              </a:xfrm>
              <a:prstGeom prst="rect">
                <a:avLst/>
              </a:prstGeom>
              <a:noFill/>
            </p:spPr>
            <p:txBody>
              <a:bodyPr wrap="none" lIns="0" tIns="0" rIns="0" bIns="0" rtlCol="0">
                <a:spAutoFit/>
              </a:bodyPr>
              <a:lstStyle/>
              <a:p>
                <a:pPr algn="ctr">
                  <a:lnSpc>
                    <a:spcPct val="90000"/>
                  </a:lnSpc>
                  <a:spcAft>
                    <a:spcPts val="600"/>
                  </a:spcAft>
                </a:pPr>
                <a:r>
                  <a:rPr lang="en-US" sz="900" dirty="0" smtClean="0">
                    <a:gradFill>
                      <a:gsLst>
                        <a:gs pos="2917">
                          <a:srgbClr val="FFFFFF"/>
                        </a:gs>
                        <a:gs pos="30000">
                          <a:srgbClr val="FFFFFF"/>
                        </a:gs>
                      </a:gsLst>
                      <a:lin ang="5400000" scaled="0"/>
                    </a:gradFill>
                  </a:rPr>
                  <a:t>Visual</a:t>
                </a:r>
                <a:br>
                  <a:rPr lang="en-US" sz="900" dirty="0" smtClean="0">
                    <a:gradFill>
                      <a:gsLst>
                        <a:gs pos="2917">
                          <a:srgbClr val="FFFFFF"/>
                        </a:gs>
                        <a:gs pos="30000">
                          <a:srgbClr val="FFFFFF"/>
                        </a:gs>
                      </a:gsLst>
                      <a:lin ang="5400000" scaled="0"/>
                    </a:gradFill>
                  </a:rPr>
                </a:br>
                <a:r>
                  <a:rPr lang="en-US" sz="900" dirty="0" smtClean="0">
                    <a:gradFill>
                      <a:gsLst>
                        <a:gs pos="2917">
                          <a:srgbClr val="FFFFFF"/>
                        </a:gs>
                        <a:gs pos="30000">
                          <a:srgbClr val="FFFFFF"/>
                        </a:gs>
                      </a:gsLst>
                      <a:lin ang="5400000" scaled="0"/>
                    </a:gradFill>
                  </a:rPr>
                  <a:t>Studio</a:t>
                </a:r>
              </a:p>
            </p:txBody>
          </p:sp>
        </p:grpSp>
      </p:grpSp>
      <p:grpSp>
        <p:nvGrpSpPr>
          <p:cNvPr id="292" name="Group 291"/>
          <p:cNvGrpSpPr/>
          <p:nvPr/>
        </p:nvGrpSpPr>
        <p:grpSpPr>
          <a:xfrm>
            <a:off x="93480" y="4871561"/>
            <a:ext cx="1356835" cy="1127420"/>
            <a:chOff x="958943" y="1820181"/>
            <a:chExt cx="1356835" cy="1127420"/>
          </a:xfrm>
        </p:grpSpPr>
        <p:sp>
          <p:nvSpPr>
            <p:cNvPr id="293"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297"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98" name="Group 297"/>
            <p:cNvGrpSpPr/>
            <p:nvPr/>
          </p:nvGrpSpPr>
          <p:grpSpPr>
            <a:xfrm>
              <a:off x="1388646" y="2014004"/>
              <a:ext cx="311900" cy="222474"/>
              <a:chOff x="1366452" y="1994459"/>
              <a:chExt cx="311900" cy="222474"/>
            </a:xfrm>
          </p:grpSpPr>
          <p:sp>
            <p:nvSpPr>
              <p:cNvPr id="317"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0"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99"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0"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303" name="Group 302"/>
            <p:cNvGrpSpPr/>
            <p:nvPr/>
          </p:nvGrpSpPr>
          <p:grpSpPr>
            <a:xfrm>
              <a:off x="958943" y="2054647"/>
              <a:ext cx="244284" cy="287906"/>
              <a:chOff x="978218" y="2040263"/>
              <a:chExt cx="244284" cy="287906"/>
            </a:xfrm>
          </p:grpSpPr>
          <p:sp>
            <p:nvSpPr>
              <p:cNvPr id="315"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0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309" name="Group 308"/>
            <p:cNvGrpSpPr/>
            <p:nvPr/>
          </p:nvGrpSpPr>
          <p:grpSpPr>
            <a:xfrm>
              <a:off x="1261759" y="2339640"/>
              <a:ext cx="1054019" cy="607961"/>
              <a:chOff x="511109" y="5814543"/>
              <a:chExt cx="1041729" cy="600871"/>
            </a:xfrm>
          </p:grpSpPr>
          <p:sp>
            <p:nvSpPr>
              <p:cNvPr id="31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310" name="Picture 30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21" name="Group 320"/>
          <p:cNvGrpSpPr/>
          <p:nvPr/>
        </p:nvGrpSpPr>
        <p:grpSpPr>
          <a:xfrm>
            <a:off x="1655083" y="4873838"/>
            <a:ext cx="1333278" cy="1131005"/>
            <a:chOff x="1680905" y="4869171"/>
            <a:chExt cx="1333278" cy="1131005"/>
          </a:xfrm>
        </p:grpSpPr>
        <p:grpSp>
          <p:nvGrpSpPr>
            <p:cNvPr id="322" name="Group 321"/>
            <p:cNvGrpSpPr/>
            <p:nvPr/>
          </p:nvGrpSpPr>
          <p:grpSpPr>
            <a:xfrm>
              <a:off x="2312865" y="4869171"/>
              <a:ext cx="701318" cy="1129810"/>
              <a:chOff x="1444680" y="4869171"/>
              <a:chExt cx="701318" cy="1129810"/>
            </a:xfrm>
          </p:grpSpPr>
          <p:sp>
            <p:nvSpPr>
              <p:cNvPr id="327" name="Freeform 326"/>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28" name="Freeform 327"/>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29" name="Oval 328"/>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0" name="Freeform 329"/>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1" name="Freeform 330"/>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2" name="Freeform 33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3" name="Freeform 332"/>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4" name="Freeform 333"/>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335" name="Freeform 334"/>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6" name="Freeform 335"/>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37" name="Freeform 336"/>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338" name="Picture 33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323" name="Group 322"/>
            <p:cNvGrpSpPr/>
            <p:nvPr/>
          </p:nvGrpSpPr>
          <p:grpSpPr>
            <a:xfrm>
              <a:off x="1680905" y="5392215"/>
              <a:ext cx="1054019" cy="607961"/>
              <a:chOff x="511109" y="5814543"/>
              <a:chExt cx="1041729" cy="600871"/>
            </a:xfrm>
          </p:grpSpPr>
          <p:sp>
            <p:nvSpPr>
              <p:cNvPr id="32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Tree>
    <p:extLst>
      <p:ext uri="{BB962C8B-B14F-4D97-AF65-F5344CB8AC3E}">
        <p14:creationId xmlns:p14="http://schemas.microsoft.com/office/powerpoint/2010/main" val="3157033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500"/>
                                        <p:tgtEl>
                                          <p:spTgt spid="301"/>
                                        </p:tgtEl>
                                      </p:cBhvr>
                                    </p:animEffect>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500"/>
                                        <p:tgtEl>
                                          <p:spTgt spid="279"/>
                                        </p:tgtEl>
                                      </p:cBhvr>
                                    </p:animEffect>
                                  </p:childTnLst>
                                </p:cTn>
                              </p:par>
                              <p:par>
                                <p:cTn id="14" presetID="10" presetClass="entr" presetSubtype="0" fill="hold" nodeType="with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500"/>
                                        <p:tgtEl>
                                          <p:spTgt spid="321"/>
                                        </p:tgtEl>
                                      </p:cBhvr>
                                    </p:animEffect>
                                  </p:childTnLst>
                                </p:cTn>
                              </p:par>
                              <p:par>
                                <p:cTn id="17" presetID="10" presetClass="entr" presetSubtype="0" fill="hold" nodeType="withEffect">
                                  <p:stCondLst>
                                    <p:cond delay="0"/>
                                  </p:stCondLst>
                                  <p:childTnLst>
                                    <p:set>
                                      <p:cBhvr>
                                        <p:cTn id="18" dur="1" fill="hold">
                                          <p:stCondLst>
                                            <p:cond delay="0"/>
                                          </p:stCondLst>
                                        </p:cTn>
                                        <p:tgtEl>
                                          <p:spTgt spid="292"/>
                                        </p:tgtEl>
                                        <p:attrNameLst>
                                          <p:attrName>style.visibility</p:attrName>
                                        </p:attrNameLst>
                                      </p:cBhvr>
                                      <p:to>
                                        <p:strVal val="visible"/>
                                      </p:to>
                                    </p:set>
                                    <p:animEffect transition="in" filter="fade">
                                      <p:cBhvr>
                                        <p:cTn id="19" dur="500"/>
                                        <p:tgtEl>
                                          <p:spTgt spid="292"/>
                                        </p:tgtEl>
                                      </p:cBhvr>
                                    </p:animEffect>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500"/>
                                        <p:tgtEl>
                                          <p:spTgt spid="280"/>
                                        </p:tgtEl>
                                      </p:cBhvr>
                                    </p:animEffect>
                                  </p:childTnLst>
                                </p:cTn>
                              </p:par>
                              <p:par>
                                <p:cTn id="23" presetID="10" presetClass="entr" presetSubtype="0" fill="hold" nodeType="withEffect">
                                  <p:stCondLst>
                                    <p:cond delay="0"/>
                                  </p:stCondLst>
                                  <p:childTnLst>
                                    <p:set>
                                      <p:cBhvr>
                                        <p:cTn id="24" dur="1" fill="hold">
                                          <p:stCondLst>
                                            <p:cond delay="0"/>
                                          </p:stCondLst>
                                        </p:cTn>
                                        <p:tgtEl>
                                          <p:spTgt spid="318"/>
                                        </p:tgtEl>
                                        <p:attrNameLst>
                                          <p:attrName>style.visibility</p:attrName>
                                        </p:attrNameLst>
                                      </p:cBhvr>
                                      <p:to>
                                        <p:strVal val="visible"/>
                                      </p:to>
                                    </p:set>
                                    <p:animEffect transition="in" filter="fade">
                                      <p:cBhvr>
                                        <p:cTn id="25" dur="500"/>
                                        <p:tgtEl>
                                          <p:spTgt spid="318"/>
                                        </p:tgtEl>
                                      </p:cBhvr>
                                    </p:animEffect>
                                  </p:childTnLst>
                                </p:cTn>
                              </p:par>
                              <p:par>
                                <p:cTn id="26" presetID="10" presetClass="entr" presetSubtype="0" fill="hold"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childTnLst>
                          </p:cTn>
                        </p:par>
                        <p:par>
                          <p:cTn id="29" fill="hold">
                            <p:stCondLst>
                              <p:cond delay="500"/>
                            </p:stCondLst>
                            <p:childTnLst>
                              <p:par>
                                <p:cTn id="30" presetID="10" presetClass="entr" presetSubtype="0" fill="hold" nodeType="afterEffect">
                                  <p:stCondLst>
                                    <p:cond delay="1500"/>
                                  </p:stCondLst>
                                  <p:childTnLst>
                                    <p:set>
                                      <p:cBhvr>
                                        <p:cTn id="31" dur="1" fill="hold">
                                          <p:stCondLst>
                                            <p:cond delay="0"/>
                                          </p:stCondLst>
                                        </p:cTn>
                                        <p:tgtEl>
                                          <p:spTgt spid="302"/>
                                        </p:tgtEl>
                                        <p:attrNameLst>
                                          <p:attrName>style.visibility</p:attrName>
                                        </p:attrNameLst>
                                      </p:cBhvr>
                                      <p:to>
                                        <p:strVal val="visible"/>
                                      </p:to>
                                    </p:set>
                                    <p:animEffect transition="in" filter="fade">
                                      <p:cBhvr>
                                        <p:cTn id="32" dur="500"/>
                                        <p:tgtEl>
                                          <p:spTgt spid="302"/>
                                        </p:tgtEl>
                                      </p:cBhvr>
                                    </p:animEffect>
                                  </p:childTnLst>
                                </p:cTn>
                              </p:par>
                              <p:par>
                                <p:cTn id="33" presetID="10" presetClass="entr" presetSubtype="0" fill="hold" nodeType="withEffect">
                                  <p:stCondLst>
                                    <p:cond delay="1500"/>
                                  </p:stCondLst>
                                  <p:childTnLst>
                                    <p:set>
                                      <p:cBhvr>
                                        <p:cTn id="34" dur="1" fill="hold">
                                          <p:stCondLst>
                                            <p:cond delay="0"/>
                                          </p:stCondLst>
                                        </p:cTn>
                                        <p:tgtEl>
                                          <p:spTgt spid="319"/>
                                        </p:tgtEl>
                                        <p:attrNameLst>
                                          <p:attrName>style.visibility</p:attrName>
                                        </p:attrNameLst>
                                      </p:cBhvr>
                                      <p:to>
                                        <p:strVal val="visible"/>
                                      </p:to>
                                    </p:set>
                                    <p:animEffect transition="in" filter="fade">
                                      <p:cBhvr>
                                        <p:cTn id="35" dur="500"/>
                                        <p:tgtEl>
                                          <p:spTgt spid="319"/>
                                        </p:tgtEl>
                                      </p:cBhvr>
                                    </p:animEffect>
                                  </p:childTnLst>
                                </p:cTn>
                              </p:par>
                            </p:childTnLst>
                          </p:cTn>
                        </p:par>
                        <p:par>
                          <p:cTn id="36" fill="hold">
                            <p:stCondLst>
                              <p:cond delay="2500"/>
                            </p:stCondLst>
                            <p:childTnLst>
                              <p:par>
                                <p:cTn id="37" presetID="10" presetClass="entr" presetSubtype="0" fill="hold" nodeType="afterEffect">
                                  <p:stCondLst>
                                    <p:cond delay="1200"/>
                                  </p:stCondLst>
                                  <p:childTnLst>
                                    <p:set>
                                      <p:cBhvr>
                                        <p:cTn id="38" dur="1" fill="hold">
                                          <p:stCondLst>
                                            <p:cond delay="0"/>
                                          </p:stCondLst>
                                        </p:cTn>
                                        <p:tgtEl>
                                          <p:spTgt spid="304"/>
                                        </p:tgtEl>
                                        <p:attrNameLst>
                                          <p:attrName>style.visibility</p:attrName>
                                        </p:attrNameLst>
                                      </p:cBhvr>
                                      <p:to>
                                        <p:strVal val="visible"/>
                                      </p:to>
                                    </p:set>
                                    <p:animEffect transition="in" filter="fade">
                                      <p:cBhvr>
                                        <p:cTn id="39" dur="500"/>
                                        <p:tgtEl>
                                          <p:spTgt spid="304"/>
                                        </p:tgtEl>
                                      </p:cBhvr>
                                    </p:animEffect>
                                  </p:childTnLst>
                                </p:cTn>
                              </p:par>
                              <p:par>
                                <p:cTn id="40" presetID="10" presetClass="entr" presetSubtype="0" fill="hold" nodeType="withEffect">
                                  <p:stCondLst>
                                    <p:cond delay="120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childTnLst>
                          </p:cTn>
                        </p:par>
                        <p:par>
                          <p:cTn id="43" fill="hold">
                            <p:stCondLst>
                              <p:cond delay="4200"/>
                            </p:stCondLst>
                            <p:childTnLst>
                              <p:par>
                                <p:cTn id="44" presetID="10" presetClass="entr" presetSubtype="0" fill="hold" nodeType="afterEffect">
                                  <p:stCondLst>
                                    <p:cond delay="1500"/>
                                  </p:stCondLst>
                                  <p:childTnLst>
                                    <p:set>
                                      <p:cBhvr>
                                        <p:cTn id="45" dur="1" fill="hold">
                                          <p:stCondLst>
                                            <p:cond delay="0"/>
                                          </p:stCondLst>
                                        </p:cTn>
                                        <p:tgtEl>
                                          <p:spTgt spid="312"/>
                                        </p:tgtEl>
                                        <p:attrNameLst>
                                          <p:attrName>style.visibility</p:attrName>
                                        </p:attrNameLst>
                                      </p:cBhvr>
                                      <p:to>
                                        <p:strVal val="visible"/>
                                      </p:to>
                                    </p:set>
                                    <p:animEffect transition="in" filter="fade">
                                      <p:cBhvr>
                                        <p:cTn id="46" dur="500"/>
                                        <p:tgtEl>
                                          <p:spTgt spid="312"/>
                                        </p:tgtEl>
                                      </p:cBhvr>
                                    </p:animEffect>
                                  </p:childTnLst>
                                </p:cTn>
                              </p:par>
                              <p:par>
                                <p:cTn id="47" presetID="10" presetClass="entr" presetSubtype="0" fill="hold" nodeType="withEffect">
                                  <p:stCondLst>
                                    <p:cond delay="150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nodeType="withEffect">
                                  <p:stCondLst>
                                    <p:cond delay="15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par>
                          <p:cTn id="53" fill="hold">
                            <p:stCondLst>
                              <p:cond delay="6200"/>
                            </p:stCondLst>
                            <p:childTnLst>
                              <p:par>
                                <p:cTn id="54" presetID="10" presetClass="entr" presetSubtype="0" fill="hold" nodeType="afterEffect">
                                  <p:stCondLst>
                                    <p:cond delay="1400"/>
                                  </p:stCondLst>
                                  <p:childTnLst>
                                    <p:set>
                                      <p:cBhvr>
                                        <p:cTn id="55" dur="1" fill="hold">
                                          <p:stCondLst>
                                            <p:cond delay="0"/>
                                          </p:stCondLst>
                                        </p:cTn>
                                        <p:tgtEl>
                                          <p:spTgt spid="305"/>
                                        </p:tgtEl>
                                        <p:attrNameLst>
                                          <p:attrName>style.visibility</p:attrName>
                                        </p:attrNameLst>
                                      </p:cBhvr>
                                      <p:to>
                                        <p:strVal val="visible"/>
                                      </p:to>
                                    </p:set>
                                    <p:animEffect transition="in" filter="fade">
                                      <p:cBhvr>
                                        <p:cTn id="56" dur="500"/>
                                        <p:tgtEl>
                                          <p:spTgt spid="305"/>
                                        </p:tgtEl>
                                      </p:cBhvr>
                                    </p:animEffect>
                                  </p:childTnLst>
                                </p:cTn>
                              </p:par>
                              <p:par>
                                <p:cTn id="57" presetID="10" presetClass="entr" presetSubtype="0" fill="hold" nodeType="withEffect">
                                  <p:stCondLst>
                                    <p:cond delay="140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MSOpenTech</a:t>
            </a:r>
            <a:r>
              <a:rPr lang="en-US" dirty="0" smtClean="0"/>
              <a:t> &amp; </a:t>
            </a:r>
            <a:r>
              <a:rPr lang="en-US" dirty="0" err="1" smtClean="0"/>
              <a:t>DevOps</a:t>
            </a:r>
            <a:endParaRPr lang="en-US" dirty="0"/>
          </a:p>
        </p:txBody>
      </p:sp>
      <p:sp>
        <p:nvSpPr>
          <p:cNvPr id="3" name="Text Placeholder 2"/>
          <p:cNvSpPr>
            <a:spLocks noGrp="1"/>
          </p:cNvSpPr>
          <p:nvPr>
            <p:ph type="body" sz="quarter" idx="10"/>
          </p:nvPr>
        </p:nvSpPr>
        <p:spPr>
          <a:xfrm>
            <a:off x="141883" y="1500075"/>
            <a:ext cx="5754384" cy="5227200"/>
          </a:xfrm>
        </p:spPr>
        <p:txBody>
          <a:bodyPr/>
          <a:lstStyle/>
          <a:p>
            <a:pPr marL="739775" lvl="1" indent="-441325">
              <a:spcAft>
                <a:spcPts val="600"/>
              </a:spcAft>
            </a:pPr>
            <a:r>
              <a:rPr lang="en-US" sz="2856" b="1" dirty="0"/>
              <a:t>Interoperability</a:t>
            </a:r>
            <a:r>
              <a:rPr lang="en-US" sz="2856" dirty="0"/>
              <a:t> </a:t>
            </a:r>
            <a:r>
              <a:rPr lang="en-US" sz="2856" dirty="0">
                <a:latin typeface="+mj-lt"/>
              </a:rPr>
              <a:t>through open source and open standards</a:t>
            </a:r>
            <a:endParaRPr lang="en-US" sz="2856" dirty="0"/>
          </a:p>
          <a:p>
            <a:pPr marL="739775" lvl="1" indent="-441325">
              <a:spcAft>
                <a:spcPts val="600"/>
              </a:spcAft>
            </a:pPr>
            <a:r>
              <a:rPr lang="en-US" sz="2856" dirty="0">
                <a:latin typeface="+mj-lt"/>
              </a:rPr>
              <a:t>Wholly </a:t>
            </a:r>
            <a:r>
              <a:rPr lang="en-US" sz="2856" b="1" dirty="0"/>
              <a:t>owned subsidiary </a:t>
            </a:r>
            <a:r>
              <a:rPr lang="en-US" sz="2856" b="1" dirty="0" smtClean="0"/>
              <a:t/>
            </a:r>
            <a:br>
              <a:rPr lang="en-US" sz="2856" b="1" dirty="0" smtClean="0"/>
            </a:br>
            <a:r>
              <a:rPr lang="en-US" sz="2856" dirty="0">
                <a:latin typeface="+mj-lt"/>
              </a:rPr>
              <a:t>of Microsoft</a:t>
            </a:r>
            <a:endParaRPr lang="en-US" sz="2856" dirty="0"/>
          </a:p>
          <a:p>
            <a:pPr marL="1082675" lvl="2" indent="-342900">
              <a:spcAft>
                <a:spcPts val="600"/>
              </a:spcAft>
            </a:pPr>
            <a:r>
              <a:rPr lang="en-US" sz="2400" dirty="0">
                <a:latin typeface="+mj-lt"/>
              </a:rPr>
              <a:t>Independent cadence enables </a:t>
            </a:r>
            <a:br>
              <a:rPr lang="en-US" sz="2400" dirty="0">
                <a:latin typeface="+mj-lt"/>
              </a:rPr>
            </a:br>
            <a:r>
              <a:rPr lang="en-US" sz="2400" dirty="0">
                <a:latin typeface="+mj-lt"/>
              </a:rPr>
              <a:t>a closer interaction with open source partners</a:t>
            </a:r>
          </a:p>
          <a:p>
            <a:pPr marL="739775" lvl="1" indent="-441325">
              <a:spcAft>
                <a:spcPts val="600"/>
              </a:spcAft>
            </a:pPr>
            <a:r>
              <a:rPr lang="en-US" sz="2856" dirty="0">
                <a:latin typeface="+mj-lt"/>
              </a:rPr>
              <a:t>Team of </a:t>
            </a:r>
            <a:r>
              <a:rPr lang="en-US" sz="2856" b="1" dirty="0"/>
              <a:t>high skilled </a:t>
            </a:r>
            <a:r>
              <a:rPr lang="en-US" sz="2856" dirty="0">
                <a:latin typeface="+mj-lt"/>
              </a:rPr>
              <a:t>executives</a:t>
            </a:r>
            <a:endParaRPr lang="en-US" sz="2856" dirty="0"/>
          </a:p>
          <a:p>
            <a:pPr>
              <a:lnSpc>
                <a:spcPct val="100000"/>
              </a:lnSpc>
            </a:pPr>
            <a:endParaRPr lang="en-US" sz="3672" dirty="0"/>
          </a:p>
        </p:txBody>
      </p:sp>
      <p:pic>
        <p:nvPicPr>
          <p:cNvPr id="5" name="Picture 4"/>
          <p:cNvPicPr>
            <a:picLocks noChangeAspect="1"/>
          </p:cNvPicPr>
          <p:nvPr/>
        </p:nvPicPr>
        <p:blipFill rotWithShape="1">
          <a:blip r:embed="rId3"/>
          <a:srcRect/>
          <a:stretch/>
        </p:blipFill>
        <p:spPr>
          <a:xfrm>
            <a:off x="6162725" y="1504830"/>
            <a:ext cx="6060258" cy="313825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2724" y="4825285"/>
            <a:ext cx="1119124" cy="111912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7306" y="4825285"/>
            <a:ext cx="1119124" cy="111912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888" y="4825285"/>
            <a:ext cx="1119124" cy="1119124"/>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96470" y="4825285"/>
            <a:ext cx="1132446" cy="1132446"/>
          </a:xfrm>
          <a:prstGeom prst="rect">
            <a:avLst/>
          </a:prstGeom>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r="5637"/>
          <a:stretch/>
        </p:blipFill>
        <p:spPr>
          <a:xfrm>
            <a:off x="11154374" y="4825285"/>
            <a:ext cx="1068609" cy="1132446"/>
          </a:xfrm>
          <a:prstGeom prst="rect">
            <a:avLst/>
          </a:prstGeom>
        </p:spPr>
      </p:pic>
      <p:sp>
        <p:nvSpPr>
          <p:cNvPr id="11" name="Rectangle 10"/>
          <p:cNvSpPr/>
          <p:nvPr/>
        </p:nvSpPr>
        <p:spPr>
          <a:xfrm>
            <a:off x="8310978" y="6139928"/>
            <a:ext cx="4044120" cy="276999"/>
          </a:xfrm>
          <a:prstGeom prst="rect">
            <a:avLst/>
          </a:prstGeom>
        </p:spPr>
        <p:txBody>
          <a:bodyPr wrap="none">
            <a:spAutoFit/>
          </a:bodyPr>
          <a:lstStyle/>
          <a:p>
            <a:r>
              <a:rPr lang="en-US" sz="1200" dirty="0">
                <a:solidFill>
                  <a:srgbClr val="FFFFFF"/>
                </a:solidFill>
              </a:rPr>
              <a:t>http://msopentech.com/blog/project-categories/devops/</a:t>
            </a:r>
            <a:endParaRPr lang="en-US" sz="1836" dirty="0">
              <a:solidFill>
                <a:srgbClr val="FFFFFF"/>
              </a:solidFill>
            </a:endParaRPr>
          </a:p>
        </p:txBody>
      </p:sp>
    </p:spTree>
    <p:extLst>
      <p:ext uri="{BB962C8B-B14F-4D97-AF65-F5344CB8AC3E}">
        <p14:creationId xmlns:p14="http://schemas.microsoft.com/office/powerpoint/2010/main" val="22105739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ounded Rectangle 239"/>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241"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2"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43" name="Group 242"/>
          <p:cNvGrpSpPr/>
          <p:nvPr/>
        </p:nvGrpSpPr>
        <p:grpSpPr>
          <a:xfrm>
            <a:off x="91444" y="4872079"/>
            <a:ext cx="1356835" cy="1127420"/>
            <a:chOff x="958943" y="1820181"/>
            <a:chExt cx="1356835" cy="1127420"/>
          </a:xfrm>
        </p:grpSpPr>
        <p:sp>
          <p:nvSpPr>
            <p:cNvPr id="244"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5"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6"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7"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248"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49" name="Group 248"/>
            <p:cNvGrpSpPr/>
            <p:nvPr/>
          </p:nvGrpSpPr>
          <p:grpSpPr>
            <a:xfrm>
              <a:off x="1388646" y="2014004"/>
              <a:ext cx="311900" cy="222474"/>
              <a:chOff x="1366452" y="1994459"/>
              <a:chExt cx="311900" cy="222474"/>
            </a:xfrm>
          </p:grpSpPr>
          <p:sp>
            <p:nvSpPr>
              <p:cNvPr id="262"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3"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50"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1"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52" name="Group 251"/>
            <p:cNvGrpSpPr/>
            <p:nvPr/>
          </p:nvGrpSpPr>
          <p:grpSpPr>
            <a:xfrm>
              <a:off x="958943" y="2054647"/>
              <a:ext cx="244284" cy="287906"/>
              <a:chOff x="978218" y="2040263"/>
              <a:chExt cx="244284" cy="287906"/>
            </a:xfrm>
          </p:grpSpPr>
          <p:sp>
            <p:nvSpPr>
              <p:cNvPr id="260"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1"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53"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4"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55" name="Group 254"/>
            <p:cNvGrpSpPr/>
            <p:nvPr/>
          </p:nvGrpSpPr>
          <p:grpSpPr>
            <a:xfrm>
              <a:off x="1261759" y="2339640"/>
              <a:ext cx="1054019" cy="607961"/>
              <a:chOff x="511109" y="5814543"/>
              <a:chExt cx="1041729" cy="600871"/>
            </a:xfrm>
          </p:grpSpPr>
          <p:sp>
            <p:nvSpPr>
              <p:cNvPr id="257"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8"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9"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256" name="Picture 2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264" name="Group 263"/>
          <p:cNvGrpSpPr/>
          <p:nvPr/>
        </p:nvGrpSpPr>
        <p:grpSpPr>
          <a:xfrm>
            <a:off x="1644439" y="4869171"/>
            <a:ext cx="1333278" cy="1131005"/>
            <a:chOff x="1680905" y="4869171"/>
            <a:chExt cx="1333278" cy="1131005"/>
          </a:xfrm>
        </p:grpSpPr>
        <p:grpSp>
          <p:nvGrpSpPr>
            <p:cNvPr id="265" name="Group 264"/>
            <p:cNvGrpSpPr/>
            <p:nvPr/>
          </p:nvGrpSpPr>
          <p:grpSpPr>
            <a:xfrm>
              <a:off x="2312865" y="4869171"/>
              <a:ext cx="701318" cy="1129810"/>
              <a:chOff x="1444680" y="4869171"/>
              <a:chExt cx="701318" cy="1129810"/>
            </a:xfrm>
          </p:grpSpPr>
          <p:sp>
            <p:nvSpPr>
              <p:cNvPr id="270" name="Freeform 269"/>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1" name="Freeform 270"/>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2" name="Oval 271"/>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3" name="Freeform 272"/>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4" name="Freeform 273"/>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5" name="Freeform 274"/>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6" name="Freeform 275"/>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7" name="Freeform 276"/>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278" name="Freeform 277"/>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79" name="Freeform 278"/>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80" name="Freeform 279"/>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281" name="Picture 2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266" name="Group 265"/>
            <p:cNvGrpSpPr/>
            <p:nvPr/>
          </p:nvGrpSpPr>
          <p:grpSpPr>
            <a:xfrm>
              <a:off x="1680905" y="5392215"/>
              <a:ext cx="1054019" cy="607961"/>
              <a:chOff x="511109" y="5814543"/>
              <a:chExt cx="1041729" cy="600871"/>
            </a:xfrm>
          </p:grpSpPr>
          <p:sp>
            <p:nvSpPr>
              <p:cNvPr id="267"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8"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9"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 name="Rounded Rectangle 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Repository</a:t>
            </a:r>
          </a:p>
        </p:txBody>
      </p:sp>
      <p:sp>
        <p:nvSpPr>
          <p:cNvPr id="8" name="Rounded Rectangle 7"/>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9" name="Rounded Rectangle 8"/>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Test</a:t>
            </a:r>
          </a:p>
        </p:txBody>
      </p:sp>
      <p:sp>
        <p:nvSpPr>
          <p:cNvPr id="10" name="Rounded Rectangle 9"/>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Deploy</a:t>
            </a:r>
          </a:p>
        </p:txBody>
      </p:sp>
      <p:sp>
        <p:nvSpPr>
          <p:cNvPr id="12" name="Rounded Rectangle 11"/>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App</a:t>
            </a:r>
          </a:p>
        </p:txBody>
      </p:sp>
      <p:sp>
        <p:nvSpPr>
          <p:cNvPr id="13" name="Rounded Rectangle 12"/>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Ops</a:t>
            </a:r>
          </a:p>
        </p:txBody>
      </p:sp>
      <p:sp>
        <p:nvSpPr>
          <p:cNvPr id="14" name="Rounded Rectangle 13"/>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Process </a:t>
            </a:r>
            <a:r>
              <a:rPr lang="en-US" sz="1399" dirty="0" smtClean="0">
                <a:solidFill>
                  <a:srgbClr val="FFFFFF">
                    <a:alpha val="50000"/>
                  </a:srgbClr>
                </a:solidFill>
                <a:ea typeface="Segoe UI" pitchFamily="34" charset="0"/>
                <a:cs typeface="Segoe UI" pitchFamily="34" charset="0"/>
              </a:rPr>
              <a:t>tools</a:t>
            </a:r>
            <a:endParaRPr lang="en-US" sz="1399" dirty="0">
              <a:solidFill>
                <a:srgbClr val="FFFFFF">
                  <a:alpha val="50000"/>
                </a:srgbClr>
              </a:solidFill>
              <a:ea typeface="Segoe UI" pitchFamily="34" charset="0"/>
              <a:cs typeface="Segoe UI" pitchFamily="34" charset="0"/>
            </a:endParaRPr>
          </a:p>
        </p:txBody>
      </p:sp>
      <p:sp>
        <p:nvSpPr>
          <p:cNvPr id="105" name="Title 2"/>
          <p:cNvSpPr txBox="1">
            <a:spLocks/>
          </p:cNvSpPr>
          <p:nvPr/>
        </p:nvSpPr>
        <p:spPr>
          <a:xfrm>
            <a:off x="275482" y="295730"/>
            <a:ext cx="11887878" cy="9174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399">
                <a:gradFill>
                  <a:gsLst>
                    <a:gs pos="1250">
                      <a:srgbClr val="FFFFFF"/>
                    </a:gs>
                    <a:gs pos="100000">
                      <a:srgbClr val="FFFFFF"/>
                    </a:gs>
                  </a:gsLst>
                  <a:lin ang="5400000" scaled="0"/>
                </a:gradFill>
              </a:rPr>
              <a:t>Microsoft ecosystem</a:t>
            </a:r>
          </a:p>
        </p:txBody>
      </p:sp>
      <p:cxnSp>
        <p:nvCxnSpPr>
          <p:cNvPr id="107" name="Straight Arrow Connector 106"/>
          <p:cNvCxnSpPr/>
          <p:nvPr/>
        </p:nvCxnSpPr>
        <p:spPr>
          <a:xfrm>
            <a:off x="5570257" y="2450062"/>
            <a:ext cx="287991"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5140939" y="3033826"/>
            <a:ext cx="4087370" cy="3247796"/>
            <a:chOff x="4819650" y="3464172"/>
            <a:chExt cx="4143376" cy="2448142"/>
          </a:xfrm>
        </p:grpSpPr>
        <p:cxnSp>
          <p:nvCxnSpPr>
            <p:cNvPr id="109" name="Straight Connector 108"/>
            <p:cNvCxnSpPr/>
            <p:nvPr/>
          </p:nvCxnSpPr>
          <p:spPr>
            <a:xfrm>
              <a:off x="4848225" y="5725965"/>
              <a:ext cx="0" cy="186349"/>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V="1">
              <a:off x="8938100" y="3464172"/>
              <a:ext cx="0" cy="242996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4819650" y="5903923"/>
              <a:ext cx="4143376" cy="157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p:cNvCxnSpPr/>
          <p:nvPr/>
        </p:nvCxnSpPr>
        <p:spPr>
          <a:xfrm>
            <a:off x="3194310" y="2383120"/>
            <a:ext cx="327928"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p:cNvSpPr/>
          <p:nvPr/>
        </p:nvSpPr>
        <p:spPr bwMode="auto">
          <a:xfrm>
            <a:off x="941841" y="1640954"/>
            <a:ext cx="2252470" cy="152134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597081" y="2710687"/>
            <a:ext cx="609082" cy="63483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sp>
        <p:nvSpPr>
          <p:cNvPr id="126" name="Rounded Rectangle 125"/>
          <p:cNvSpPr/>
          <p:nvPr/>
        </p:nvSpPr>
        <p:spPr bwMode="auto">
          <a:xfrm>
            <a:off x="3747722" y="1426531"/>
            <a:ext cx="1818862" cy="1848651"/>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32" name="Rounded Rectangle 131"/>
          <p:cNvSpPr/>
          <p:nvPr/>
        </p:nvSpPr>
        <p:spPr bwMode="auto">
          <a:xfrm>
            <a:off x="5905783" y="1426531"/>
            <a:ext cx="1763733" cy="4140507"/>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134" name="TextBox 133"/>
          <p:cNvSpPr txBox="1"/>
          <p:nvPr/>
        </p:nvSpPr>
        <p:spPr>
          <a:xfrm>
            <a:off x="3462899" y="2163141"/>
            <a:ext cx="369345" cy="690680"/>
          </a:xfrm>
          <a:prstGeom prst="rect">
            <a:avLst/>
          </a:prstGeom>
          <a:noFill/>
        </p:spPr>
        <p:txBody>
          <a:bodyPr wrap="none" lIns="182854" tIns="146283" rIns="182854" bIns="146283" rtlCol="0">
            <a:spAutoFit/>
          </a:bodyPr>
          <a:lstStyle/>
          <a:p>
            <a:pPr defTabSz="932418">
              <a:lnSpc>
                <a:spcPct val="90000"/>
              </a:lnSpc>
            </a:pPr>
            <a:r>
              <a:rPr lang="en-US" sz="1399" dirty="0">
                <a:gradFill>
                  <a:gsLst>
                    <a:gs pos="0">
                      <a:srgbClr val="FFFFFF"/>
                    </a:gs>
                    <a:gs pos="100000">
                      <a:srgbClr val="FFFFFF"/>
                    </a:gs>
                  </a:gsLst>
                  <a:lin ang="5400000" scaled="0"/>
                </a:gradFill>
                <a:ea typeface="Segoe UI" pitchFamily="34" charset="0"/>
                <a:cs typeface="Segoe UI" pitchFamily="34" charset="0"/>
              </a:rPr>
              <a:t/>
            </a:r>
            <a:br>
              <a:rPr lang="en-US" sz="1399" dirty="0">
                <a:gradFill>
                  <a:gsLst>
                    <a:gs pos="0">
                      <a:srgbClr val="FFFFFF"/>
                    </a:gs>
                    <a:gs pos="100000">
                      <a:srgbClr val="FFFFFF"/>
                    </a:gs>
                  </a:gsLst>
                  <a:lin ang="5400000" scaled="0"/>
                </a:gradFill>
                <a:ea typeface="Segoe UI" pitchFamily="34" charset="0"/>
                <a:cs typeface="Segoe UI" pitchFamily="34" charset="0"/>
              </a:rPr>
            </a:b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sp>
        <p:nvSpPr>
          <p:cNvPr id="135" name="Rounded Rectangle 134"/>
          <p:cNvSpPr/>
          <p:nvPr/>
        </p:nvSpPr>
        <p:spPr bwMode="auto">
          <a:xfrm>
            <a:off x="10186417" y="5051110"/>
            <a:ext cx="1718491" cy="1326962"/>
          </a:xfrm>
          <a:prstGeom prst="roundRect">
            <a:avLst>
              <a:gd name="adj" fmla="val 6638"/>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sp>
        <p:nvSpPr>
          <p:cNvPr id="137" name="TextBox 136"/>
          <p:cNvSpPr txBox="1"/>
          <p:nvPr/>
        </p:nvSpPr>
        <p:spPr>
          <a:xfrm>
            <a:off x="1227168" y="2165727"/>
            <a:ext cx="1720785" cy="188212"/>
          </a:xfrm>
          <a:prstGeom prst="rect">
            <a:avLst/>
          </a:prstGeom>
          <a:noFill/>
        </p:spPr>
        <p:txBody>
          <a:bodyPr wrap="square" lIns="0" tIns="0" rIns="0" bIns="0" rtlCol="0">
            <a:spAutoFit/>
          </a:bodyPr>
          <a:lstStyle/>
          <a:p>
            <a:pPr defTabSz="932418"/>
            <a:r>
              <a:rPr lang="en-US" sz="1199" dirty="0">
                <a:gradFill>
                  <a:gsLst>
                    <a:gs pos="0">
                      <a:srgbClr val="FFFFFF"/>
                    </a:gs>
                    <a:gs pos="100000">
                      <a:srgbClr val="FFFFFF"/>
                    </a:gs>
                  </a:gsLst>
                  <a:lin ang="5400000" scaled="0"/>
                </a:gradFill>
                <a:ea typeface="Segoe UI" pitchFamily="34" charset="0"/>
                <a:cs typeface="Segoe UI" pitchFamily="34" charset="0"/>
              </a:rPr>
              <a:t>Team Foundation Server</a:t>
            </a:r>
          </a:p>
        </p:txBody>
      </p:sp>
      <p:sp>
        <p:nvSpPr>
          <p:cNvPr id="138" name="Rounded Rectangle 137"/>
          <p:cNvSpPr/>
          <p:nvPr/>
        </p:nvSpPr>
        <p:spPr bwMode="auto">
          <a:xfrm>
            <a:off x="3758432" y="3974990"/>
            <a:ext cx="1807290" cy="1458590"/>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40" name="TextBox 139"/>
          <p:cNvSpPr txBox="1"/>
          <p:nvPr/>
        </p:nvSpPr>
        <p:spPr>
          <a:xfrm>
            <a:off x="3881054" y="4498670"/>
            <a:ext cx="1689976" cy="814582"/>
          </a:xfrm>
          <a:prstGeom prst="rect">
            <a:avLst/>
          </a:prstGeom>
          <a:noFill/>
        </p:spPr>
        <p:txBody>
          <a:bodyPr wrap="square" lIns="0" tIns="0" rIns="0" bIns="0" rtlCol="0">
            <a:spAutoFit/>
          </a:bodyPr>
          <a:lstStyle/>
          <a:p>
            <a:pPr defTabSz="932418">
              <a:lnSpc>
                <a:spcPct val="90000"/>
              </a:lnSpc>
              <a:spcAft>
                <a:spcPts val="800"/>
              </a:spcAft>
            </a:pPr>
            <a:r>
              <a:rPr lang="en-US" sz="1100" dirty="0">
                <a:gradFill>
                  <a:gsLst>
                    <a:gs pos="0">
                      <a:srgbClr val="FFFFFF"/>
                    </a:gs>
                    <a:gs pos="100000">
                      <a:srgbClr val="FFFFFF"/>
                    </a:gs>
                  </a:gsLst>
                  <a:lin ang="5400000" scaled="0"/>
                </a:gradFill>
                <a:ea typeface="Segoe UI" pitchFamily="34" charset="0"/>
                <a:cs typeface="Segoe UI" pitchFamily="34" charset="0"/>
              </a:rPr>
              <a:t>Team Foundation </a:t>
            </a:r>
            <a:r>
              <a:rPr lang="en-US" sz="1100" dirty="0" smtClean="0">
                <a:gradFill>
                  <a:gsLst>
                    <a:gs pos="0">
                      <a:srgbClr val="FFFFFF"/>
                    </a:gs>
                    <a:gs pos="100000">
                      <a:srgbClr val="FFFFFF"/>
                    </a:gs>
                  </a:gsLst>
                  <a:lin ang="5400000" scaled="0"/>
                </a:gradFill>
                <a:ea typeface="Segoe UI" pitchFamily="34" charset="0"/>
                <a:cs typeface="Segoe UI" pitchFamily="34" charset="0"/>
              </a:rPr>
              <a:t>Server</a:t>
            </a:r>
          </a:p>
          <a:p>
            <a:pPr defTabSz="932418">
              <a:lnSpc>
                <a:spcPct val="90000"/>
              </a:lnSpc>
              <a:spcAft>
                <a:spcPts val="800"/>
              </a:spcAft>
            </a:pPr>
            <a:r>
              <a:rPr lang="en-US" sz="1100" dirty="0" smtClean="0">
                <a:gradFill>
                  <a:gsLst>
                    <a:gs pos="0">
                      <a:srgbClr val="FFFFFF"/>
                    </a:gs>
                    <a:gs pos="100000">
                      <a:srgbClr val="FFFFFF"/>
                    </a:gs>
                  </a:gsLst>
                  <a:lin ang="5400000" scaled="0"/>
                </a:gradFill>
                <a:ea typeface="Segoe UI" pitchFamily="34" charset="0"/>
                <a:cs typeface="Segoe UI" pitchFamily="34" charset="0"/>
              </a:rPr>
              <a:t>Microsoft </a:t>
            </a:r>
            <a:r>
              <a:rPr lang="en-US" sz="1100" dirty="0">
                <a:gradFill>
                  <a:gsLst>
                    <a:gs pos="0">
                      <a:srgbClr val="FFFFFF"/>
                    </a:gs>
                    <a:gs pos="100000">
                      <a:srgbClr val="FFFFFF"/>
                    </a:gs>
                  </a:gsLst>
                  <a:lin ang="5400000" scaled="0"/>
                </a:gradFill>
                <a:ea typeface="Segoe UI" pitchFamily="34" charset="0"/>
                <a:cs typeface="Segoe UI" pitchFamily="34" charset="0"/>
              </a:rPr>
              <a:t>Test </a:t>
            </a:r>
            <a:r>
              <a:rPr lang="en-US" sz="1100" dirty="0" smtClean="0">
                <a:gradFill>
                  <a:gsLst>
                    <a:gs pos="0">
                      <a:srgbClr val="FFFFFF"/>
                    </a:gs>
                    <a:gs pos="100000">
                      <a:srgbClr val="FFFFFF"/>
                    </a:gs>
                  </a:gsLst>
                  <a:lin ang="5400000" scaled="0"/>
                </a:gradFill>
                <a:ea typeface="Segoe UI" pitchFamily="34" charset="0"/>
                <a:cs typeface="Segoe UI" pitchFamily="34" charset="0"/>
              </a:rPr>
              <a:t>Manager</a:t>
            </a:r>
          </a:p>
          <a:p>
            <a:pPr defTabSz="932418">
              <a:lnSpc>
                <a:spcPct val="90000"/>
              </a:lnSpc>
              <a:spcAft>
                <a:spcPts val="800"/>
              </a:spcAft>
            </a:pPr>
            <a:r>
              <a:rPr lang="en-US" sz="1100" dirty="0" smtClean="0">
                <a:gradFill>
                  <a:gsLst>
                    <a:gs pos="0">
                      <a:srgbClr val="FFFFFF"/>
                    </a:gs>
                    <a:gs pos="100000">
                      <a:srgbClr val="FFFFFF"/>
                    </a:gs>
                  </a:gsLst>
                  <a:lin ang="5400000" scaled="0"/>
                </a:gradFill>
                <a:ea typeface="Segoe UI" pitchFamily="34" charset="0"/>
                <a:cs typeface="Segoe UI" pitchFamily="34" charset="0"/>
              </a:rPr>
              <a:t>Microsoft Monitoring </a:t>
            </a:r>
            <a:r>
              <a:rPr lang="en-US" sz="1100" dirty="0">
                <a:gradFill>
                  <a:gsLst>
                    <a:gs pos="0">
                      <a:srgbClr val="FFFFFF"/>
                    </a:gs>
                    <a:gs pos="100000">
                      <a:srgbClr val="FFFFFF"/>
                    </a:gs>
                  </a:gsLst>
                  <a:lin ang="5400000" scaled="0"/>
                </a:gradFill>
                <a:ea typeface="Segoe UI" pitchFamily="34" charset="0"/>
                <a:cs typeface="Segoe UI" pitchFamily="34" charset="0"/>
              </a:rPr>
              <a:t>Agent</a:t>
            </a:r>
          </a:p>
        </p:txBody>
      </p:sp>
      <p:cxnSp>
        <p:nvCxnSpPr>
          <p:cNvPr id="141" name="Straight Arrow Connector 140"/>
          <p:cNvCxnSpPr/>
          <p:nvPr/>
        </p:nvCxnSpPr>
        <p:spPr>
          <a:xfrm>
            <a:off x="2760098" y="4685362"/>
            <a:ext cx="59725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V="1">
            <a:off x="7767044" y="3056782"/>
            <a:ext cx="567337" cy="436313"/>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10559263" y="5722006"/>
            <a:ext cx="1011022" cy="526364"/>
            <a:chOff x="10082880" y="5743027"/>
            <a:chExt cx="1011165" cy="526440"/>
          </a:xfrm>
        </p:grpSpPr>
        <p:sp>
          <p:nvSpPr>
            <p:cNvPr id="146" name="TextBox 145"/>
            <p:cNvSpPr txBox="1"/>
            <p:nvPr/>
          </p:nvSpPr>
          <p:spPr>
            <a:xfrm>
              <a:off x="10082880" y="6112493"/>
              <a:ext cx="1011165" cy="156974"/>
            </a:xfrm>
            <a:prstGeom prst="rect">
              <a:avLst/>
            </a:prstGeom>
            <a:noFill/>
          </p:spPr>
          <p:txBody>
            <a:bodyPr wrap="square" lIns="0" tIns="0" rIns="0" bIns="0" rtlCol="0">
              <a:spAutoFit/>
            </a:bodyPr>
            <a:lstStyle/>
            <a:p>
              <a:pPr algn="ctr" defTabSz="932418"/>
              <a:r>
                <a:rPr lang="en-US" sz="1000" dirty="0">
                  <a:solidFill>
                    <a:srgbClr val="A2FCB4"/>
                  </a:solidFill>
                  <a:ea typeface="Segoe UI" pitchFamily="34" charset="0"/>
                  <a:cs typeface="Segoe UI" pitchFamily="34" charset="0"/>
                </a:rPr>
                <a:t>Service Manager</a:t>
              </a:r>
            </a:p>
          </p:txBody>
        </p:sp>
        <p:pic>
          <p:nvPicPr>
            <p:cNvPr id="147" name="Picture 146"/>
            <p:cNvPicPr>
              <a:picLocks/>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sp>
        <p:nvSpPr>
          <p:cNvPr id="149" name="Rounded Rectangle 148"/>
          <p:cNvSpPr/>
          <p:nvPr/>
        </p:nvSpPr>
        <p:spPr bwMode="auto">
          <a:xfrm>
            <a:off x="10366142" y="1586728"/>
            <a:ext cx="1433885" cy="2882900"/>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cxnSp>
        <p:nvCxnSpPr>
          <p:cNvPr id="151" name="Straight Arrow Connector 150"/>
          <p:cNvCxnSpPr/>
          <p:nvPr/>
        </p:nvCxnSpPr>
        <p:spPr>
          <a:xfrm>
            <a:off x="9688247" y="2968161"/>
            <a:ext cx="549042" cy="45219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6105303" y="3555209"/>
            <a:ext cx="581784" cy="582776"/>
            <a:chOff x="6429889" y="3838242"/>
            <a:chExt cx="581866" cy="582859"/>
          </a:xfrm>
        </p:grpSpPr>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159" name="TextBox 158"/>
            <p:cNvSpPr txBox="1"/>
            <p:nvPr/>
          </p:nvSpPr>
          <p:spPr>
            <a:xfrm>
              <a:off x="6429889" y="4279825"/>
              <a:ext cx="581866" cy="141276"/>
            </a:xfrm>
            <a:prstGeom prst="rect">
              <a:avLst/>
            </a:prstGeom>
            <a:noFill/>
          </p:spPr>
          <p:txBody>
            <a:bodyPr wrap="square" lIns="0" tIns="0" rIns="0" bIns="0" rtlCol="0">
              <a:spAutoFit/>
            </a:bodyPr>
            <a:lstStyle/>
            <a:p>
              <a:pPr algn="ctr" defTabSz="932418"/>
              <a:r>
                <a:rPr lang="en-US" sz="900" dirty="0">
                  <a:gradFill>
                    <a:gsLst>
                      <a:gs pos="0">
                        <a:srgbClr val="FFFFFF"/>
                      </a:gs>
                      <a:gs pos="100000">
                        <a:srgbClr val="FFFFFF"/>
                      </a:gs>
                    </a:gsLst>
                    <a:lin ang="5400000" scaled="0"/>
                  </a:gradFill>
                  <a:ea typeface="Segoe UI" pitchFamily="34" charset="0"/>
                  <a:cs typeface="Segoe UI" pitchFamily="34" charset="0"/>
                </a:rPr>
                <a:t>PowerShell</a:t>
              </a:r>
            </a:p>
          </p:txBody>
        </p:sp>
      </p:grpSp>
      <p:grpSp>
        <p:nvGrpSpPr>
          <p:cNvPr id="160" name="Group 159"/>
          <p:cNvGrpSpPr/>
          <p:nvPr/>
        </p:nvGrpSpPr>
        <p:grpSpPr>
          <a:xfrm>
            <a:off x="6226494" y="4313408"/>
            <a:ext cx="1118618" cy="487181"/>
            <a:chOff x="6621583" y="4439491"/>
            <a:chExt cx="1118777" cy="487250"/>
          </a:xfrm>
        </p:grpSpPr>
        <p:pic>
          <p:nvPicPr>
            <p:cNvPr id="161" name="Picture 160"/>
            <p:cNvPicPr>
              <a:picLocks noChangeAspect="1"/>
            </p:cNvPicPr>
            <p:nvPr/>
          </p:nvPicPr>
          <p:blipFill>
            <a:blip r:embed="rId7">
              <a:clrChange>
                <a:clrFrom>
                  <a:srgbClr val="000000"/>
                </a:clrFrom>
                <a:clrTo>
                  <a:srgbClr val="000000">
                    <a:alpha val="0"/>
                  </a:srgbClr>
                </a:clrTo>
              </a:clrChange>
              <a:extLst>
                <a:ext uri="{BEBA8EAE-BF5A-486C-A8C5-ECC9F3942E4B}">
                  <a14:imgProps xmlns:a14="http://schemas.microsoft.com/office/drawing/2010/main">
                    <a14:imgLayer r:embed="rId8">
                      <a14:imgEffect>
                        <a14:brightnessContrast bright="99000"/>
                      </a14:imgEffect>
                    </a14:imgLayer>
                  </a14:imgProps>
                </a:ext>
              </a:extLst>
            </a:blip>
            <a:stretch>
              <a:fillRect/>
            </a:stretch>
          </p:blipFill>
          <p:spPr>
            <a:xfrm>
              <a:off x="6621583" y="4439491"/>
              <a:ext cx="1118777" cy="256106"/>
            </a:xfrm>
            <a:prstGeom prst="rect">
              <a:avLst/>
            </a:prstGeom>
          </p:spPr>
        </p:pic>
        <p:sp>
          <p:nvSpPr>
            <p:cNvPr id="162" name="Rectangle 161"/>
            <p:cNvSpPr/>
            <p:nvPr/>
          </p:nvSpPr>
          <p:spPr>
            <a:xfrm>
              <a:off x="6873011" y="4691281"/>
              <a:ext cx="628224" cy="235460"/>
            </a:xfrm>
            <a:prstGeom prst="rect">
              <a:avLst/>
            </a:prstGeom>
          </p:spPr>
          <p:txBody>
            <a:bodyPr wrap="none">
              <a:spAutoFit/>
            </a:bodyPr>
            <a:lstStyle/>
            <a:p>
              <a:pPr algn="ctr" defTabSz="932418"/>
              <a:r>
                <a:rPr lang="en-US" sz="900" dirty="0" err="1">
                  <a:gradFill>
                    <a:gsLst>
                      <a:gs pos="0">
                        <a:srgbClr val="FFFFFF"/>
                      </a:gs>
                      <a:gs pos="100000">
                        <a:srgbClr val="FFFFFF"/>
                      </a:gs>
                    </a:gsLst>
                    <a:lin ang="5400000" scaled="0"/>
                  </a:gradFill>
                  <a:ea typeface="Segoe UI" pitchFamily="34" charset="0"/>
                  <a:cs typeface="Segoe UI" pitchFamily="34" charset="0"/>
                </a:rPr>
                <a:t>xPlat</a:t>
              </a:r>
              <a:r>
                <a:rPr lang="en-US" sz="900" dirty="0">
                  <a:gradFill>
                    <a:gsLst>
                      <a:gs pos="0">
                        <a:srgbClr val="FFFFFF"/>
                      </a:gs>
                      <a:gs pos="100000">
                        <a:srgbClr val="FFFFFF"/>
                      </a:gs>
                    </a:gsLst>
                    <a:lin ang="5400000" scaled="0"/>
                  </a:gradFill>
                  <a:ea typeface="Segoe UI" pitchFamily="34" charset="0"/>
                  <a:cs typeface="Segoe UI" pitchFamily="34" charset="0"/>
                </a:rPr>
                <a:t> CLI</a:t>
              </a:r>
            </a:p>
          </p:txBody>
        </p:sp>
      </p:grpSp>
      <p:grpSp>
        <p:nvGrpSpPr>
          <p:cNvPr id="163" name="Group 162"/>
          <p:cNvGrpSpPr/>
          <p:nvPr/>
        </p:nvGrpSpPr>
        <p:grpSpPr>
          <a:xfrm>
            <a:off x="6909474" y="3601972"/>
            <a:ext cx="479856" cy="544432"/>
            <a:chOff x="7275934" y="3856238"/>
            <a:chExt cx="479924" cy="544509"/>
          </a:xfrm>
        </p:grpSpPr>
        <p:pic>
          <p:nvPicPr>
            <p:cNvPr id="164" name="Picture 163"/>
            <p:cNvPicPr>
              <a:picLocks noChangeAspect="1"/>
            </p:cNvPicPr>
            <p:nvPr/>
          </p:nvPicPr>
          <p:blipFill>
            <a:blip r:embed="rId9"/>
            <a:stretch>
              <a:fillRect/>
            </a:stretch>
          </p:blipFill>
          <p:spPr>
            <a:xfrm>
              <a:off x="7337543" y="3856238"/>
              <a:ext cx="329879" cy="335567"/>
            </a:xfrm>
            <a:prstGeom prst="rect">
              <a:avLst/>
            </a:prstGeom>
          </p:spPr>
        </p:pic>
        <p:sp>
          <p:nvSpPr>
            <p:cNvPr id="165" name="TextBox 164"/>
            <p:cNvSpPr txBox="1"/>
            <p:nvPr/>
          </p:nvSpPr>
          <p:spPr>
            <a:xfrm>
              <a:off x="7275934" y="4259471"/>
              <a:ext cx="479924" cy="141276"/>
            </a:xfrm>
            <a:prstGeom prst="rect">
              <a:avLst/>
            </a:prstGeom>
            <a:noFill/>
          </p:spPr>
          <p:txBody>
            <a:bodyPr wrap="square" lIns="0" tIns="0" rIns="0" bIns="0" rtlCol="0">
              <a:spAutoFit/>
            </a:bodyPr>
            <a:lstStyle>
              <a:defPPr>
                <a:defRPr lang="en-US"/>
              </a:defPPr>
              <a:lvl1pPr algn="ctr" defTabSz="932597">
                <a:defRPr sz="900">
                  <a:gradFill>
                    <a:gsLst>
                      <a:gs pos="0">
                        <a:srgbClr val="FFFFFF"/>
                      </a:gs>
                      <a:gs pos="100000">
                        <a:srgbClr val="FFFFFF"/>
                      </a:gs>
                    </a:gsLst>
                    <a:lin ang="5400000" scaled="0"/>
                  </a:gradFill>
                  <a:ea typeface="Segoe UI" pitchFamily="34" charset="0"/>
                  <a:cs typeface="Segoe UI" pitchFamily="34" charset="0"/>
                </a:defRPr>
              </a:lvl1pPr>
            </a:lstStyle>
            <a:p>
              <a:r>
                <a:rPr lang="en-US" dirty="0"/>
                <a:t>WAML</a:t>
              </a:r>
            </a:p>
          </p:txBody>
        </p:sp>
      </p:grpSp>
      <p:cxnSp>
        <p:nvCxnSpPr>
          <p:cNvPr id="166" name="Straight Connector 165"/>
          <p:cNvCxnSpPr/>
          <p:nvPr/>
        </p:nvCxnSpPr>
        <p:spPr>
          <a:xfrm>
            <a:off x="5980631" y="3395518"/>
            <a:ext cx="1634463"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6825229" y="5019646"/>
            <a:ext cx="568757" cy="307777"/>
          </a:xfrm>
          <a:prstGeom prst="rect">
            <a:avLst/>
          </a:prstGeom>
          <a:noFill/>
        </p:spPr>
        <p:txBody>
          <a:bodyPr wrap="square" lIns="0" tIns="0" rIns="0" bIns="0" rtlCol="0">
            <a:spAutoFit/>
          </a:bodyPr>
          <a:lstStyle/>
          <a:p>
            <a:pPr defTabSz="932418"/>
            <a:r>
              <a:rPr lang="en-US" sz="1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71" name="TextBox 170"/>
          <p:cNvSpPr txBox="1"/>
          <p:nvPr/>
        </p:nvSpPr>
        <p:spPr>
          <a:xfrm>
            <a:off x="10518718" y="2230500"/>
            <a:ext cx="1198876" cy="345033"/>
          </a:xfrm>
          <a:prstGeom prst="rect">
            <a:avLst/>
          </a:prstGeom>
          <a:noFill/>
        </p:spPr>
        <p:txBody>
          <a:bodyPr wrap="square" lIns="0" tIns="0" rIns="0" bIns="0" rtlCol="0">
            <a:spAutoFit/>
          </a:bodyPr>
          <a:lstStyle/>
          <a:p>
            <a:pPr defTabSz="932418"/>
            <a:r>
              <a:rPr lang="en-US" sz="1099" spc="-30" dirty="0">
                <a:gradFill>
                  <a:gsLst>
                    <a:gs pos="0">
                      <a:srgbClr val="FFFFFF"/>
                    </a:gs>
                    <a:gs pos="100000">
                      <a:srgbClr val="FFFFFF"/>
                    </a:gs>
                  </a:gsLst>
                  <a:lin ang="5400000" scaled="0"/>
                </a:gradFill>
                <a:ea typeface="Segoe UI" pitchFamily="34" charset="0"/>
                <a:cs typeface="Segoe UI" pitchFamily="34" charset="0"/>
              </a:rPr>
              <a:t>Visual Studio Online Application Insights</a:t>
            </a:r>
          </a:p>
        </p:txBody>
      </p:sp>
      <p:sp>
        <p:nvSpPr>
          <p:cNvPr id="172" name="TextBox 171"/>
          <p:cNvSpPr txBox="1"/>
          <p:nvPr/>
        </p:nvSpPr>
        <p:spPr>
          <a:xfrm>
            <a:off x="3874773" y="2097840"/>
            <a:ext cx="1509208" cy="338754"/>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r>
              <a:rPr lang="en-US" sz="1199" dirty="0"/>
              <a:t>Team Foundation </a:t>
            </a:r>
            <a:br>
              <a:rPr lang="en-US" sz="1199" dirty="0"/>
            </a:br>
            <a:r>
              <a:rPr lang="en-US" sz="1199" dirty="0"/>
              <a:t>Server</a:t>
            </a:r>
          </a:p>
        </p:txBody>
      </p:sp>
      <p:sp>
        <p:nvSpPr>
          <p:cNvPr id="183" name="TextBox 182"/>
          <p:cNvSpPr txBox="1"/>
          <p:nvPr/>
        </p:nvSpPr>
        <p:spPr>
          <a:xfrm>
            <a:off x="6032723" y="1600445"/>
            <a:ext cx="1530280" cy="338754"/>
          </a:xfrm>
          <a:prstGeom prst="rect">
            <a:avLst/>
          </a:prstGeom>
          <a:noFill/>
        </p:spPr>
        <p:txBody>
          <a:bodyPr wrap="none" lIns="0" tIns="0" rIns="0" bIns="0" rtlCol="0">
            <a:spAutoFit/>
          </a:bodyPr>
          <a:lstStyle/>
          <a:p>
            <a:pPr defTabSz="932418">
              <a:lnSpc>
                <a:spcPct val="90000"/>
              </a:lnSpc>
            </a:pPr>
            <a:r>
              <a:rPr lang="en-US" sz="1199" dirty="0">
                <a:gradFill>
                  <a:gsLst>
                    <a:gs pos="0">
                      <a:srgbClr val="FFFFFF"/>
                    </a:gs>
                    <a:gs pos="100000">
                      <a:srgbClr val="FFFFFF"/>
                    </a:gs>
                  </a:gsLst>
                  <a:lin ang="5400000" scaled="0"/>
                </a:gradFill>
                <a:ea typeface="Segoe UI" pitchFamily="34" charset="0"/>
                <a:cs typeface="Segoe UI" pitchFamily="34" charset="0"/>
              </a:rPr>
              <a:t>Release Management </a:t>
            </a:r>
            <a:br>
              <a:rPr lang="en-US" sz="1199" dirty="0">
                <a:gradFill>
                  <a:gsLst>
                    <a:gs pos="0">
                      <a:srgbClr val="FFFFFF"/>
                    </a:gs>
                    <a:gs pos="100000">
                      <a:srgbClr val="FFFFFF"/>
                    </a:gs>
                  </a:gsLst>
                  <a:lin ang="5400000" scaled="0"/>
                </a:gradFill>
                <a:ea typeface="Segoe UI" pitchFamily="34" charset="0"/>
                <a:cs typeface="Segoe UI" pitchFamily="34" charset="0"/>
              </a:rPr>
            </a:br>
            <a:r>
              <a:rPr lang="en-US" sz="1199" dirty="0">
                <a:gradFill>
                  <a:gsLst>
                    <a:gs pos="0">
                      <a:srgbClr val="FFFFFF"/>
                    </a:gs>
                    <a:gs pos="100000">
                      <a:srgbClr val="FFFFFF"/>
                    </a:gs>
                  </a:gsLst>
                  <a:lin ang="5400000" scaled="0"/>
                </a:gradFill>
                <a:ea typeface="Segoe UI" pitchFamily="34" charset="0"/>
                <a:cs typeface="Segoe UI" pitchFamily="34" charset="0"/>
              </a:rPr>
              <a:t>for Visual Studio</a:t>
            </a:r>
          </a:p>
        </p:txBody>
      </p:sp>
      <p:sp>
        <p:nvSpPr>
          <p:cNvPr id="184" name="TextBox 183"/>
          <p:cNvSpPr txBox="1"/>
          <p:nvPr/>
        </p:nvSpPr>
        <p:spPr>
          <a:xfrm>
            <a:off x="3874774" y="2553119"/>
            <a:ext cx="1530280" cy="338754"/>
          </a:xfrm>
          <a:prstGeom prst="rect">
            <a:avLst/>
          </a:prstGeom>
          <a:noFill/>
        </p:spPr>
        <p:txBody>
          <a:bodyPr wrap="none" lIns="0" tIns="0" rIns="0" bIns="0" rtlCol="0">
            <a:spAutoFit/>
          </a:bodyPr>
          <a:lstStyle/>
          <a:p>
            <a:pPr defTabSz="932418">
              <a:lnSpc>
                <a:spcPct val="90000"/>
              </a:lnSpc>
            </a:pPr>
            <a:r>
              <a:rPr lang="en-US" sz="1199" dirty="0">
                <a:gradFill>
                  <a:gsLst>
                    <a:gs pos="0">
                      <a:srgbClr val="FFFFFF"/>
                    </a:gs>
                    <a:gs pos="100000">
                      <a:srgbClr val="FFFFFF"/>
                    </a:gs>
                  </a:gsLst>
                  <a:lin ang="5400000" scaled="0"/>
                </a:gradFill>
                <a:ea typeface="Segoe UI" pitchFamily="34" charset="0"/>
                <a:cs typeface="Segoe UI" pitchFamily="34" charset="0"/>
              </a:rPr>
              <a:t>Release Management </a:t>
            </a:r>
            <a:br>
              <a:rPr lang="en-US" sz="1199" dirty="0">
                <a:gradFill>
                  <a:gsLst>
                    <a:gs pos="0">
                      <a:srgbClr val="FFFFFF"/>
                    </a:gs>
                    <a:gs pos="100000">
                      <a:srgbClr val="FFFFFF"/>
                    </a:gs>
                  </a:gsLst>
                  <a:lin ang="5400000" scaled="0"/>
                </a:gradFill>
                <a:ea typeface="Segoe UI" pitchFamily="34" charset="0"/>
                <a:cs typeface="Segoe UI" pitchFamily="34" charset="0"/>
              </a:rPr>
            </a:br>
            <a:r>
              <a:rPr lang="en-US" sz="1199" dirty="0">
                <a:gradFill>
                  <a:gsLst>
                    <a:gs pos="0">
                      <a:srgbClr val="FFFFFF"/>
                    </a:gs>
                    <a:gs pos="100000">
                      <a:srgbClr val="FFFFFF"/>
                    </a:gs>
                  </a:gsLst>
                  <a:lin ang="5400000" scaled="0"/>
                </a:gradFill>
                <a:ea typeface="Segoe UI" pitchFamily="34" charset="0"/>
                <a:cs typeface="Segoe UI" pitchFamily="34" charset="0"/>
              </a:rPr>
              <a:t>for Visual Studio</a:t>
            </a:r>
          </a:p>
        </p:txBody>
      </p:sp>
      <p:grpSp>
        <p:nvGrpSpPr>
          <p:cNvPr id="206" name="Group 205"/>
          <p:cNvGrpSpPr/>
          <p:nvPr/>
        </p:nvGrpSpPr>
        <p:grpSpPr>
          <a:xfrm>
            <a:off x="7903299" y="1600200"/>
            <a:ext cx="2008377" cy="1139874"/>
            <a:chOff x="8154079" y="1500188"/>
            <a:chExt cx="2496095" cy="1416683"/>
          </a:xfrm>
        </p:grpSpPr>
        <p:sp>
          <p:nvSpPr>
            <p:cNvPr id="155"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defTabSz="776949"/>
              <a:endParaRPr lang="en-US" sz="1763" dirty="0">
                <a:solidFill>
                  <a:srgbClr val="00188F"/>
                </a:solidFill>
              </a:endParaRPr>
            </a:p>
          </p:txBody>
        </p:sp>
        <p:sp>
          <p:nvSpPr>
            <p:cNvPr id="15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89606" tIns="44804" rIns="89606" bIns="44804" numCol="1" anchor="t" anchorCtr="0" compatLnSpc="1">
              <a:prstTxWarp prst="textNoShape">
                <a:avLst/>
              </a:prstTxWarp>
            </a:bodyPr>
            <a:lstStyle/>
            <a:p>
              <a:pPr defTabSz="776949"/>
              <a:endParaRPr lang="en-US" sz="1763" dirty="0">
                <a:solidFill>
                  <a:srgbClr val="505050"/>
                </a:solidFill>
              </a:endParaRPr>
            </a:p>
          </p:txBody>
        </p:sp>
        <p:sp>
          <p:nvSpPr>
            <p:cNvPr id="170" name="TextBox 169"/>
            <p:cNvSpPr txBox="1"/>
            <p:nvPr/>
          </p:nvSpPr>
          <p:spPr>
            <a:xfrm>
              <a:off x="9132155" y="2128045"/>
              <a:ext cx="643376" cy="359055"/>
            </a:xfrm>
            <a:prstGeom prst="rect">
              <a:avLst/>
            </a:prstGeom>
            <a:noFill/>
          </p:spPr>
          <p:txBody>
            <a:bodyPr wrap="square" lIns="0" tIns="0" rIns="0" bIns="0" rtlCol="0">
              <a:spAutoFit/>
            </a:bodyPr>
            <a:lstStyle/>
            <a:p>
              <a:pPr algn="ctr" defTabSz="932563">
                <a:lnSpc>
                  <a:spcPct val="90000"/>
                </a:lnSpc>
                <a:spcAft>
                  <a:spcPts val="600"/>
                </a:spcAft>
              </a:pPr>
              <a:r>
                <a:rPr lang="en-US" sz="70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70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70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176" name="TextBox 175"/>
            <p:cNvSpPr txBox="1"/>
            <p:nvPr/>
          </p:nvSpPr>
          <p:spPr>
            <a:xfrm>
              <a:off x="8347510" y="2452299"/>
              <a:ext cx="699816" cy="273566"/>
            </a:xfrm>
            <a:prstGeom prst="rect">
              <a:avLst/>
            </a:prstGeom>
            <a:noFill/>
          </p:spPr>
          <p:txBody>
            <a:bodyPr wrap="square" lIns="0" tIns="0" rIns="0" bIns="0" rtlCol="0">
              <a:spAutoFit/>
            </a:bodyPr>
            <a:lstStyle/>
            <a:p>
              <a:pPr algn="ctr" defTabSz="932563">
                <a:lnSpc>
                  <a:spcPct val="90000"/>
                </a:lnSpc>
                <a:spcAft>
                  <a:spcPts val="600"/>
                </a:spcAft>
              </a:pPr>
              <a:r>
                <a:rPr lang="en-US" sz="80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178" name="TextBox 177"/>
            <p:cNvSpPr txBox="1"/>
            <p:nvPr/>
          </p:nvSpPr>
          <p:spPr>
            <a:xfrm>
              <a:off x="9730368" y="2439259"/>
              <a:ext cx="826732" cy="273566"/>
            </a:xfrm>
            <a:prstGeom prst="rect">
              <a:avLst/>
            </a:prstGeom>
            <a:noFill/>
          </p:spPr>
          <p:txBody>
            <a:bodyPr wrap="square" lIns="0" tIns="0" rIns="0" bIns="0" rtlCol="0">
              <a:spAutoFit/>
            </a:bodyPr>
            <a:lstStyle/>
            <a:p>
              <a:pPr algn="ctr" defTabSz="932563">
                <a:lnSpc>
                  <a:spcPct val="90000"/>
                </a:lnSpc>
                <a:spcAft>
                  <a:spcPts val="600"/>
                </a:spcAft>
              </a:pPr>
              <a:r>
                <a:rPr lang="en-US" sz="80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180" name="Straight Connector 179"/>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endCxn id="155"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8798174" y="1742528"/>
              <a:ext cx="991440" cy="170978"/>
            </a:xfrm>
            <a:prstGeom prst="rect">
              <a:avLst/>
            </a:prstGeom>
            <a:noFill/>
          </p:spPr>
          <p:txBody>
            <a:bodyPr wrap="none" lIns="0" tIns="0" rIns="0" bIns="0" rtlCol="0">
              <a:spAutoFit/>
            </a:bodyPr>
            <a:lstStyle/>
            <a:p>
              <a:pPr defTabSz="932563">
                <a:lnSpc>
                  <a:spcPct val="90000"/>
                </a:lnSpc>
                <a:spcAft>
                  <a:spcPts val="600"/>
                </a:spcAft>
              </a:pPr>
              <a:r>
                <a:rPr lang="en-US" sz="1000" spc="-50" dirty="0">
                  <a:gradFill>
                    <a:gsLst>
                      <a:gs pos="2917">
                        <a:srgbClr val="00BCF2"/>
                      </a:gs>
                      <a:gs pos="30000">
                        <a:srgbClr val="00BCF2"/>
                      </a:gs>
                    </a:gsLst>
                    <a:lin ang="5400000" scaled="0"/>
                  </a:gradFill>
                </a:rPr>
                <a:t>Microsoft Azure</a:t>
              </a:r>
            </a:p>
          </p:txBody>
        </p:sp>
      </p:grpSp>
      <p:sp>
        <p:nvSpPr>
          <p:cNvPr id="186" name="TextBox 185"/>
          <p:cNvSpPr txBox="1"/>
          <p:nvPr/>
        </p:nvSpPr>
        <p:spPr>
          <a:xfrm>
            <a:off x="10209958" y="5079337"/>
            <a:ext cx="1899559" cy="634178"/>
          </a:xfrm>
          <a:prstGeom prst="rect">
            <a:avLst/>
          </a:prstGeom>
          <a:noFill/>
        </p:spPr>
        <p:txBody>
          <a:bodyPr wrap="none" lIns="182854" tIns="146283" rIns="182854" bIns="146283" rtlCol="0">
            <a:spAutoFit/>
          </a:bodyPr>
          <a:lstStyle/>
          <a:p>
            <a:pPr defTabSz="932418">
              <a:lnSpc>
                <a:spcPct val="90000"/>
              </a:lnSpc>
            </a:pPr>
            <a:r>
              <a:rPr lang="en-US" sz="1199" dirty="0">
                <a:gradFill>
                  <a:gsLst>
                    <a:gs pos="0">
                      <a:srgbClr val="FFFFFF"/>
                    </a:gs>
                    <a:gs pos="100000">
                      <a:srgbClr val="FFFFFF"/>
                    </a:gs>
                  </a:gsLst>
                  <a:lin ang="5400000" scaled="0"/>
                </a:gradFill>
                <a:ea typeface="Segoe UI" pitchFamily="34" charset="0"/>
                <a:cs typeface="Segoe UI" pitchFamily="34" charset="0"/>
              </a:rPr>
              <a:t>Release Management </a:t>
            </a:r>
            <a:br>
              <a:rPr lang="en-US" sz="1199" dirty="0">
                <a:gradFill>
                  <a:gsLst>
                    <a:gs pos="0">
                      <a:srgbClr val="FFFFFF"/>
                    </a:gs>
                    <a:gs pos="100000">
                      <a:srgbClr val="FFFFFF"/>
                    </a:gs>
                  </a:gsLst>
                  <a:lin ang="5400000" scaled="0"/>
                </a:gradFill>
                <a:ea typeface="Segoe UI" pitchFamily="34" charset="0"/>
                <a:cs typeface="Segoe UI" pitchFamily="34" charset="0"/>
              </a:rPr>
            </a:br>
            <a:r>
              <a:rPr lang="en-US" sz="1199" dirty="0">
                <a:gradFill>
                  <a:gsLst>
                    <a:gs pos="0">
                      <a:srgbClr val="FFFFFF"/>
                    </a:gs>
                    <a:gs pos="100000">
                      <a:srgbClr val="FFFFFF"/>
                    </a:gs>
                  </a:gsLst>
                  <a:lin ang="5400000" scaled="0"/>
                </a:gradFill>
                <a:ea typeface="Segoe UI" pitchFamily="34" charset="0"/>
                <a:cs typeface="Segoe UI" pitchFamily="34" charset="0"/>
              </a:rPr>
              <a:t>for Visual Studio</a:t>
            </a:r>
          </a:p>
        </p:txBody>
      </p:sp>
      <p:pic>
        <p:nvPicPr>
          <p:cNvPr id="187" name="Picture 186"/>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3874773" y="1764326"/>
            <a:ext cx="1549576" cy="200539"/>
          </a:xfrm>
          <a:prstGeom prst="rect">
            <a:avLst/>
          </a:prstGeom>
        </p:spPr>
      </p:pic>
      <p:pic>
        <p:nvPicPr>
          <p:cNvPr id="188" name="Picture 187"/>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1076556" y="1822306"/>
            <a:ext cx="2002196" cy="259117"/>
          </a:xfrm>
          <a:prstGeom prst="rect">
            <a:avLst/>
          </a:prstGeom>
        </p:spPr>
      </p:pic>
      <p:grpSp>
        <p:nvGrpSpPr>
          <p:cNvPr id="190" name="Group 189"/>
          <p:cNvGrpSpPr/>
          <p:nvPr/>
        </p:nvGrpSpPr>
        <p:grpSpPr>
          <a:xfrm>
            <a:off x="10487942" y="3315077"/>
            <a:ext cx="1174223" cy="303195"/>
            <a:chOff x="10865194" y="3630675"/>
            <a:chExt cx="1174390" cy="303238"/>
          </a:xfrm>
        </p:grpSpPr>
        <p:sp>
          <p:nvSpPr>
            <p:cNvPr id="191" name="TextBox 190"/>
            <p:cNvSpPr txBox="1"/>
            <p:nvPr/>
          </p:nvSpPr>
          <p:spPr>
            <a:xfrm>
              <a:off x="10900314" y="3630675"/>
              <a:ext cx="1006499" cy="188238"/>
            </a:xfrm>
            <a:prstGeom prst="rect">
              <a:avLst/>
            </a:prstGeom>
            <a:noFill/>
          </p:spPr>
          <p:txBody>
            <a:bodyPr wrap="square" lIns="0" tIns="0" rIns="0" bIns="0" rtlCol="0">
              <a:spAutoFit/>
            </a:bodyPr>
            <a:lstStyle/>
            <a:p>
              <a:pPr algn="ctr" defTabSz="932418"/>
              <a:r>
                <a:rPr lang="en-US" sz="1199"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System Center</a:t>
              </a:r>
            </a:p>
          </p:txBody>
        </p:sp>
        <p:sp>
          <p:nvSpPr>
            <p:cNvPr id="192" name="TextBox 191"/>
            <p:cNvSpPr txBox="1"/>
            <p:nvPr/>
          </p:nvSpPr>
          <p:spPr>
            <a:xfrm>
              <a:off x="10865194" y="3792637"/>
              <a:ext cx="1174390" cy="141276"/>
            </a:xfrm>
            <a:prstGeom prst="rect">
              <a:avLst/>
            </a:prstGeom>
            <a:noFill/>
          </p:spPr>
          <p:txBody>
            <a:bodyPr wrap="square" lIns="0" tIns="0" rIns="0" bIns="0" rtlCol="0">
              <a:spAutoFit/>
            </a:bodyPr>
            <a:lstStyle/>
            <a:p>
              <a:pPr algn="ctr" defTabSz="932418"/>
              <a:r>
                <a:rPr lang="en-US" sz="900"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Operations Manager</a:t>
              </a:r>
            </a:p>
          </p:txBody>
        </p:sp>
      </p:grpSp>
      <p:pic>
        <p:nvPicPr>
          <p:cNvPr id="194" name="Picture 193"/>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3875415" y="4193433"/>
            <a:ext cx="1474485" cy="190822"/>
          </a:xfrm>
          <a:prstGeom prst="rect">
            <a:avLst/>
          </a:prstGeom>
        </p:spPr>
      </p:pic>
      <p:pic>
        <p:nvPicPr>
          <p:cNvPr id="199" name="Picture 198"/>
          <p:cNvPicPr>
            <a:picLocks noChangeAspect="1"/>
          </p:cNvPicPr>
          <p:nvPr/>
        </p:nvPicPr>
        <p:blipFill rotWithShape="1">
          <a:blip r:embed="rId10">
            <a:extLst>
              <a:ext uri="{28A0092B-C50C-407E-A947-70E740481C1C}">
                <a14:useLocalDpi xmlns:a14="http://schemas.microsoft.com/office/drawing/2010/main" val="0"/>
              </a:ext>
            </a:extLst>
          </a:blip>
          <a:srcRect t="9933" r="32303" b="26841"/>
          <a:stretch/>
        </p:blipFill>
        <p:spPr>
          <a:xfrm>
            <a:off x="817709" y="4598443"/>
            <a:ext cx="1419548" cy="273636"/>
          </a:xfrm>
          <a:prstGeom prst="rect">
            <a:avLst/>
          </a:prstGeom>
        </p:spPr>
      </p:pic>
      <p:pic>
        <p:nvPicPr>
          <p:cNvPr id="221" name="Picture 220"/>
          <p:cNvPicPr>
            <a:picLocks noChangeAspect="1"/>
          </p:cNvPicPr>
          <p:nvPr/>
        </p:nvPicPr>
        <p:blipFill>
          <a:blip r:embed="rId11"/>
          <a:stretch>
            <a:fillRect/>
          </a:stretch>
        </p:blipFill>
        <p:spPr>
          <a:xfrm>
            <a:off x="2469496" y="2417574"/>
            <a:ext cx="400152" cy="398998"/>
          </a:xfrm>
          <a:prstGeom prst="rect">
            <a:avLst/>
          </a:prstGeom>
        </p:spPr>
      </p:pic>
      <p:sp>
        <p:nvSpPr>
          <p:cNvPr id="222" name="TextBox 221"/>
          <p:cNvSpPr txBox="1"/>
          <p:nvPr/>
        </p:nvSpPr>
        <p:spPr>
          <a:xfrm>
            <a:off x="2010022" y="2600009"/>
            <a:ext cx="261968" cy="166071"/>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r>
              <a:rPr lang="en-US" sz="1199" dirty="0" smtClean="0"/>
              <a:t>OR</a:t>
            </a:r>
            <a:endParaRPr lang="en-US" sz="1199" dirty="0"/>
          </a:p>
        </p:txBody>
      </p:sp>
      <p:sp>
        <p:nvSpPr>
          <p:cNvPr id="224" name="TextBox 223"/>
          <p:cNvSpPr txBox="1"/>
          <p:nvPr/>
        </p:nvSpPr>
        <p:spPr>
          <a:xfrm>
            <a:off x="1415431" y="2836868"/>
            <a:ext cx="381720" cy="184538"/>
          </a:xfrm>
          <a:prstGeom prst="rect">
            <a:avLst/>
          </a:prstGeom>
          <a:noFill/>
        </p:spPr>
        <p:txBody>
          <a:bodyPr wrap="square" lIns="0" tIns="0" rIns="0" bIns="0" rtlCol="0">
            <a:spAutoFit/>
          </a:bodyPr>
          <a:lstStyle/>
          <a:p>
            <a:pPr defTabSz="932418"/>
            <a:r>
              <a:rPr lang="en-US" sz="1199" dirty="0" smtClean="0">
                <a:gradFill>
                  <a:gsLst>
                    <a:gs pos="0">
                      <a:srgbClr val="FFFFFF"/>
                    </a:gs>
                    <a:gs pos="100000">
                      <a:srgbClr val="FFFFFF"/>
                    </a:gs>
                  </a:gsLst>
                  <a:lin ang="5400000" scaled="0"/>
                </a:gradFill>
                <a:ea typeface="Segoe UI" pitchFamily="34" charset="0"/>
                <a:cs typeface="Segoe UI" pitchFamily="34" charset="0"/>
              </a:rPr>
              <a:t>TFVC</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225" name="TextBox 224"/>
          <p:cNvSpPr txBox="1"/>
          <p:nvPr/>
        </p:nvSpPr>
        <p:spPr>
          <a:xfrm>
            <a:off x="2540665" y="2849288"/>
            <a:ext cx="381720" cy="184538"/>
          </a:xfrm>
          <a:prstGeom prst="rect">
            <a:avLst/>
          </a:prstGeom>
          <a:noFill/>
        </p:spPr>
        <p:txBody>
          <a:bodyPr wrap="square" lIns="0" tIns="0" rIns="0" bIns="0" rtlCol="0">
            <a:spAutoFit/>
          </a:bodyPr>
          <a:lstStyle/>
          <a:p>
            <a:pPr defTabSz="932418"/>
            <a:r>
              <a:rPr lang="en-US" sz="1199" dirty="0" smtClean="0">
                <a:gradFill>
                  <a:gsLst>
                    <a:gs pos="0">
                      <a:srgbClr val="FFFFFF"/>
                    </a:gs>
                    <a:gs pos="100000">
                      <a:srgbClr val="FFFFFF"/>
                    </a:gs>
                  </a:gsLst>
                  <a:lin ang="5400000" scaled="0"/>
                </a:gradFill>
                <a:ea typeface="Segoe UI" pitchFamily="34" charset="0"/>
                <a:cs typeface="Segoe UI" pitchFamily="34" charset="0"/>
              </a:rPr>
              <a:t>GIT</a:t>
            </a:r>
            <a:endParaRPr lang="en-US" sz="1199"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147"/>
          <p:cNvSpPr/>
          <p:nvPr/>
        </p:nvSpPr>
        <p:spPr bwMode="auto">
          <a:xfrm rot="18885243">
            <a:off x="1409058" y="2407520"/>
            <a:ext cx="416393" cy="382244"/>
          </a:xfrm>
          <a:custGeom>
            <a:avLst/>
            <a:gdLst>
              <a:gd name="connsiteX0" fmla="*/ 1128170 w 1781998"/>
              <a:gd name="connsiteY0" fmla="*/ 224576 h 1635853"/>
              <a:gd name="connsiteX1" fmla="*/ 655588 w 1781998"/>
              <a:gd name="connsiteY1" fmla="*/ 222547 h 1635853"/>
              <a:gd name="connsiteX2" fmla="*/ 653559 w 1781998"/>
              <a:gd name="connsiteY2" fmla="*/ 695129 h 1635853"/>
              <a:gd name="connsiteX3" fmla="*/ 1126141 w 1781998"/>
              <a:gd name="connsiteY3" fmla="*/ 697158 h 1635853"/>
              <a:gd name="connsiteX4" fmla="*/ 1128170 w 1781998"/>
              <a:gd name="connsiteY4" fmla="*/ 224576 h 1635853"/>
              <a:gd name="connsiteX5" fmla="*/ 1217423 w 1781998"/>
              <a:gd name="connsiteY5" fmla="*/ 136087 h 1635853"/>
              <a:gd name="connsiteX6" fmla="*/ 1273867 w 1781998"/>
              <a:gd name="connsiteY6" fmla="*/ 714528 h 1635853"/>
              <a:gd name="connsiteX7" fmla="*/ 1244159 w 1781998"/>
              <a:gd name="connsiteY7" fmla="*/ 750580 h 1635853"/>
              <a:gd name="connsiteX8" fmla="*/ 1414820 w 1781998"/>
              <a:gd name="connsiteY8" fmla="*/ 922712 h 1635853"/>
              <a:gd name="connsiteX9" fmla="*/ 1415161 w 1781998"/>
              <a:gd name="connsiteY9" fmla="*/ 922435 h 1635853"/>
              <a:gd name="connsiteX10" fmla="*/ 1713248 w 1781998"/>
              <a:gd name="connsiteY10" fmla="*/ 954109 h 1635853"/>
              <a:gd name="connsiteX11" fmla="*/ 1711808 w 1781998"/>
              <a:gd name="connsiteY11" fmla="*/ 1289533 h 1635853"/>
              <a:gd name="connsiteX12" fmla="*/ 1376384 w 1781998"/>
              <a:gd name="connsiteY12" fmla="*/ 1288093 h 1635853"/>
              <a:gd name="connsiteX13" fmla="*/ 1325385 w 1781998"/>
              <a:gd name="connsiteY13" fmla="*/ 1030906 h 1635853"/>
              <a:gd name="connsiteX14" fmla="*/ 1335760 w 1781998"/>
              <a:gd name="connsiteY14" fmla="*/ 1011394 h 1635853"/>
              <a:gd name="connsiteX15" fmla="*/ 1158092 w 1781998"/>
              <a:gd name="connsiteY15" fmla="*/ 832194 h 1635853"/>
              <a:gd name="connsiteX16" fmla="*/ 1142241 w 1781998"/>
              <a:gd name="connsiteY16" fmla="*/ 845028 h 1635853"/>
              <a:gd name="connsiteX17" fmla="*/ 976756 w 1781998"/>
              <a:gd name="connsiteY17" fmla="*/ 911662 h 1635853"/>
              <a:gd name="connsiteX18" fmla="*/ 950207 w 1781998"/>
              <a:gd name="connsiteY18" fmla="*/ 914092 h 1635853"/>
              <a:gd name="connsiteX19" fmla="*/ 950207 w 1781998"/>
              <a:gd name="connsiteY19" fmla="*/ 1170145 h 1635853"/>
              <a:gd name="connsiteX20" fmla="*/ 980420 w 1781998"/>
              <a:gd name="connsiteY20" fmla="*/ 1179240 h 1635853"/>
              <a:gd name="connsiteX21" fmla="*/ 1058657 w 1781998"/>
              <a:gd name="connsiteY21" fmla="*/ 1231678 h 1635853"/>
              <a:gd name="connsiteX22" fmla="*/ 1057218 w 1781998"/>
              <a:gd name="connsiteY22" fmla="*/ 1567103 h 1635853"/>
              <a:gd name="connsiteX23" fmla="*/ 721793 w 1781998"/>
              <a:gd name="connsiteY23" fmla="*/ 1565663 h 1635853"/>
              <a:gd name="connsiteX24" fmla="*/ 723233 w 1781998"/>
              <a:gd name="connsiteY24" fmla="*/ 1230238 h 1635853"/>
              <a:gd name="connsiteX25" fmla="*/ 801918 w 1781998"/>
              <a:gd name="connsiteY25" fmla="*/ 1178474 h 1635853"/>
              <a:gd name="connsiteX26" fmla="*/ 831626 w 1781998"/>
              <a:gd name="connsiteY26" fmla="*/ 1172825 h 1635853"/>
              <a:gd name="connsiteX27" fmla="*/ 831626 w 1781998"/>
              <a:gd name="connsiteY27" fmla="*/ 913967 h 1635853"/>
              <a:gd name="connsiteX28" fmla="*/ 801098 w 1781998"/>
              <a:gd name="connsiteY28" fmla="*/ 910908 h 1635853"/>
              <a:gd name="connsiteX29" fmla="*/ 636191 w 1781998"/>
              <a:gd name="connsiteY29" fmla="*/ 842856 h 1635853"/>
              <a:gd name="connsiteX30" fmla="*/ 608761 w 1781998"/>
              <a:gd name="connsiteY30" fmla="*/ 820253 h 1635853"/>
              <a:gd name="connsiteX31" fmla="*/ 439045 w 1781998"/>
              <a:gd name="connsiteY31" fmla="*/ 988518 h 1635853"/>
              <a:gd name="connsiteX32" fmla="*/ 457380 w 1781998"/>
              <a:gd name="connsiteY32" fmla="*/ 1023725 h 1635853"/>
              <a:gd name="connsiteX33" fmla="*/ 404175 w 1781998"/>
              <a:gd name="connsiteY33" fmla="*/ 1280465 h 1635853"/>
              <a:gd name="connsiteX34" fmla="*/ 68751 w 1781998"/>
              <a:gd name="connsiteY34" fmla="*/ 1279025 h 1635853"/>
              <a:gd name="connsiteX35" fmla="*/ 70191 w 1781998"/>
              <a:gd name="connsiteY35" fmla="*/ 943600 h 1635853"/>
              <a:gd name="connsiteX36" fmla="*/ 327378 w 1781998"/>
              <a:gd name="connsiteY36" fmla="*/ 892602 h 1635853"/>
              <a:gd name="connsiteX37" fmla="*/ 353406 w 1781998"/>
              <a:gd name="connsiteY37" fmla="*/ 906442 h 1635853"/>
              <a:gd name="connsiteX38" fmla="*/ 525556 w 1781998"/>
              <a:gd name="connsiteY38" fmla="*/ 735764 h 1635853"/>
              <a:gd name="connsiteX39" fmla="*/ 505690 w 1781998"/>
              <a:gd name="connsiteY39" fmla="*/ 711230 h 1635853"/>
              <a:gd name="connsiteX40" fmla="*/ 567098 w 1781998"/>
              <a:gd name="connsiteY40" fmla="*/ 133295 h 1635853"/>
              <a:gd name="connsiteX41" fmla="*/ 1217423 w 1781998"/>
              <a:gd name="connsiteY41" fmla="*/ 136087 h 163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81998" h="1635853">
                <a:moveTo>
                  <a:pt x="1128170" y="224576"/>
                </a:moveTo>
                <a:cubicBezTo>
                  <a:pt x="998231" y="93516"/>
                  <a:pt x="786648" y="92608"/>
                  <a:pt x="655588" y="222547"/>
                </a:cubicBezTo>
                <a:cubicBezTo>
                  <a:pt x="524528" y="352486"/>
                  <a:pt x="523620" y="564069"/>
                  <a:pt x="653559" y="695129"/>
                </a:cubicBezTo>
                <a:cubicBezTo>
                  <a:pt x="783499" y="826189"/>
                  <a:pt x="995082" y="827097"/>
                  <a:pt x="1126141" y="697158"/>
                </a:cubicBezTo>
                <a:cubicBezTo>
                  <a:pt x="1257201" y="567218"/>
                  <a:pt x="1258110" y="355635"/>
                  <a:pt x="1128170" y="224576"/>
                </a:cubicBezTo>
                <a:close/>
                <a:moveTo>
                  <a:pt x="1217423" y="136087"/>
                </a:moveTo>
                <a:cubicBezTo>
                  <a:pt x="1373884" y="293896"/>
                  <a:pt x="1392484" y="536542"/>
                  <a:pt x="1273867" y="714528"/>
                </a:cubicBezTo>
                <a:lnTo>
                  <a:pt x="1244159" y="750580"/>
                </a:lnTo>
                <a:lnTo>
                  <a:pt x="1414820" y="922712"/>
                </a:lnTo>
                <a:lnTo>
                  <a:pt x="1415161" y="922435"/>
                </a:lnTo>
                <a:cubicBezTo>
                  <a:pt x="1507485" y="862045"/>
                  <a:pt x="1632549" y="872713"/>
                  <a:pt x="1713248" y="954109"/>
                </a:cubicBezTo>
                <a:cubicBezTo>
                  <a:pt x="1805475" y="1047131"/>
                  <a:pt x="1804831" y="1197305"/>
                  <a:pt x="1711808" y="1289533"/>
                </a:cubicBezTo>
                <a:cubicBezTo>
                  <a:pt x="1618785" y="1381760"/>
                  <a:pt x="1468611" y="1381116"/>
                  <a:pt x="1376384" y="1288093"/>
                </a:cubicBezTo>
                <a:cubicBezTo>
                  <a:pt x="1307213" y="1218326"/>
                  <a:pt x="1290283" y="1116411"/>
                  <a:pt x="1325385" y="1030906"/>
                </a:cubicBezTo>
                <a:lnTo>
                  <a:pt x="1335760" y="1011394"/>
                </a:lnTo>
                <a:lnTo>
                  <a:pt x="1158092" y="832194"/>
                </a:lnTo>
                <a:lnTo>
                  <a:pt x="1142241" y="845028"/>
                </a:lnTo>
                <a:cubicBezTo>
                  <a:pt x="1091099" y="878481"/>
                  <a:pt x="1034775" y="900687"/>
                  <a:pt x="976756" y="911662"/>
                </a:cubicBezTo>
                <a:lnTo>
                  <a:pt x="950207" y="914092"/>
                </a:lnTo>
                <a:lnTo>
                  <a:pt x="950207" y="1170145"/>
                </a:lnTo>
                <a:lnTo>
                  <a:pt x="980420" y="1179240"/>
                </a:lnTo>
                <a:cubicBezTo>
                  <a:pt x="1008922" y="1190940"/>
                  <a:pt x="1035601" y="1208423"/>
                  <a:pt x="1058657" y="1231678"/>
                </a:cubicBezTo>
                <a:cubicBezTo>
                  <a:pt x="1150885" y="1324701"/>
                  <a:pt x="1150240" y="1474875"/>
                  <a:pt x="1057218" y="1567103"/>
                </a:cubicBezTo>
                <a:cubicBezTo>
                  <a:pt x="964195" y="1659330"/>
                  <a:pt x="814021" y="1658685"/>
                  <a:pt x="721793" y="1565663"/>
                </a:cubicBezTo>
                <a:cubicBezTo>
                  <a:pt x="629566" y="1472640"/>
                  <a:pt x="630210" y="1322466"/>
                  <a:pt x="723233" y="1230238"/>
                </a:cubicBezTo>
                <a:cubicBezTo>
                  <a:pt x="746489" y="1207182"/>
                  <a:pt x="773317" y="1189929"/>
                  <a:pt x="801918" y="1178474"/>
                </a:cubicBezTo>
                <a:lnTo>
                  <a:pt x="831626" y="1172825"/>
                </a:lnTo>
                <a:lnTo>
                  <a:pt x="831626" y="913967"/>
                </a:lnTo>
                <a:lnTo>
                  <a:pt x="801098" y="910908"/>
                </a:lnTo>
                <a:cubicBezTo>
                  <a:pt x="743176" y="899436"/>
                  <a:pt x="687044" y="876747"/>
                  <a:pt x="636191" y="842856"/>
                </a:cubicBezTo>
                <a:lnTo>
                  <a:pt x="608761" y="820253"/>
                </a:lnTo>
                <a:lnTo>
                  <a:pt x="439045" y="988518"/>
                </a:lnTo>
                <a:lnTo>
                  <a:pt x="457380" y="1023725"/>
                </a:lnTo>
                <a:cubicBezTo>
                  <a:pt x="491747" y="1109528"/>
                  <a:pt x="473942" y="1211294"/>
                  <a:pt x="404175" y="1280465"/>
                </a:cubicBezTo>
                <a:cubicBezTo>
                  <a:pt x="311152" y="1372692"/>
                  <a:pt x="160978" y="1372048"/>
                  <a:pt x="68751" y="1279025"/>
                </a:cubicBezTo>
                <a:cubicBezTo>
                  <a:pt x="-23477" y="1186002"/>
                  <a:pt x="-22832" y="1035828"/>
                  <a:pt x="70191" y="943600"/>
                </a:cubicBezTo>
                <a:cubicBezTo>
                  <a:pt x="139958" y="874430"/>
                  <a:pt x="241873" y="857500"/>
                  <a:pt x="327378" y="892602"/>
                </a:cubicBezTo>
                <a:lnTo>
                  <a:pt x="353406" y="906442"/>
                </a:lnTo>
                <a:lnTo>
                  <a:pt x="525556" y="735764"/>
                </a:lnTo>
                <a:lnTo>
                  <a:pt x="505690" y="711230"/>
                </a:lnTo>
                <a:cubicBezTo>
                  <a:pt x="388606" y="532233"/>
                  <a:pt x="409289" y="289755"/>
                  <a:pt x="567098" y="133295"/>
                </a:cubicBezTo>
                <a:cubicBezTo>
                  <a:pt x="747451" y="-45516"/>
                  <a:pt x="1038612" y="-44267"/>
                  <a:pt x="1217423" y="136087"/>
                </a:cubicBezTo>
                <a:close/>
              </a:path>
            </a:pathLst>
          </a:cu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6105303" y="4960144"/>
            <a:ext cx="682792" cy="442801"/>
            <a:chOff x="6236727" y="5075466"/>
            <a:chExt cx="1685512" cy="1093080"/>
          </a:xfrm>
        </p:grpSpPr>
        <p:grpSp>
          <p:nvGrpSpPr>
            <p:cNvPr id="167" name="Group 166"/>
            <p:cNvGrpSpPr/>
            <p:nvPr/>
          </p:nvGrpSpPr>
          <p:grpSpPr>
            <a:xfrm>
              <a:off x="6604927" y="5075466"/>
              <a:ext cx="1102201" cy="1054928"/>
              <a:chOff x="6604927" y="5075466"/>
              <a:chExt cx="1102201" cy="1054928"/>
            </a:xfrm>
          </p:grpSpPr>
          <p:sp>
            <p:nvSpPr>
              <p:cNvPr id="195" name="Diamond 194"/>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6" name="Parallelogram 195"/>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7" name="Parallelogram 196"/>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68" name="Freeform 16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3" name="Freeform 172"/>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282" name="Straight Arrow Connector 281"/>
          <p:cNvCxnSpPr/>
          <p:nvPr/>
        </p:nvCxnSpPr>
        <p:spPr>
          <a:xfrm flipV="1">
            <a:off x="1380347" y="3372871"/>
            <a:ext cx="0" cy="957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6023278" y="2644798"/>
            <a:ext cx="1598396" cy="441480"/>
            <a:chOff x="6023278" y="2644798"/>
            <a:chExt cx="1598396" cy="441480"/>
          </a:xfrm>
        </p:grpSpPr>
        <p:sp>
          <p:nvSpPr>
            <p:cNvPr id="154" name="Rectangle 153"/>
            <p:cNvSpPr/>
            <p:nvPr/>
          </p:nvSpPr>
          <p:spPr>
            <a:xfrm>
              <a:off x="6500990" y="2681604"/>
              <a:ext cx="1120684" cy="404674"/>
            </a:xfrm>
            <a:prstGeom prst="rect">
              <a:avLst/>
            </a:prstGeom>
          </p:spPr>
          <p:txBody>
            <a:bodyPr wrap="square">
              <a:spAutoFit/>
            </a:bodyPr>
            <a:lstStyle/>
            <a:p>
              <a:pPr defTabSz="932418">
                <a:lnSpc>
                  <a:spcPct val="90000"/>
                </a:lnSpc>
              </a:pPr>
              <a:r>
                <a:rPr lang="en-US" sz="1099" dirty="0">
                  <a:gradFill>
                    <a:gsLst>
                      <a:gs pos="0">
                        <a:srgbClr val="FFFFFF"/>
                      </a:gs>
                      <a:gs pos="100000">
                        <a:srgbClr val="FFFFFF"/>
                      </a:gs>
                    </a:gsLst>
                    <a:lin ang="5400000" scaled="0"/>
                  </a:gradFill>
                  <a:ea typeface="Segoe UI" pitchFamily="34" charset="0"/>
                  <a:cs typeface="Segoe UI Semibold" panose="020B0702040204020203" pitchFamily="34" charset="0"/>
                </a:rPr>
                <a:t>Automation Service</a:t>
              </a:r>
            </a:p>
          </p:txBody>
        </p:sp>
        <p:pic>
          <p:nvPicPr>
            <p:cNvPr id="139" name="Picture 15"/>
            <p:cNvPicPr>
              <a:picLocks noChangeAspect="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6023278" y="2644798"/>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p:cNvPicPr>
            <a:picLocks noChangeAspect="1"/>
          </p:cNvPicPr>
          <p:nvPr/>
        </p:nvPicPr>
        <p:blipFill rotWithShape="1">
          <a:blip r:embed="rId13">
            <a:extLst>
              <a:ext uri="{28A0092B-C50C-407E-A947-70E740481C1C}">
                <a14:useLocalDpi xmlns:a14="http://schemas.microsoft.com/office/drawing/2010/main" val="0"/>
              </a:ext>
            </a:extLst>
          </a:blip>
          <a:srcRect r="14319"/>
          <a:stretch/>
        </p:blipFill>
        <p:spPr>
          <a:xfrm>
            <a:off x="6101501" y="2137427"/>
            <a:ext cx="1381062" cy="338906"/>
          </a:xfrm>
          <a:prstGeom prst="rect">
            <a:avLst/>
          </a:prstGeom>
        </p:spPr>
      </p:pic>
    </p:spTree>
    <p:extLst>
      <p:ext uri="{BB962C8B-B14F-4D97-AF65-F5344CB8AC3E}">
        <p14:creationId xmlns:p14="http://schemas.microsoft.com/office/powerpoint/2010/main" val="418498460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24534" t="21804" r="16651" b="12784"/>
          <a:stretch/>
        </p:blipFill>
        <p:spPr>
          <a:xfrm>
            <a:off x="5007429" y="1668462"/>
            <a:ext cx="7156773" cy="4572000"/>
          </a:xfrm>
          <a:prstGeom prst="rect">
            <a:avLst/>
          </a:prstGeom>
        </p:spPr>
      </p:pic>
      <p:sp>
        <p:nvSpPr>
          <p:cNvPr id="12" name="Rectangle 11"/>
          <p:cNvSpPr/>
          <p:nvPr/>
        </p:nvSpPr>
        <p:spPr bwMode="auto">
          <a:xfrm>
            <a:off x="274640" y="1668462"/>
            <a:ext cx="4575174" cy="4572000"/>
          </a:xfrm>
          <a:prstGeom prst="rect">
            <a:avLst/>
          </a:prstGeom>
          <a:solidFill>
            <a:srgbClr val="3A5AA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10" name="Oval 2a" hidden="1"/>
          <p:cNvSpPr/>
          <p:nvPr/>
        </p:nvSpPr>
        <p:spPr bwMode="auto">
          <a:xfrm>
            <a:off x="2103439" y="2061029"/>
            <a:ext cx="3657601" cy="365760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6" rIns="182880" bIns="146306" numCol="1" spcCol="0" rtlCol="0" fromWordArt="0" anchor="t" anchorCtr="0" forceAA="0" compatLnSpc="1">
            <a:prstTxWarp prst="textNoShape">
              <a:avLst/>
            </a:prstTxWarp>
            <a:noAutofit/>
          </a:bodyPr>
          <a:lstStyle/>
          <a:p>
            <a:pPr algn="ctr" defTabSz="932631" fontAlgn="base">
              <a:lnSpc>
                <a:spcPct val="90000"/>
              </a:lnSpc>
              <a:spcBef>
                <a:spcPct val="0"/>
              </a:spcBef>
              <a:spcAft>
                <a:spcPct val="0"/>
              </a:spcAft>
            </a:pPr>
            <a:endParaRPr lang="en-US" sz="240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a" hidden="1"/>
          <p:cNvSpPr/>
          <p:nvPr/>
        </p:nvSpPr>
        <p:spPr bwMode="auto">
          <a:xfrm>
            <a:off x="6675440" y="2061029"/>
            <a:ext cx="3657601" cy="3657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6" rIns="182880" bIns="146306" numCol="1" spcCol="0" rtlCol="0" fromWordArt="0" anchor="t" anchorCtr="0" forceAA="0" compatLnSpc="1">
            <a:prstTxWarp prst="textNoShape">
              <a:avLst/>
            </a:prstTxWarp>
            <a:noAutofit/>
          </a:bodyPr>
          <a:lstStyle/>
          <a:p>
            <a:pPr algn="ctr" defTabSz="932631" fontAlgn="base">
              <a:lnSpc>
                <a:spcPct val="90000"/>
              </a:lnSpc>
              <a:spcBef>
                <a:spcPct val="0"/>
              </a:spcBef>
              <a:spcAft>
                <a:spcPct val="0"/>
              </a:spcAft>
            </a:pPr>
            <a:endParaRPr lang="en-US" sz="240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2a" hidden="1"/>
          <p:cNvSpPr/>
          <p:nvPr/>
        </p:nvSpPr>
        <p:spPr>
          <a:xfrm>
            <a:off x="2103439" y="3597444"/>
            <a:ext cx="3657601" cy="646459"/>
          </a:xfrm>
          <a:prstGeom prst="rect">
            <a:avLst/>
          </a:prstGeom>
        </p:spPr>
        <p:txBody>
          <a:bodyPr wrap="square">
            <a:spAutoFit/>
          </a:bodyPr>
          <a:lstStyle/>
          <a:p>
            <a:pPr algn="ctr" defTabSz="932901"/>
            <a:r>
              <a:rPr lang="en-US" sz="3601" dirty="0">
                <a:gradFill>
                  <a:gsLst>
                    <a:gs pos="2917">
                      <a:srgbClr val="FFFFFF"/>
                    </a:gs>
                    <a:gs pos="100000">
                      <a:srgbClr val="FFFFFF"/>
                    </a:gs>
                  </a:gsLst>
                  <a:lin ang="5400000" scaled="0"/>
                </a:gradFill>
                <a:latin typeface="Segoe UI Light"/>
              </a:rPr>
              <a:t>On premise</a:t>
            </a:r>
          </a:p>
        </p:txBody>
      </p:sp>
      <p:sp>
        <p:nvSpPr>
          <p:cNvPr id="14" name="text 1a" hidden="1"/>
          <p:cNvSpPr/>
          <p:nvPr/>
        </p:nvSpPr>
        <p:spPr>
          <a:xfrm>
            <a:off x="7319975" y="3597444"/>
            <a:ext cx="2368530" cy="646459"/>
          </a:xfrm>
          <a:prstGeom prst="rect">
            <a:avLst/>
          </a:prstGeom>
        </p:spPr>
        <p:txBody>
          <a:bodyPr wrap="square">
            <a:spAutoFit/>
          </a:bodyPr>
          <a:lstStyle/>
          <a:p>
            <a:pPr algn="ctr" defTabSz="932901"/>
            <a:r>
              <a:rPr lang="en-US" sz="3601" dirty="0">
                <a:gradFill>
                  <a:gsLst>
                    <a:gs pos="2917">
                      <a:srgbClr val="FFFFFF"/>
                    </a:gs>
                    <a:gs pos="100000">
                      <a:srgbClr val="FFFFFF"/>
                    </a:gs>
                  </a:gsLst>
                  <a:lin ang="5400000" scaled="0"/>
                </a:gradFill>
                <a:latin typeface="Segoe UI Light"/>
              </a:rPr>
              <a:t>Cloud</a:t>
            </a:r>
          </a:p>
        </p:txBody>
      </p:sp>
      <p:sp>
        <p:nvSpPr>
          <p:cNvPr id="8" name="Title 7"/>
          <p:cNvSpPr>
            <a:spLocks noGrp="1"/>
          </p:cNvSpPr>
          <p:nvPr>
            <p:ph type="title"/>
          </p:nvPr>
        </p:nvSpPr>
        <p:spPr/>
        <p:txBody>
          <a:bodyPr/>
          <a:lstStyle/>
          <a:p>
            <a:r>
              <a:rPr lang="en-US"/>
              <a:t>Cloud OS hybrid </a:t>
            </a:r>
            <a:r>
              <a:rPr lang="en-US" smtClean="0"/>
              <a:t>design</a:t>
            </a:r>
            <a:endParaRPr lang="en-US" dirty="0"/>
          </a:p>
        </p:txBody>
      </p:sp>
      <p:sp>
        <p:nvSpPr>
          <p:cNvPr id="28" name="TextBox 27"/>
          <p:cNvSpPr txBox="1"/>
          <p:nvPr/>
        </p:nvSpPr>
        <p:spPr>
          <a:xfrm>
            <a:off x="5396707" y="2312509"/>
            <a:ext cx="6218237" cy="3283905"/>
          </a:xfrm>
          <a:prstGeom prst="rect">
            <a:avLst/>
          </a:prstGeom>
          <a:noFill/>
        </p:spPr>
        <p:txBody>
          <a:bodyPr wrap="square" lIns="182880" tIns="146306" rIns="182880" bIns="146306" rtlCol="0" anchor="ctr">
            <a:noAutofit/>
          </a:bodyPr>
          <a:lstStyle/>
          <a:p>
            <a:pPr marL="346075" indent="-346075" defTabSz="932901">
              <a:lnSpc>
                <a:spcPts val="3800"/>
              </a:lnSpc>
              <a:spcAft>
                <a:spcPts val="1200"/>
              </a:spcAft>
              <a:buFont typeface="Arial" panose="020B0604020202020204" pitchFamily="34" charset="0"/>
              <a:buChar char="•"/>
            </a:pPr>
            <a:r>
              <a:rPr lang="en-US" sz="2800" dirty="0">
                <a:solidFill>
                  <a:srgbClr val="FFFFFF"/>
                </a:solidFill>
                <a:latin typeface="Segoe UI Semibold" panose="020B0702040204020203" pitchFamily="34" charset="0"/>
                <a:cs typeface="Segoe UI Semibold" panose="020B0702040204020203" pitchFamily="34" charset="0"/>
              </a:rPr>
              <a:t>flexible</a:t>
            </a:r>
            <a:r>
              <a:rPr lang="en-US" sz="2800" b="1" dirty="0">
                <a:solidFill>
                  <a:srgbClr val="FFFFFF"/>
                </a:solidFill>
              </a:rPr>
              <a:t> </a:t>
            </a:r>
            <a:r>
              <a:rPr lang="en-US" sz="2800" dirty="0">
                <a:solidFill>
                  <a:srgbClr val="FFFFFF"/>
                </a:solidFill>
                <a:latin typeface="Segoe UI Light"/>
              </a:rPr>
              <a:t>development</a:t>
            </a:r>
          </a:p>
          <a:p>
            <a:pPr marL="346075" indent="-346075" defTabSz="932901">
              <a:lnSpc>
                <a:spcPts val="3800"/>
              </a:lnSpc>
              <a:spcAft>
                <a:spcPts val="1200"/>
              </a:spcAft>
              <a:buFont typeface="Arial" panose="020B0604020202020204" pitchFamily="34" charset="0"/>
              <a:buChar char="•"/>
            </a:pPr>
            <a:r>
              <a:rPr lang="en-US" sz="2800" dirty="0">
                <a:solidFill>
                  <a:srgbClr val="FFFFFF"/>
                </a:solidFill>
                <a:latin typeface="Segoe UI Semibold" panose="020B0702040204020203" pitchFamily="34" charset="0"/>
                <a:cs typeface="Segoe UI Semibold" panose="020B0702040204020203" pitchFamily="34" charset="0"/>
              </a:rPr>
              <a:t>unified</a:t>
            </a:r>
            <a:r>
              <a:rPr lang="en-US" sz="2800" dirty="0">
                <a:solidFill>
                  <a:srgbClr val="FFFFFF"/>
                </a:solidFill>
                <a:latin typeface="Segoe UI Light"/>
              </a:rPr>
              <a:t> management</a:t>
            </a:r>
          </a:p>
          <a:p>
            <a:pPr marL="346075" indent="-346075" defTabSz="932901">
              <a:lnSpc>
                <a:spcPts val="3800"/>
              </a:lnSpc>
              <a:spcAft>
                <a:spcPts val="1200"/>
              </a:spcAft>
              <a:buFont typeface="Arial" panose="020B0604020202020204" pitchFamily="34" charset="0"/>
              <a:buChar char="•"/>
            </a:pPr>
            <a:r>
              <a:rPr lang="en-US" sz="2800" dirty="0">
                <a:solidFill>
                  <a:srgbClr val="FFFFFF"/>
                </a:solidFill>
                <a:latin typeface="Segoe UI Semibold" panose="020B0702040204020203" pitchFamily="34" charset="0"/>
                <a:cs typeface="Segoe UI Semibold" panose="020B0702040204020203" pitchFamily="34" charset="0"/>
              </a:rPr>
              <a:t>common</a:t>
            </a:r>
            <a:r>
              <a:rPr lang="en-US" sz="2800" dirty="0">
                <a:solidFill>
                  <a:srgbClr val="FFFFFF"/>
                </a:solidFill>
                <a:latin typeface="Segoe UI Light"/>
              </a:rPr>
              <a:t> identity</a:t>
            </a:r>
          </a:p>
          <a:p>
            <a:pPr marL="346075" indent="-346075" defTabSz="932901">
              <a:lnSpc>
                <a:spcPts val="3800"/>
              </a:lnSpc>
              <a:spcAft>
                <a:spcPts val="1200"/>
              </a:spcAft>
              <a:buFont typeface="Arial" panose="020B0604020202020204" pitchFamily="34" charset="0"/>
              <a:buChar char="•"/>
            </a:pPr>
            <a:r>
              <a:rPr lang="en-US" sz="2800" dirty="0">
                <a:solidFill>
                  <a:srgbClr val="FFFFFF"/>
                </a:solidFill>
                <a:latin typeface="Segoe UI Semibold" panose="020B0702040204020203" pitchFamily="34" charset="0"/>
                <a:cs typeface="Segoe UI Semibold" panose="020B0702040204020203" pitchFamily="34" charset="0"/>
              </a:rPr>
              <a:t>integrated</a:t>
            </a:r>
            <a:r>
              <a:rPr lang="en-US" sz="2800" dirty="0">
                <a:solidFill>
                  <a:srgbClr val="FFFFFF"/>
                </a:solidFill>
                <a:latin typeface="Segoe UI Light"/>
              </a:rPr>
              <a:t> virtualization</a:t>
            </a:r>
          </a:p>
          <a:p>
            <a:pPr marL="346075" indent="-346075" defTabSz="932901">
              <a:lnSpc>
                <a:spcPts val="3800"/>
              </a:lnSpc>
              <a:spcAft>
                <a:spcPts val="1200"/>
              </a:spcAft>
              <a:buFont typeface="Arial" panose="020B0604020202020204" pitchFamily="34" charset="0"/>
              <a:buChar char="•"/>
            </a:pPr>
            <a:r>
              <a:rPr lang="en-US" sz="2800" dirty="0">
                <a:solidFill>
                  <a:srgbClr val="FFFFFF"/>
                </a:solidFill>
                <a:latin typeface="Segoe UI Semibold" panose="020B0702040204020203" pitchFamily="34" charset="0"/>
                <a:cs typeface="Segoe UI Semibold" panose="020B0702040204020203" pitchFamily="34" charset="0"/>
              </a:rPr>
              <a:t>complete</a:t>
            </a:r>
            <a:r>
              <a:rPr lang="en-US" sz="2800" dirty="0">
                <a:solidFill>
                  <a:srgbClr val="FFFFFF"/>
                </a:solidFill>
                <a:latin typeface="Segoe UI Light"/>
              </a:rPr>
              <a:t> data platform</a:t>
            </a:r>
          </a:p>
        </p:txBody>
      </p:sp>
      <p:grpSp>
        <p:nvGrpSpPr>
          <p:cNvPr id="16" name="Group 15"/>
          <p:cNvGrpSpPr/>
          <p:nvPr/>
        </p:nvGrpSpPr>
        <p:grpSpPr>
          <a:xfrm>
            <a:off x="482685" y="2558942"/>
            <a:ext cx="4159086" cy="2791041"/>
            <a:chOff x="6061374" y="1430257"/>
            <a:chExt cx="4802451" cy="3222785"/>
          </a:xfrm>
        </p:grpSpPr>
        <p:sp>
          <p:nvSpPr>
            <p:cNvPr id="17" name="Freeform 10"/>
            <p:cNvSpPr>
              <a:spLocks noEditPoints="1"/>
            </p:cNvSpPr>
            <p:nvPr/>
          </p:nvSpPr>
          <p:spPr bwMode="auto">
            <a:xfrm>
              <a:off x="6144650" y="1430257"/>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tx1"/>
            </a:solidFill>
            <a:ln>
              <a:noFill/>
            </a:ln>
          </p:spPr>
          <p:txBody>
            <a:bodyPr vert="horz" wrap="square" lIns="91437" tIns="45719" rIns="91437" bIns="45719" numCol="1" anchor="t" anchorCtr="0" compatLnSpc="1">
              <a:prstTxWarp prst="textNoShape">
                <a:avLst/>
              </a:prstTxWarp>
            </a:bodyPr>
            <a:lstStyle/>
            <a:p>
              <a:pPr defTabSz="932901"/>
              <a:endParaRPr lang="en-US" sz="1200" dirty="0">
                <a:solidFill>
                  <a:srgbClr val="000000"/>
                </a:solidFill>
              </a:endParaRPr>
            </a:p>
          </p:txBody>
        </p:sp>
        <p:sp>
          <p:nvSpPr>
            <p:cNvPr id="18" name="TextBox 17"/>
            <p:cNvSpPr txBox="1"/>
            <p:nvPr/>
          </p:nvSpPr>
          <p:spPr>
            <a:xfrm>
              <a:off x="7724724" y="1922618"/>
              <a:ext cx="1559036" cy="629039"/>
            </a:xfrm>
            <a:prstGeom prst="rect">
              <a:avLst/>
            </a:prstGeom>
            <a:noFill/>
          </p:spPr>
          <p:txBody>
            <a:bodyPr wrap="none" lIns="182880" tIns="146306" rIns="182880" bIns="146306" rtlCol="0">
              <a:spAutoFit/>
            </a:bodyPr>
            <a:lstStyle/>
            <a:p>
              <a:pPr algn="ctr" defTabSz="932901">
                <a:lnSpc>
                  <a:spcPct val="90000"/>
                </a:lnSpc>
                <a:spcAft>
                  <a:spcPts val="602"/>
                </a:spcAft>
              </a:pPr>
              <a:r>
                <a:rPr lang="en-US" dirty="0">
                  <a:gradFill>
                    <a:gsLst>
                      <a:gs pos="2917">
                        <a:srgbClr val="35519B"/>
                      </a:gs>
                      <a:gs pos="30000">
                        <a:srgbClr val="35519B"/>
                      </a:gs>
                    </a:gsLst>
                    <a:lin ang="5400000" scaled="0"/>
                  </a:gradFill>
                </a:rPr>
                <a:t>Customer</a:t>
              </a:r>
            </a:p>
          </p:txBody>
        </p:sp>
        <p:sp>
          <p:nvSpPr>
            <p:cNvPr id="19" name="TextBox 18"/>
            <p:cNvSpPr txBox="1"/>
            <p:nvPr/>
          </p:nvSpPr>
          <p:spPr>
            <a:xfrm>
              <a:off x="9401672" y="3502266"/>
              <a:ext cx="1402147" cy="916902"/>
            </a:xfrm>
            <a:prstGeom prst="rect">
              <a:avLst/>
            </a:prstGeom>
            <a:noFill/>
          </p:spPr>
          <p:txBody>
            <a:bodyPr wrap="none" lIns="182880" tIns="146306" rIns="182880" bIns="146306" rtlCol="0">
              <a:spAutoFit/>
            </a:bodyPr>
            <a:lstStyle/>
            <a:p>
              <a:pPr defTabSz="932901">
                <a:lnSpc>
                  <a:spcPct val="90000"/>
                </a:lnSpc>
                <a:spcAft>
                  <a:spcPts val="602"/>
                </a:spcAft>
              </a:pPr>
              <a:r>
                <a:rPr lang="en-US" dirty="0">
                  <a:gradFill>
                    <a:gsLst>
                      <a:gs pos="2917">
                        <a:srgbClr val="35519B"/>
                      </a:gs>
                      <a:gs pos="30000">
                        <a:srgbClr val="35519B"/>
                      </a:gs>
                    </a:gsLst>
                    <a:lin ang="5400000" scaled="0"/>
                  </a:gradFill>
                </a:rPr>
                <a:t>Service</a:t>
              </a:r>
              <a:br>
                <a:rPr lang="en-US" dirty="0">
                  <a:gradFill>
                    <a:gsLst>
                      <a:gs pos="2917">
                        <a:srgbClr val="35519B"/>
                      </a:gs>
                      <a:gs pos="30000">
                        <a:srgbClr val="35519B"/>
                      </a:gs>
                    </a:gsLst>
                    <a:lin ang="5400000" scaled="0"/>
                  </a:gradFill>
                </a:rPr>
              </a:br>
              <a:r>
                <a:rPr lang="en-US" dirty="0">
                  <a:gradFill>
                    <a:gsLst>
                      <a:gs pos="2917">
                        <a:srgbClr val="35519B"/>
                      </a:gs>
                      <a:gs pos="30000">
                        <a:srgbClr val="35519B"/>
                      </a:gs>
                    </a:gsLst>
                    <a:lin ang="5400000" scaled="0"/>
                  </a:gradFill>
                </a:rPr>
                <a:t>Provider</a:t>
              </a:r>
            </a:p>
          </p:txBody>
        </p:sp>
        <p:sp>
          <p:nvSpPr>
            <p:cNvPr id="20" name="TextBox 19"/>
            <p:cNvSpPr txBox="1"/>
            <p:nvPr/>
          </p:nvSpPr>
          <p:spPr>
            <a:xfrm>
              <a:off x="6061374" y="3626205"/>
              <a:ext cx="1540971" cy="629039"/>
            </a:xfrm>
            <a:prstGeom prst="rect">
              <a:avLst/>
            </a:prstGeom>
            <a:noFill/>
          </p:spPr>
          <p:txBody>
            <a:bodyPr wrap="none" lIns="182880" tIns="146306" rIns="182880" bIns="146306" rtlCol="0">
              <a:spAutoFit/>
            </a:bodyPr>
            <a:lstStyle/>
            <a:p>
              <a:pPr algn="ctr" defTabSz="932901">
                <a:lnSpc>
                  <a:spcPct val="90000"/>
                </a:lnSpc>
                <a:spcAft>
                  <a:spcPts val="602"/>
                </a:spcAft>
              </a:pPr>
              <a:r>
                <a:rPr lang="en-US" dirty="0" smtClean="0">
                  <a:gradFill>
                    <a:gsLst>
                      <a:gs pos="2917">
                        <a:srgbClr val="35519B"/>
                      </a:gs>
                      <a:gs pos="30000">
                        <a:srgbClr val="35519B"/>
                      </a:gs>
                    </a:gsLst>
                    <a:lin ang="5400000" scaled="0"/>
                  </a:gradFill>
                </a:rPr>
                <a:t>Microsoft</a:t>
              </a:r>
              <a:endParaRPr lang="en-US" dirty="0">
                <a:gradFill>
                  <a:gsLst>
                    <a:gs pos="2917">
                      <a:srgbClr val="35519B"/>
                    </a:gs>
                    <a:gs pos="30000">
                      <a:srgbClr val="35519B"/>
                    </a:gs>
                  </a:gsLst>
                  <a:lin ang="5400000" scaled="0"/>
                </a:gradFill>
              </a:endParaRPr>
            </a:p>
          </p:txBody>
        </p:sp>
        <p:sp>
          <p:nvSpPr>
            <p:cNvPr id="21" name="TextBox 20"/>
            <p:cNvSpPr txBox="1"/>
            <p:nvPr/>
          </p:nvSpPr>
          <p:spPr>
            <a:xfrm>
              <a:off x="7778930" y="3388109"/>
              <a:ext cx="1385488" cy="788962"/>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1400" dirty="0">
                  <a:gradFill>
                    <a:gsLst>
                      <a:gs pos="2917">
                        <a:srgbClr val="35519B"/>
                      </a:gs>
                      <a:gs pos="30000">
                        <a:srgbClr val="35519B"/>
                      </a:gs>
                    </a:gsLst>
                    <a:lin ang="5400000" scaled="0"/>
                  </a:gradFill>
                </a:rPr>
                <a:t>Consistent</a:t>
              </a:r>
              <a:br>
                <a:rPr lang="en-US" sz="1400" dirty="0">
                  <a:gradFill>
                    <a:gsLst>
                      <a:gs pos="2917">
                        <a:srgbClr val="35519B"/>
                      </a:gs>
                      <a:gs pos="30000">
                        <a:srgbClr val="35519B"/>
                      </a:gs>
                    </a:gsLst>
                    <a:lin ang="5400000" scaled="0"/>
                  </a:gradFill>
                </a:rPr>
              </a:br>
              <a:r>
                <a:rPr lang="en-US" sz="1400" dirty="0">
                  <a:gradFill>
                    <a:gsLst>
                      <a:gs pos="2917">
                        <a:srgbClr val="35519B"/>
                      </a:gs>
                      <a:gs pos="30000">
                        <a:srgbClr val="35519B"/>
                      </a:gs>
                    </a:gsLst>
                    <a:lin ang="5400000" scaled="0"/>
                  </a:gradFill>
                </a:rPr>
                <a:t>Platform</a:t>
              </a:r>
            </a:p>
          </p:txBody>
        </p:sp>
        <p:sp>
          <p:nvSpPr>
            <p:cNvPr id="22" name="TextBox 21"/>
            <p:cNvSpPr txBox="1"/>
            <p:nvPr/>
          </p:nvSpPr>
          <p:spPr>
            <a:xfrm>
              <a:off x="7792438" y="2928291"/>
              <a:ext cx="1289015" cy="788962"/>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2800" b="1" dirty="0">
                  <a:gradFill>
                    <a:gsLst>
                      <a:gs pos="2917">
                        <a:srgbClr val="35519B"/>
                      </a:gs>
                      <a:gs pos="30000">
                        <a:srgbClr val="35519B"/>
                      </a:gs>
                    </a:gsLst>
                    <a:lin ang="5400000" scaled="0"/>
                  </a:gradFill>
                </a:rPr>
                <a:t>ONE</a:t>
              </a:r>
            </a:p>
          </p:txBody>
        </p:sp>
      </p:grpSp>
    </p:spTree>
    <p:extLst>
      <p:ext uri="{BB962C8B-B14F-4D97-AF65-F5344CB8AC3E}">
        <p14:creationId xmlns:p14="http://schemas.microsoft.com/office/powerpoint/2010/main" val="225951004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1"/>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0"/>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0 L 0 0.25 E" pathEditMode="relative" ptsTypes="">
                                      <p:cBhvr>
                                        <p:cTn id="12" dur="2000" fill="hold"/>
                                        <p:tgtEl>
                                          <p:spTgt spid="14"/>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940957" y="3027990"/>
            <a:ext cx="548013" cy="125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240" y="1299046"/>
            <a:ext cx="10254511" cy="4843283"/>
          </a:xfrm>
          <a:prstGeom prst="rect">
            <a:avLst/>
          </a:prstGeom>
        </p:spPr>
      </p:pic>
      <p:sp>
        <p:nvSpPr>
          <p:cNvPr id="15" name="TextBox 9"/>
          <p:cNvSpPr txBox="1">
            <a:spLocks noChangeArrowheads="1"/>
          </p:cNvSpPr>
          <p:nvPr/>
        </p:nvSpPr>
        <p:spPr bwMode="auto">
          <a:xfrm>
            <a:off x="746745" y="1161472"/>
            <a:ext cx="4772326" cy="407493"/>
          </a:xfrm>
          <a:prstGeom prst="rect">
            <a:avLst/>
          </a:prstGeom>
          <a:noFill/>
          <a:ln w="9525">
            <a:noFill/>
            <a:miter lim="800000"/>
            <a:headEnd/>
            <a:tailEnd/>
          </a:ln>
        </p:spPr>
        <p:txBody>
          <a:bodyPr wrap="square" lIns="92807" tIns="46407" rIns="92807" bIns="46407">
            <a:spAutoFit/>
          </a:bodyPr>
          <a:lstStyle/>
          <a:p>
            <a:pPr algn="ctr" defTabSz="932441" eaLnBrk="0" hangingPunct="0"/>
            <a:r>
              <a:rPr lang="en-US" sz="1999" dirty="0">
                <a:solidFill>
                  <a:srgbClr val="FFFFFF">
                    <a:alpha val="99000"/>
                  </a:srgbClr>
                </a:solidFill>
                <a:latin typeface="Segoe UI Light"/>
              </a:rPr>
              <a:t>North America Region </a:t>
            </a:r>
          </a:p>
        </p:txBody>
      </p:sp>
      <p:sp>
        <p:nvSpPr>
          <p:cNvPr id="22" name="TextBox 9"/>
          <p:cNvSpPr txBox="1">
            <a:spLocks noChangeArrowheads="1"/>
          </p:cNvSpPr>
          <p:nvPr/>
        </p:nvSpPr>
        <p:spPr bwMode="auto">
          <a:xfrm>
            <a:off x="5043255" y="1170898"/>
            <a:ext cx="2651026" cy="407493"/>
          </a:xfrm>
          <a:prstGeom prst="rect">
            <a:avLst/>
          </a:prstGeom>
          <a:noFill/>
          <a:ln w="9525">
            <a:noFill/>
            <a:miter lim="800000"/>
            <a:headEnd/>
            <a:tailEnd/>
          </a:ln>
        </p:spPr>
        <p:txBody>
          <a:bodyPr wrap="square" lIns="92807" tIns="46407" rIns="92807" bIns="46407">
            <a:spAutoFit/>
          </a:bodyPr>
          <a:lstStyle/>
          <a:p>
            <a:pPr algn="ctr" defTabSz="932441" eaLnBrk="0" hangingPunct="0"/>
            <a:r>
              <a:rPr lang="en-US" sz="1999" dirty="0">
                <a:solidFill>
                  <a:srgbClr val="FFFFFF">
                    <a:alpha val="99000"/>
                  </a:srgbClr>
                </a:solidFill>
                <a:latin typeface="Segoe UI Light"/>
              </a:rPr>
              <a:t>Europe Region</a:t>
            </a:r>
          </a:p>
        </p:txBody>
      </p:sp>
      <p:sp>
        <p:nvSpPr>
          <p:cNvPr id="39" name="TextBox 9"/>
          <p:cNvSpPr txBox="1">
            <a:spLocks noChangeArrowheads="1"/>
          </p:cNvSpPr>
          <p:nvPr/>
        </p:nvSpPr>
        <p:spPr bwMode="auto">
          <a:xfrm>
            <a:off x="8411891" y="1170898"/>
            <a:ext cx="2622859" cy="407493"/>
          </a:xfrm>
          <a:prstGeom prst="rect">
            <a:avLst/>
          </a:prstGeom>
          <a:noFill/>
          <a:ln w="9525">
            <a:noFill/>
            <a:miter lim="800000"/>
            <a:headEnd/>
            <a:tailEnd/>
          </a:ln>
        </p:spPr>
        <p:txBody>
          <a:bodyPr wrap="square" lIns="92807" tIns="46407" rIns="92807" bIns="46407">
            <a:spAutoFit/>
          </a:bodyPr>
          <a:lstStyle/>
          <a:p>
            <a:pPr algn="ctr" defTabSz="932441" eaLnBrk="0" hangingPunct="0"/>
            <a:r>
              <a:rPr lang="en-US" sz="1999" dirty="0">
                <a:solidFill>
                  <a:srgbClr val="FFFFFF">
                    <a:alpha val="99000"/>
                  </a:srgbClr>
                </a:solidFill>
                <a:latin typeface="Segoe UI Light"/>
              </a:rPr>
              <a:t>Asia Pacific Area</a:t>
            </a:r>
          </a:p>
        </p:txBody>
      </p:sp>
      <p:sp>
        <p:nvSpPr>
          <p:cNvPr id="104" name="Title 103"/>
          <p:cNvSpPr>
            <a:spLocks noGrp="1"/>
          </p:cNvSpPr>
          <p:nvPr>
            <p:ph type="title"/>
          </p:nvPr>
        </p:nvSpPr>
        <p:spPr/>
        <p:txBody>
          <a:bodyPr>
            <a:normAutofit fontScale="90000"/>
          </a:bodyPr>
          <a:lstStyle/>
          <a:p>
            <a:r>
              <a:rPr lang="en-US" dirty="0" smtClean="0"/>
              <a:t>Microsoft Azure DC Presence</a:t>
            </a:r>
            <a:endParaRPr lang="en-US" dirty="0"/>
          </a:p>
        </p:txBody>
      </p:sp>
      <p:cxnSp>
        <p:nvCxnSpPr>
          <p:cNvPr id="160" name="Straight Connector 159"/>
          <p:cNvCxnSpPr>
            <a:endCxn id="212" idx="1"/>
          </p:cNvCxnSpPr>
          <p:nvPr/>
        </p:nvCxnSpPr>
        <p:spPr>
          <a:xfrm>
            <a:off x="2884138" y="3300608"/>
            <a:ext cx="801997" cy="4536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051643" y="2457042"/>
            <a:ext cx="935623" cy="368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033226" y="1952289"/>
            <a:ext cx="1468821"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N. Central </a:t>
            </a:r>
            <a:br>
              <a:rPr lang="en-US" dirty="0">
                <a:solidFill>
                  <a:prstClr val="white">
                    <a:alpha val="99000"/>
                  </a:prstClr>
                </a:solidFill>
              </a:rPr>
            </a:br>
            <a:r>
              <a:rPr lang="en-US" dirty="0">
                <a:solidFill>
                  <a:prstClr val="white">
                    <a:alpha val="99000"/>
                  </a:prstClr>
                </a:solidFill>
              </a:rPr>
              <a:t>– U.S. Sub-Region</a:t>
            </a:r>
          </a:p>
        </p:txBody>
      </p:sp>
      <p:sp>
        <p:nvSpPr>
          <p:cNvPr id="173" name="TextBox 13"/>
          <p:cNvSpPr txBox="1">
            <a:spLocks noChangeArrowheads="1"/>
          </p:cNvSpPr>
          <p:nvPr/>
        </p:nvSpPr>
        <p:spPr bwMode="auto">
          <a:xfrm>
            <a:off x="9739812" y="3953412"/>
            <a:ext cx="1123735"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S.E. Asia</a:t>
            </a:r>
          </a:p>
          <a:p>
            <a:pPr defTabSz="932441"/>
            <a:r>
              <a:rPr lang="en-US" dirty="0">
                <a:solidFill>
                  <a:prstClr val="white">
                    <a:alpha val="99000"/>
                  </a:prstClr>
                </a:solidFill>
              </a:rPr>
              <a:t>Sub-Region  </a:t>
            </a:r>
          </a:p>
        </p:txBody>
      </p:sp>
      <p:cxnSp>
        <p:nvCxnSpPr>
          <p:cNvPr id="179" name="Straight Connector 178"/>
          <p:cNvCxnSpPr>
            <a:endCxn id="173" idx="1"/>
          </p:cNvCxnSpPr>
          <p:nvPr/>
        </p:nvCxnSpPr>
        <p:spPr>
          <a:xfrm flipV="1">
            <a:off x="9203270" y="4176316"/>
            <a:ext cx="536542" cy="108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735142" y="3588665"/>
            <a:ext cx="1133761"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E. Asia</a:t>
            </a:r>
            <a:br>
              <a:rPr lang="en-US" dirty="0">
                <a:solidFill>
                  <a:prstClr val="white">
                    <a:alpha val="99000"/>
                  </a:prstClr>
                </a:solidFill>
              </a:rPr>
            </a:br>
            <a:r>
              <a:rPr lang="en-US" dirty="0">
                <a:solidFill>
                  <a:prstClr val="white">
                    <a:alpha val="99000"/>
                  </a:prstClr>
                </a:solidFill>
              </a:rPr>
              <a:t>Sub-Region </a:t>
            </a:r>
          </a:p>
        </p:txBody>
      </p:sp>
      <p:cxnSp>
        <p:nvCxnSpPr>
          <p:cNvPr id="181" name="Straight Connector 180"/>
          <p:cNvCxnSpPr>
            <a:stCxn id="158" idx="41"/>
            <a:endCxn id="180" idx="3"/>
          </p:cNvCxnSpPr>
          <p:nvPr/>
        </p:nvCxnSpPr>
        <p:spPr>
          <a:xfrm flipH="1">
            <a:off x="8868902" y="3694392"/>
            <a:ext cx="494136" cy="117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Isosceles Triangle 181"/>
          <p:cNvSpPr/>
          <p:nvPr/>
        </p:nvSpPr>
        <p:spPr bwMode="auto">
          <a:xfrm>
            <a:off x="4120727" y="5179149"/>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3" name="Isosceles Triangle 182"/>
          <p:cNvSpPr/>
          <p:nvPr/>
        </p:nvSpPr>
        <p:spPr bwMode="auto">
          <a:xfrm>
            <a:off x="2598536" y="2649716"/>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4" name="Isosceles Triangle 183"/>
          <p:cNvSpPr/>
          <p:nvPr/>
        </p:nvSpPr>
        <p:spPr bwMode="auto">
          <a:xfrm>
            <a:off x="2365479" y="2794587"/>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5" name="Isosceles Triangle 184"/>
          <p:cNvSpPr/>
          <p:nvPr/>
        </p:nvSpPr>
        <p:spPr bwMode="auto">
          <a:xfrm>
            <a:off x="2271101" y="3027530"/>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6" name="Isosceles Triangle 185"/>
          <p:cNvSpPr/>
          <p:nvPr/>
        </p:nvSpPr>
        <p:spPr bwMode="auto">
          <a:xfrm>
            <a:off x="3324297" y="301219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7" name="Isosceles Triangle 186"/>
          <p:cNvSpPr/>
          <p:nvPr/>
        </p:nvSpPr>
        <p:spPr bwMode="auto">
          <a:xfrm>
            <a:off x="3142336" y="3193516"/>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8" name="Isosceles Triangle 187"/>
          <p:cNvSpPr/>
          <p:nvPr/>
        </p:nvSpPr>
        <p:spPr bwMode="auto">
          <a:xfrm>
            <a:off x="1982315" y="2862342"/>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9" name="Isosceles Triangle 188"/>
          <p:cNvSpPr/>
          <p:nvPr/>
        </p:nvSpPr>
        <p:spPr bwMode="auto">
          <a:xfrm>
            <a:off x="2002733" y="3082645"/>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0" name="Isosceles Triangle 189"/>
          <p:cNvSpPr/>
          <p:nvPr/>
        </p:nvSpPr>
        <p:spPr bwMode="auto">
          <a:xfrm>
            <a:off x="2099035" y="2572030"/>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2" name="Isosceles Triangle 191"/>
          <p:cNvSpPr/>
          <p:nvPr/>
        </p:nvSpPr>
        <p:spPr bwMode="auto">
          <a:xfrm>
            <a:off x="6305918" y="2616281"/>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3" name="Isosceles Triangle 192"/>
          <p:cNvSpPr/>
          <p:nvPr/>
        </p:nvSpPr>
        <p:spPr bwMode="auto">
          <a:xfrm>
            <a:off x="6134786" y="2480158"/>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4" name="Isosceles Triangle 193"/>
          <p:cNvSpPr/>
          <p:nvPr/>
        </p:nvSpPr>
        <p:spPr bwMode="auto">
          <a:xfrm>
            <a:off x="6140553" y="265977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5" name="Isosceles Triangle 194"/>
          <p:cNvSpPr/>
          <p:nvPr/>
        </p:nvSpPr>
        <p:spPr bwMode="auto">
          <a:xfrm>
            <a:off x="5964629" y="251359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6" name="Isosceles Triangle 195"/>
          <p:cNvSpPr/>
          <p:nvPr/>
        </p:nvSpPr>
        <p:spPr bwMode="auto">
          <a:xfrm>
            <a:off x="6262539" y="2399459"/>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7" name="Isosceles Triangle 196"/>
          <p:cNvSpPr/>
          <p:nvPr/>
        </p:nvSpPr>
        <p:spPr bwMode="auto">
          <a:xfrm>
            <a:off x="5707759" y="2778748"/>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9" name="Isosceles Triangle 198"/>
          <p:cNvSpPr/>
          <p:nvPr/>
        </p:nvSpPr>
        <p:spPr bwMode="auto">
          <a:xfrm>
            <a:off x="10444792" y="5368714"/>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0" name="Isosceles Triangle 199"/>
          <p:cNvSpPr/>
          <p:nvPr/>
        </p:nvSpPr>
        <p:spPr bwMode="auto">
          <a:xfrm>
            <a:off x="9830521" y="3166320"/>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1" name="Isosceles Triangle 200"/>
          <p:cNvSpPr/>
          <p:nvPr/>
        </p:nvSpPr>
        <p:spPr bwMode="auto">
          <a:xfrm>
            <a:off x="9434876" y="320357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2" name="Isosceles Triangle 201"/>
          <p:cNvSpPr/>
          <p:nvPr/>
        </p:nvSpPr>
        <p:spPr bwMode="auto">
          <a:xfrm>
            <a:off x="9214595" y="4291172"/>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3" name="TextBox 13"/>
          <p:cNvSpPr txBox="1">
            <a:spLocks noChangeArrowheads="1"/>
          </p:cNvSpPr>
          <p:nvPr/>
        </p:nvSpPr>
        <p:spPr bwMode="auto">
          <a:xfrm>
            <a:off x="6229167" y="1814800"/>
            <a:ext cx="986444"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N. Europe </a:t>
            </a:r>
          </a:p>
          <a:p>
            <a:pPr defTabSz="932441"/>
            <a:r>
              <a:rPr lang="en-US" dirty="0">
                <a:solidFill>
                  <a:prstClr val="white">
                    <a:alpha val="99000"/>
                  </a:prstClr>
                </a:solidFill>
              </a:rPr>
              <a:t>Sub-Region </a:t>
            </a:r>
          </a:p>
        </p:txBody>
      </p:sp>
      <p:cxnSp>
        <p:nvCxnSpPr>
          <p:cNvPr id="204" name="Straight Connector 203"/>
          <p:cNvCxnSpPr>
            <a:endCxn id="203" idx="1"/>
          </p:cNvCxnSpPr>
          <p:nvPr/>
        </p:nvCxnSpPr>
        <p:spPr>
          <a:xfrm flipV="1">
            <a:off x="5608572" y="2037703"/>
            <a:ext cx="620594" cy="3455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987266" y="2376254"/>
            <a:ext cx="986444"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W. Europe </a:t>
            </a:r>
          </a:p>
          <a:p>
            <a:pPr defTabSz="932441"/>
            <a:r>
              <a:rPr lang="en-US" dirty="0">
                <a:solidFill>
                  <a:prstClr val="white">
                    <a:alpha val="99000"/>
                  </a:prstClr>
                </a:solidFill>
              </a:rPr>
              <a:t>Sub-Region </a:t>
            </a:r>
          </a:p>
        </p:txBody>
      </p:sp>
      <p:cxnSp>
        <p:nvCxnSpPr>
          <p:cNvPr id="211" name="Straight Connector 210"/>
          <p:cNvCxnSpPr/>
          <p:nvPr/>
        </p:nvCxnSpPr>
        <p:spPr>
          <a:xfrm>
            <a:off x="2655770" y="2391287"/>
            <a:ext cx="326619" cy="47105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686135" y="3531372"/>
            <a:ext cx="1464697"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S. Central </a:t>
            </a:r>
            <a:br>
              <a:rPr lang="en-US" dirty="0">
                <a:solidFill>
                  <a:prstClr val="white">
                    <a:alpha val="99000"/>
                  </a:prstClr>
                </a:solidFill>
              </a:rPr>
            </a:br>
            <a:r>
              <a:rPr lang="en-US" dirty="0">
                <a:solidFill>
                  <a:prstClr val="white">
                    <a:alpha val="99000"/>
                  </a:prstClr>
                </a:solidFill>
              </a:rPr>
              <a:t>– U.S. Sub-Region</a:t>
            </a:r>
          </a:p>
        </p:txBody>
      </p:sp>
      <p:sp>
        <p:nvSpPr>
          <p:cNvPr id="89" name="TextBox 13"/>
          <p:cNvSpPr txBox="1">
            <a:spLocks noChangeArrowheads="1"/>
          </p:cNvSpPr>
          <p:nvPr/>
        </p:nvSpPr>
        <p:spPr bwMode="auto">
          <a:xfrm>
            <a:off x="3706349" y="2253798"/>
            <a:ext cx="1385414" cy="445804"/>
          </a:xfrm>
          <a:prstGeom prst="rect">
            <a:avLst/>
          </a:prstGeom>
          <a:solidFill>
            <a:schemeClr val="accent1"/>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East </a:t>
            </a:r>
            <a:br>
              <a:rPr lang="en-US" dirty="0">
                <a:solidFill>
                  <a:prstClr val="white">
                    <a:alpha val="99000"/>
                  </a:prstClr>
                </a:solidFill>
              </a:rPr>
            </a:br>
            <a:r>
              <a:rPr lang="en-US" dirty="0">
                <a:solidFill>
                  <a:prstClr val="white">
                    <a:alpha val="99000"/>
                  </a:prstClr>
                </a:solidFill>
              </a:rPr>
              <a:t>– U.S. Sub-Region</a:t>
            </a:r>
          </a:p>
        </p:txBody>
      </p:sp>
      <p:cxnSp>
        <p:nvCxnSpPr>
          <p:cNvPr id="90" name="Straight Connector 89"/>
          <p:cNvCxnSpPr>
            <a:stCxn id="132" idx="19"/>
          </p:cNvCxnSpPr>
          <p:nvPr/>
        </p:nvCxnSpPr>
        <p:spPr>
          <a:xfrm flipV="1">
            <a:off x="3378883" y="2702398"/>
            <a:ext cx="575492" cy="2781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277089" y="2210717"/>
            <a:ext cx="1468821" cy="445804"/>
          </a:xfrm>
          <a:prstGeom prst="rect">
            <a:avLst/>
          </a:prstGeom>
          <a:solidFill>
            <a:schemeClr val="accent1"/>
          </a:solidFill>
          <a:ln w="6350">
            <a:noFill/>
            <a:miter lim="800000"/>
            <a:headEnd/>
            <a:tailEnd/>
          </a:ln>
        </p:spPr>
        <p:txBody>
          <a:bodyPr wrap="square" lIns="92807" tIns="46407" rIns="92807" bIns="46407">
            <a:spAutoFit/>
          </a:bodyPr>
          <a:lstStyle/>
          <a:p>
            <a:pPr defTabSz="932441"/>
            <a:r>
              <a:rPr lang="en-US" sz="1122" dirty="0">
                <a:solidFill>
                  <a:prstClr val="white">
                    <a:alpha val="99000"/>
                  </a:prstClr>
                </a:solidFill>
              </a:rPr>
              <a:t>West </a:t>
            </a:r>
            <a:br>
              <a:rPr lang="en-US" sz="1122" dirty="0">
                <a:solidFill>
                  <a:prstClr val="white">
                    <a:alpha val="99000"/>
                  </a:prstClr>
                </a:solidFill>
              </a:rPr>
            </a:br>
            <a:r>
              <a:rPr lang="en-US" sz="1122" dirty="0">
                <a:solidFill>
                  <a:prstClr val="white">
                    <a:alpha val="99000"/>
                  </a:prstClr>
                </a:solidFill>
              </a:rPr>
              <a:t>– U.S. Sub-Region</a:t>
            </a:r>
          </a:p>
        </p:txBody>
      </p:sp>
      <p:cxnSp>
        <p:nvCxnSpPr>
          <p:cNvPr id="4" name="Straight Connector 3"/>
          <p:cNvCxnSpPr/>
          <p:nvPr/>
        </p:nvCxnSpPr>
        <p:spPr>
          <a:xfrm>
            <a:off x="1011500" y="2664059"/>
            <a:ext cx="1051889" cy="390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063388" y="2997010"/>
            <a:ext cx="196501" cy="196504"/>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22" name="Group 121"/>
          <p:cNvGrpSpPr/>
          <p:nvPr/>
        </p:nvGrpSpPr>
        <p:grpSpPr>
          <a:xfrm>
            <a:off x="2669386" y="3149263"/>
            <a:ext cx="196501" cy="196504"/>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30" name="Group 129"/>
          <p:cNvGrpSpPr/>
          <p:nvPr/>
        </p:nvGrpSpPr>
        <p:grpSpPr>
          <a:xfrm>
            <a:off x="3226046" y="2951412"/>
            <a:ext cx="196501" cy="196504"/>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35" name="Group 134"/>
          <p:cNvGrpSpPr/>
          <p:nvPr/>
        </p:nvGrpSpPr>
        <p:grpSpPr>
          <a:xfrm>
            <a:off x="5494347" y="2383224"/>
            <a:ext cx="196501" cy="196504"/>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98" name="Isosceles Triangle 197"/>
          <p:cNvSpPr/>
          <p:nvPr/>
        </p:nvSpPr>
        <p:spPr bwMode="auto">
          <a:xfrm>
            <a:off x="5690847" y="2383224"/>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grpSp>
        <p:nvGrpSpPr>
          <p:cNvPr id="142" name="Group 141"/>
          <p:cNvGrpSpPr/>
          <p:nvPr/>
        </p:nvGrpSpPr>
        <p:grpSpPr>
          <a:xfrm>
            <a:off x="5866378" y="2411491"/>
            <a:ext cx="196501" cy="196504"/>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49" name="Group 148"/>
          <p:cNvGrpSpPr/>
          <p:nvPr/>
        </p:nvGrpSpPr>
        <p:grpSpPr>
          <a:xfrm>
            <a:off x="9308974" y="3519722"/>
            <a:ext cx="196501" cy="196504"/>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91" name="Isosceles Triangle 190"/>
          <p:cNvSpPr/>
          <p:nvPr/>
        </p:nvSpPr>
        <p:spPr bwMode="auto">
          <a:xfrm>
            <a:off x="3453080" y="2849338"/>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74" name="TextBox 13"/>
          <p:cNvSpPr txBox="1">
            <a:spLocks noChangeArrowheads="1"/>
          </p:cNvSpPr>
          <p:nvPr/>
        </p:nvSpPr>
        <p:spPr bwMode="auto">
          <a:xfrm>
            <a:off x="10488970" y="2260604"/>
            <a:ext cx="1133761" cy="445804"/>
          </a:xfrm>
          <a:prstGeom prst="rect">
            <a:avLst/>
          </a:prstGeom>
          <a:solidFill>
            <a:srgbClr val="0072C6"/>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FFFFFF">
                    <a:alpha val="99000"/>
                  </a:srgbClr>
                </a:solidFill>
              </a:rPr>
              <a:t>East Japan</a:t>
            </a:r>
            <a:br>
              <a:rPr lang="en-US" dirty="0">
                <a:solidFill>
                  <a:srgbClr val="FFFFFF">
                    <a:alpha val="99000"/>
                  </a:srgbClr>
                </a:solidFill>
              </a:rPr>
            </a:br>
            <a:r>
              <a:rPr lang="en-US" dirty="0">
                <a:solidFill>
                  <a:srgbClr val="FFFFFF">
                    <a:alpha val="99000"/>
                  </a:srgbClr>
                </a:solidFill>
              </a:rPr>
              <a:t>Sub-Region </a:t>
            </a:r>
          </a:p>
        </p:txBody>
      </p:sp>
      <p:cxnSp>
        <p:nvCxnSpPr>
          <p:cNvPr id="75" name="Straight Connector 74"/>
          <p:cNvCxnSpPr>
            <a:stCxn id="78" idx="3"/>
            <a:endCxn id="74" idx="1"/>
          </p:cNvCxnSpPr>
          <p:nvPr/>
        </p:nvCxnSpPr>
        <p:spPr>
          <a:xfrm flipV="1">
            <a:off x="9983186" y="2483507"/>
            <a:ext cx="505784" cy="5534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854264" y="2909089"/>
            <a:ext cx="196501" cy="196504"/>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85" name="TextBox 13"/>
          <p:cNvSpPr txBox="1">
            <a:spLocks noChangeArrowheads="1"/>
          </p:cNvSpPr>
          <p:nvPr/>
        </p:nvSpPr>
        <p:spPr bwMode="auto">
          <a:xfrm>
            <a:off x="10788350" y="5632501"/>
            <a:ext cx="1462436" cy="445946"/>
          </a:xfrm>
          <a:prstGeom prst="rect">
            <a:avLst/>
          </a:prstGeom>
          <a:solidFill>
            <a:schemeClr val="accent3"/>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FFFFFF">
                    <a:alpha val="99000"/>
                  </a:srgbClr>
                </a:solidFill>
              </a:rPr>
              <a:t>Southeast Australia</a:t>
            </a:r>
            <a:br>
              <a:rPr lang="en-US" dirty="0">
                <a:solidFill>
                  <a:srgbClr val="FFFFFF">
                    <a:alpha val="99000"/>
                  </a:srgbClr>
                </a:solidFill>
              </a:rPr>
            </a:br>
            <a:r>
              <a:rPr lang="en-US" dirty="0">
                <a:solidFill>
                  <a:srgbClr val="FFFFFF">
                    <a:alpha val="99000"/>
                  </a:srgbClr>
                </a:solidFill>
              </a:rPr>
              <a:t>Sub-Region </a:t>
            </a:r>
          </a:p>
        </p:txBody>
      </p:sp>
      <p:cxnSp>
        <p:nvCxnSpPr>
          <p:cNvPr id="86" name="Straight Connector 85"/>
          <p:cNvCxnSpPr>
            <a:stCxn id="91" idx="3"/>
            <a:endCxn id="85" idx="1"/>
          </p:cNvCxnSpPr>
          <p:nvPr/>
        </p:nvCxnSpPr>
        <p:spPr>
          <a:xfrm>
            <a:off x="10372092" y="5668222"/>
            <a:ext cx="416257" cy="1872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10243171" y="5540338"/>
            <a:ext cx="196501" cy="196504"/>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92" name="Group 91"/>
          <p:cNvGrpSpPr/>
          <p:nvPr/>
        </p:nvGrpSpPr>
        <p:grpSpPr>
          <a:xfrm>
            <a:off x="9782925" y="3061428"/>
            <a:ext cx="196501" cy="196504"/>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95" name="TextBox 13"/>
          <p:cNvSpPr txBox="1">
            <a:spLocks noChangeArrowheads="1"/>
          </p:cNvSpPr>
          <p:nvPr/>
        </p:nvSpPr>
        <p:spPr bwMode="auto">
          <a:xfrm>
            <a:off x="10488970" y="2805086"/>
            <a:ext cx="1133761" cy="445804"/>
          </a:xfrm>
          <a:prstGeom prst="rect">
            <a:avLst/>
          </a:prstGeom>
          <a:solidFill>
            <a:srgbClr val="0072C6"/>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FFFFFF">
                    <a:alpha val="99000"/>
                  </a:srgbClr>
                </a:solidFill>
              </a:rPr>
              <a:t>West Japan</a:t>
            </a:r>
            <a:br>
              <a:rPr lang="en-US" dirty="0">
                <a:solidFill>
                  <a:srgbClr val="FFFFFF">
                    <a:alpha val="99000"/>
                  </a:srgbClr>
                </a:solidFill>
              </a:rPr>
            </a:br>
            <a:r>
              <a:rPr lang="en-US" dirty="0">
                <a:solidFill>
                  <a:srgbClr val="FFFFFF">
                    <a:alpha val="99000"/>
                  </a:srgbClr>
                </a:solidFill>
              </a:rPr>
              <a:t>Sub-Region </a:t>
            </a:r>
          </a:p>
        </p:txBody>
      </p:sp>
      <p:sp>
        <p:nvSpPr>
          <p:cNvPr id="101" name="TextBox 13"/>
          <p:cNvSpPr txBox="1">
            <a:spLocks noChangeArrowheads="1"/>
          </p:cNvSpPr>
          <p:nvPr/>
        </p:nvSpPr>
        <p:spPr bwMode="auto">
          <a:xfrm>
            <a:off x="10985633" y="4944166"/>
            <a:ext cx="1133761" cy="445804"/>
          </a:xfrm>
          <a:prstGeom prst="rect">
            <a:avLst/>
          </a:prstGeom>
          <a:solidFill>
            <a:schemeClr val="accent3"/>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FFFFFF">
                    <a:alpha val="99000"/>
                  </a:srgbClr>
                </a:solidFill>
              </a:rPr>
              <a:t>East Australia</a:t>
            </a:r>
            <a:br>
              <a:rPr lang="en-US" dirty="0">
                <a:solidFill>
                  <a:srgbClr val="FFFFFF">
                    <a:alpha val="99000"/>
                  </a:srgbClr>
                </a:solidFill>
              </a:rPr>
            </a:br>
            <a:r>
              <a:rPr lang="en-US" dirty="0">
                <a:solidFill>
                  <a:srgbClr val="FFFFFF">
                    <a:alpha val="99000"/>
                  </a:srgbClr>
                </a:solidFill>
              </a:rPr>
              <a:t>Sub-Region </a:t>
            </a:r>
          </a:p>
        </p:txBody>
      </p:sp>
      <p:cxnSp>
        <p:nvCxnSpPr>
          <p:cNvPr id="103" name="Straight Connector 102"/>
          <p:cNvCxnSpPr>
            <a:stCxn id="107" idx="3"/>
            <a:endCxn id="101" idx="1"/>
          </p:cNvCxnSpPr>
          <p:nvPr/>
        </p:nvCxnSpPr>
        <p:spPr>
          <a:xfrm flipV="1">
            <a:off x="10550622" y="5167069"/>
            <a:ext cx="435012" cy="2711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10421700" y="5310333"/>
            <a:ext cx="196501" cy="196504"/>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98" name="TextBox 13"/>
          <p:cNvSpPr txBox="1">
            <a:spLocks noChangeArrowheads="1"/>
          </p:cNvSpPr>
          <p:nvPr/>
        </p:nvSpPr>
        <p:spPr bwMode="auto">
          <a:xfrm>
            <a:off x="9739812" y="3429993"/>
            <a:ext cx="1610121" cy="445946"/>
          </a:xfrm>
          <a:prstGeom prst="rect">
            <a:avLst/>
          </a:prstGeom>
          <a:solidFill>
            <a:schemeClr val="accent6">
              <a:lumMod val="75000"/>
            </a:schemeClr>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E. China (via 21Vianet)</a:t>
            </a:r>
            <a:br>
              <a:rPr lang="en-US" dirty="0">
                <a:solidFill>
                  <a:prstClr val="white">
                    <a:alpha val="99000"/>
                  </a:prstClr>
                </a:solidFill>
              </a:rPr>
            </a:br>
            <a:r>
              <a:rPr lang="en-US" dirty="0">
                <a:solidFill>
                  <a:prstClr val="white">
                    <a:alpha val="99000"/>
                  </a:prstClr>
                </a:solidFill>
              </a:rPr>
              <a:t>Sub-Region </a:t>
            </a:r>
          </a:p>
        </p:txBody>
      </p:sp>
      <p:cxnSp>
        <p:nvCxnSpPr>
          <p:cNvPr id="99" name="Straight Connector 98"/>
          <p:cNvCxnSpPr>
            <a:stCxn id="109" idx="3"/>
            <a:endCxn id="98" idx="1"/>
          </p:cNvCxnSpPr>
          <p:nvPr/>
        </p:nvCxnSpPr>
        <p:spPr>
          <a:xfrm>
            <a:off x="9439280" y="3322753"/>
            <a:ext cx="300533" cy="3302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9310358" y="3194869"/>
            <a:ext cx="196501" cy="196504"/>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14" name="TextBox 13"/>
          <p:cNvSpPr txBox="1">
            <a:spLocks noChangeArrowheads="1"/>
          </p:cNvSpPr>
          <p:nvPr/>
        </p:nvSpPr>
        <p:spPr bwMode="auto">
          <a:xfrm>
            <a:off x="8238642" y="2149650"/>
            <a:ext cx="1702316" cy="439071"/>
          </a:xfrm>
          <a:prstGeom prst="rect">
            <a:avLst/>
          </a:prstGeom>
          <a:solidFill>
            <a:schemeClr val="accent6">
              <a:lumMod val="75000"/>
            </a:schemeClr>
          </a:solidFill>
          <a:ln w="6350">
            <a:no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NE. China (via 21Vianet)</a:t>
            </a:r>
            <a:br>
              <a:rPr lang="en-US" dirty="0">
                <a:solidFill>
                  <a:prstClr val="white">
                    <a:alpha val="99000"/>
                  </a:prstClr>
                </a:solidFill>
              </a:rPr>
            </a:br>
            <a:r>
              <a:rPr lang="en-US" dirty="0">
                <a:solidFill>
                  <a:prstClr val="white">
                    <a:alpha val="99000"/>
                  </a:prstClr>
                </a:solidFill>
              </a:rPr>
              <a:t>Sub-Region </a:t>
            </a:r>
          </a:p>
        </p:txBody>
      </p:sp>
      <p:cxnSp>
        <p:nvCxnSpPr>
          <p:cNvPr id="115" name="Straight Connector 114"/>
          <p:cNvCxnSpPr>
            <a:stCxn id="118" idx="28"/>
          </p:cNvCxnSpPr>
          <p:nvPr/>
        </p:nvCxnSpPr>
        <p:spPr>
          <a:xfrm flipH="1" flipV="1">
            <a:off x="9064105" y="2599156"/>
            <a:ext cx="169841" cy="2431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9174685" y="2793474"/>
            <a:ext cx="196501" cy="196504"/>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02" name="Isosceles Triangle 101"/>
          <p:cNvSpPr/>
          <p:nvPr/>
        </p:nvSpPr>
        <p:spPr bwMode="auto">
          <a:xfrm>
            <a:off x="366808" y="4572014"/>
            <a:ext cx="212557"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defRPr/>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grpSp>
        <p:nvGrpSpPr>
          <p:cNvPr id="5" name="Group 4"/>
          <p:cNvGrpSpPr/>
          <p:nvPr/>
        </p:nvGrpSpPr>
        <p:grpSpPr>
          <a:xfrm>
            <a:off x="362448" y="4285413"/>
            <a:ext cx="221278" cy="196504"/>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67" name="Rounded Rectangle 66"/>
          <p:cNvSpPr/>
          <p:nvPr/>
        </p:nvSpPr>
        <p:spPr bwMode="auto">
          <a:xfrm>
            <a:off x="583726" y="4137078"/>
            <a:ext cx="2801270" cy="1826254"/>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123723" tIns="123723" rIns="123723" bIns="0" numCol="1" rtlCol="0" anchor="t" anchorCtr="0" compatLnSpc="1"/>
          <a:lstStyle/>
          <a:p>
            <a:pPr defTabSz="928013" fontAlgn="base">
              <a:spcBef>
                <a:spcPct val="0"/>
              </a:spcBef>
              <a:spcAft>
                <a:spcPts val="300"/>
              </a:spcAft>
            </a:pPr>
            <a:r>
              <a:rPr lang="en-US" sz="1599" dirty="0">
                <a:gradFill>
                  <a:gsLst>
                    <a:gs pos="98000">
                      <a:srgbClr val="FFFFFF"/>
                    </a:gs>
                    <a:gs pos="0">
                      <a:srgbClr val="FFFFFF"/>
                    </a:gs>
                  </a:gsLst>
                  <a:lin ang="5400000" scaled="0"/>
                </a:gradFill>
                <a:latin typeface="Segoe UI Light"/>
              </a:rPr>
              <a:t>Major datacenter</a:t>
            </a:r>
          </a:p>
          <a:p>
            <a:pPr defTabSz="928013" fontAlgn="base">
              <a:spcBef>
                <a:spcPct val="0"/>
              </a:spcBef>
              <a:spcAft>
                <a:spcPts val="900"/>
              </a:spcAft>
            </a:pPr>
            <a:r>
              <a:rPr lang="en-US" sz="1599" dirty="0">
                <a:gradFill>
                  <a:gsLst>
                    <a:gs pos="98000">
                      <a:srgbClr val="FFFFFF"/>
                    </a:gs>
                    <a:gs pos="0">
                      <a:srgbClr val="FFFFFF"/>
                    </a:gs>
                  </a:gsLst>
                  <a:lin ang="5400000" scaled="0"/>
                </a:gradFill>
                <a:latin typeface="Segoe UI Light"/>
              </a:rPr>
              <a:t>CDN node</a:t>
            </a:r>
          </a:p>
          <a:p>
            <a:pPr defTabSz="928013" fontAlgn="base">
              <a:spcBef>
                <a:spcPct val="0"/>
              </a:spcBef>
              <a:spcAft>
                <a:spcPts val="300"/>
              </a:spcAft>
            </a:pPr>
            <a:r>
              <a:rPr lang="en-US" sz="1599" dirty="0">
                <a:gradFill>
                  <a:gsLst>
                    <a:gs pos="98000">
                      <a:srgbClr val="FFFFFF"/>
                    </a:gs>
                    <a:gs pos="0">
                      <a:srgbClr val="FFFFFF"/>
                    </a:gs>
                  </a:gsLst>
                  <a:lin ang="5400000" scaled="0"/>
                </a:gradFill>
                <a:latin typeface="Segoe UI Light"/>
              </a:rPr>
              <a:t>Live sub-region</a:t>
            </a:r>
          </a:p>
          <a:p>
            <a:pPr defTabSz="928013" fontAlgn="base">
              <a:spcBef>
                <a:spcPct val="0"/>
              </a:spcBef>
              <a:spcAft>
                <a:spcPts val="300"/>
              </a:spcAft>
            </a:pPr>
            <a:r>
              <a:rPr lang="en-US" sz="1599" dirty="0">
                <a:gradFill>
                  <a:gsLst>
                    <a:gs pos="98000">
                      <a:srgbClr val="FFFFFF"/>
                    </a:gs>
                    <a:gs pos="0">
                      <a:srgbClr val="FFFFFF"/>
                    </a:gs>
                  </a:gsLst>
                  <a:lin ang="5400000" scaled="0"/>
                </a:gradFill>
                <a:latin typeface="Segoe UI Light"/>
              </a:rPr>
              <a:t>Announced sub-region</a:t>
            </a:r>
          </a:p>
          <a:p>
            <a:pPr defTabSz="928013" fontAlgn="base">
              <a:spcBef>
                <a:spcPct val="0"/>
              </a:spcBef>
              <a:spcAft>
                <a:spcPts val="600"/>
              </a:spcAft>
            </a:pPr>
            <a:r>
              <a:rPr lang="en-US" sz="1599" dirty="0">
                <a:gradFill>
                  <a:gsLst>
                    <a:gs pos="98000">
                      <a:srgbClr val="FFFFFF"/>
                    </a:gs>
                    <a:gs pos="0">
                      <a:srgbClr val="FFFFFF"/>
                    </a:gs>
                  </a:gsLst>
                  <a:lin ang="5400000" scaled="0"/>
                </a:gradFill>
                <a:latin typeface="Segoe UI Light"/>
              </a:rPr>
              <a:t>Partner-operated sub-region</a:t>
            </a:r>
          </a:p>
        </p:txBody>
      </p:sp>
      <p:sp>
        <p:nvSpPr>
          <p:cNvPr id="14" name="Rectangle 13"/>
          <p:cNvSpPr/>
          <p:nvPr/>
        </p:nvSpPr>
        <p:spPr bwMode="auto">
          <a:xfrm>
            <a:off x="381683" y="4920064"/>
            <a:ext cx="182806" cy="228264"/>
          </a:xfrm>
          <a:prstGeom prst="rect">
            <a:avLst/>
          </a:prstGeom>
          <a:solidFill>
            <a:schemeClr val="accent1"/>
          </a:solidFill>
          <a:ln w="6350">
            <a:noFill/>
            <a:miter lim="800000"/>
            <a:headEnd/>
            <a:tailEnd/>
          </a:ln>
        </p:spPr>
        <p:txBody>
          <a:bodyPr wrap="square" lIns="182880" tIns="46407" rIns="92807" bIns="46407">
            <a:noAutofit/>
          </a:bodyPr>
          <a:lstStyle/>
          <a:p>
            <a:pPr defTabSz="932441"/>
            <a:endParaRPr lang="en-US" sz="1122" dirty="0" err="1">
              <a:solidFill>
                <a:prstClr val="white">
                  <a:alpha val="99000"/>
                </a:prstClr>
              </a:solidFill>
            </a:endParaRPr>
          </a:p>
        </p:txBody>
      </p:sp>
      <p:sp>
        <p:nvSpPr>
          <p:cNvPr id="110" name="Rectangle 109"/>
          <p:cNvSpPr/>
          <p:nvPr/>
        </p:nvSpPr>
        <p:spPr>
          <a:xfrm>
            <a:off x="4267" y="6362527"/>
            <a:ext cx="12436666" cy="376554"/>
          </a:xfrm>
          <a:prstGeom prst="rect">
            <a:avLst/>
          </a:prstGeom>
          <a:solidFill>
            <a:schemeClr val="accent1">
              <a:alpha val="50000"/>
            </a:schemeClr>
          </a:solidFill>
        </p:spPr>
        <p:txBody>
          <a:bodyPr wrap="square">
            <a:spAutoFit/>
          </a:bodyPr>
          <a:lstStyle/>
          <a:p>
            <a:pPr marL="465889" lvl="1" algn="ctr" defTabSz="931776">
              <a:lnSpc>
                <a:spcPct val="90000"/>
              </a:lnSpc>
              <a:spcAft>
                <a:spcPts val="300"/>
              </a:spcAft>
            </a:pPr>
            <a:r>
              <a:rPr lang="en-US" sz="1999" dirty="0">
                <a:gradFill>
                  <a:gsLst>
                    <a:gs pos="0">
                      <a:srgbClr val="FFFFFF"/>
                    </a:gs>
                    <a:gs pos="100000">
                      <a:srgbClr val="FFFFFF"/>
                    </a:gs>
                  </a:gsLst>
                  <a:lin ang="0" scaled="0"/>
                </a:gradFill>
              </a:rPr>
              <a:t>24 x 7 x 365 </a:t>
            </a:r>
            <a:r>
              <a:rPr lang="en-US" sz="1899" dirty="0" smtClean="0">
                <a:gradFill>
                  <a:gsLst>
                    <a:gs pos="0">
                      <a:srgbClr val="FFFFFF"/>
                    </a:gs>
                    <a:gs pos="100000">
                      <a:srgbClr val="FFFFFF"/>
                    </a:gs>
                  </a:gsLst>
                </a:gradFill>
              </a:rPr>
              <a:t>support</a:t>
            </a:r>
            <a:r>
              <a:rPr lang="en-US" sz="1899" dirty="0" smtClean="0">
                <a:gradFill>
                  <a:gsLst>
                    <a:gs pos="0">
                      <a:srgbClr val="505050"/>
                    </a:gs>
                    <a:gs pos="100000">
                      <a:srgbClr val="505050"/>
                    </a:gs>
                  </a:gsLst>
                </a:gradFill>
              </a:rPr>
              <a:t>         </a:t>
            </a:r>
            <a:r>
              <a:rPr lang="en-US" sz="1999" dirty="0">
                <a:gradFill>
                  <a:gsLst>
                    <a:gs pos="0">
                      <a:srgbClr val="FFFFFF"/>
                    </a:gs>
                    <a:gs pos="100000">
                      <a:srgbClr val="FFFFFF"/>
                    </a:gs>
                  </a:gsLst>
                  <a:lin ang="0" scaled="0"/>
                </a:gradFill>
              </a:rPr>
              <a:t>89</a:t>
            </a:r>
            <a:r>
              <a:rPr lang="en-US" sz="1597" dirty="0">
                <a:solidFill>
                  <a:srgbClr val="505050"/>
                </a:solidFill>
              </a:rPr>
              <a:t> </a:t>
            </a:r>
            <a:r>
              <a:rPr lang="en-US" sz="1899" dirty="0">
                <a:gradFill>
                  <a:gsLst>
                    <a:gs pos="0">
                      <a:srgbClr val="FFFFFF"/>
                    </a:gs>
                    <a:gs pos="100000">
                      <a:srgbClr val="FFFFFF"/>
                    </a:gs>
                  </a:gsLst>
                </a:gradFill>
              </a:rPr>
              <a:t>markets </a:t>
            </a:r>
            <a:r>
              <a:rPr lang="en-US" sz="1899" dirty="0" smtClean="0">
                <a:gradFill>
                  <a:gsLst>
                    <a:gs pos="0">
                      <a:srgbClr val="FFFFFF"/>
                    </a:gs>
                    <a:gs pos="100000">
                      <a:srgbClr val="FFFFFF"/>
                    </a:gs>
                  </a:gsLst>
                </a:gradFill>
              </a:rPr>
              <a:t>worldwide</a:t>
            </a:r>
            <a:r>
              <a:rPr lang="en-US" sz="1899" dirty="0" smtClean="0">
                <a:gradFill>
                  <a:gsLst>
                    <a:gs pos="0">
                      <a:srgbClr val="505050"/>
                    </a:gs>
                    <a:gs pos="100000">
                      <a:srgbClr val="505050"/>
                    </a:gs>
                  </a:gsLst>
                </a:gradFill>
              </a:rPr>
              <a:t>        </a:t>
            </a:r>
            <a:r>
              <a:rPr lang="en-US" sz="1999" dirty="0">
                <a:gradFill>
                  <a:gsLst>
                    <a:gs pos="0">
                      <a:srgbClr val="FFFFFF"/>
                    </a:gs>
                    <a:gs pos="100000">
                      <a:srgbClr val="FFFFFF"/>
                    </a:gs>
                  </a:gsLst>
                  <a:lin ang="0" scaled="0"/>
                </a:gradFill>
              </a:rPr>
              <a:t>2x </a:t>
            </a:r>
            <a:r>
              <a:rPr lang="en-US" sz="1899" dirty="0">
                <a:gradFill>
                  <a:gsLst>
                    <a:gs pos="0">
                      <a:srgbClr val="FFFFFF"/>
                    </a:gs>
                    <a:gs pos="100000">
                      <a:srgbClr val="FFFFFF"/>
                    </a:gs>
                  </a:gsLst>
                </a:gradFill>
              </a:rPr>
              <a:t>Compute and storage every six </a:t>
            </a:r>
            <a:r>
              <a:rPr lang="en-US" sz="1899" dirty="0" smtClean="0">
                <a:gradFill>
                  <a:gsLst>
                    <a:gs pos="0">
                      <a:srgbClr val="FFFFFF"/>
                    </a:gs>
                    <a:gs pos="100000">
                      <a:srgbClr val="FFFFFF"/>
                    </a:gs>
                  </a:gsLst>
                </a:gradFill>
              </a:rPr>
              <a:t>months </a:t>
            </a:r>
            <a:endParaRPr lang="en-US" sz="1899" dirty="0">
              <a:gradFill>
                <a:gsLst>
                  <a:gs pos="0">
                    <a:srgbClr val="FFFFFF"/>
                  </a:gs>
                  <a:gs pos="100000">
                    <a:srgbClr val="FFFFFF"/>
                  </a:gs>
                </a:gsLst>
              </a:gradFill>
            </a:endParaRPr>
          </a:p>
        </p:txBody>
      </p:sp>
      <p:grpSp>
        <p:nvGrpSpPr>
          <p:cNvPr id="111" name="Group 110"/>
          <p:cNvGrpSpPr/>
          <p:nvPr/>
        </p:nvGrpSpPr>
        <p:grpSpPr>
          <a:xfrm>
            <a:off x="2897749" y="2772458"/>
            <a:ext cx="196501" cy="196504"/>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19" name="TextBox 13"/>
          <p:cNvSpPr txBox="1">
            <a:spLocks noChangeArrowheads="1"/>
          </p:cNvSpPr>
          <p:nvPr/>
        </p:nvSpPr>
        <p:spPr bwMode="auto">
          <a:xfrm>
            <a:off x="4755895" y="4962253"/>
            <a:ext cx="1123735" cy="445804"/>
          </a:xfrm>
          <a:prstGeom prst="rect">
            <a:avLst/>
          </a:prstGeom>
          <a:solidFill>
            <a:schemeClr val="accent3"/>
          </a:solidFill>
          <a:ln w="6350">
            <a:noFill/>
            <a:miter lim="800000"/>
            <a:headEnd/>
            <a:tailEnd/>
          </a:ln>
        </p:spPr>
        <p:txBody>
          <a:bodyPr wrap="square" lIns="92807" tIns="46407" rIns="92807" bIns="46407">
            <a:spAutoFit/>
          </a:bodyPr>
          <a:lstStyle>
            <a:defPPr>
              <a:defRPr lang="en-US"/>
            </a:defPPr>
            <a:lvl1pPr>
              <a:defRPr sz="1100">
                <a:solidFill>
                  <a:schemeClr val="tx1">
                    <a:alpha val="99000"/>
                  </a:schemeClr>
                </a:solidFill>
              </a:defRPr>
            </a:lvl1pPr>
          </a:lstStyle>
          <a:p>
            <a:pPr defTabSz="932441"/>
            <a:r>
              <a:rPr lang="en-US" sz="1122" dirty="0">
                <a:solidFill>
                  <a:srgbClr val="FFFFFF">
                    <a:alpha val="99000"/>
                  </a:srgbClr>
                </a:solidFill>
              </a:rPr>
              <a:t>LATAM</a:t>
            </a:r>
          </a:p>
          <a:p>
            <a:pPr defTabSz="932441"/>
            <a:r>
              <a:rPr lang="en-US" sz="1122" dirty="0">
                <a:solidFill>
                  <a:srgbClr val="FFFFFF">
                    <a:alpha val="99000"/>
                  </a:srgbClr>
                </a:solidFill>
              </a:rPr>
              <a:t>Sub-Region  </a:t>
            </a:r>
          </a:p>
        </p:txBody>
      </p:sp>
      <p:cxnSp>
        <p:nvCxnSpPr>
          <p:cNvPr id="125" name="Straight Connector 124"/>
          <p:cNvCxnSpPr>
            <a:endCxn id="119" idx="1"/>
          </p:cNvCxnSpPr>
          <p:nvPr/>
        </p:nvCxnSpPr>
        <p:spPr>
          <a:xfrm flipV="1">
            <a:off x="4219353" y="5185156"/>
            <a:ext cx="536542" cy="108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103527" y="5124985"/>
            <a:ext cx="196501" cy="196504"/>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41" name="Group 140"/>
          <p:cNvGrpSpPr/>
          <p:nvPr/>
        </p:nvGrpSpPr>
        <p:grpSpPr>
          <a:xfrm>
            <a:off x="9114867" y="4176315"/>
            <a:ext cx="196501" cy="196504"/>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28" name="Rectangle 127"/>
          <p:cNvSpPr/>
          <p:nvPr/>
        </p:nvSpPr>
        <p:spPr bwMode="auto">
          <a:xfrm>
            <a:off x="381683" y="5213807"/>
            <a:ext cx="182806" cy="228264"/>
          </a:xfrm>
          <a:prstGeom prst="rect">
            <a:avLst/>
          </a:prstGeom>
          <a:solidFill>
            <a:srgbClr val="DC3C00"/>
          </a:solidFill>
          <a:ln w="6350">
            <a:noFill/>
            <a:miter lim="800000"/>
            <a:headEnd/>
            <a:tailEnd/>
          </a:ln>
        </p:spPr>
        <p:txBody>
          <a:bodyPr wrap="square" lIns="182880" tIns="46407" rIns="92807" bIns="46407">
            <a:noAutofit/>
          </a:bodyPr>
          <a:lstStyle/>
          <a:p>
            <a:pPr defTabSz="932441"/>
            <a:endParaRPr lang="en-US" sz="1122" dirty="0" err="1">
              <a:solidFill>
                <a:prstClr val="white">
                  <a:alpha val="99000"/>
                </a:prstClr>
              </a:solidFill>
            </a:endParaRPr>
          </a:p>
        </p:txBody>
      </p:sp>
      <p:sp>
        <p:nvSpPr>
          <p:cNvPr id="129" name="Rectangle 128"/>
          <p:cNvSpPr/>
          <p:nvPr/>
        </p:nvSpPr>
        <p:spPr bwMode="auto">
          <a:xfrm>
            <a:off x="381683" y="5503178"/>
            <a:ext cx="182806" cy="228264"/>
          </a:xfrm>
          <a:prstGeom prst="rect">
            <a:avLst/>
          </a:prstGeom>
          <a:solidFill>
            <a:srgbClr val="00866F"/>
          </a:solidFill>
          <a:ln w="6350">
            <a:noFill/>
            <a:miter lim="800000"/>
            <a:headEnd/>
            <a:tailEnd/>
          </a:ln>
        </p:spPr>
        <p:txBody>
          <a:bodyPr wrap="square" lIns="182880" tIns="46407" rIns="92807" bIns="46407">
            <a:noAutofit/>
          </a:bodyPr>
          <a:lstStyle/>
          <a:p>
            <a:pPr defTabSz="932441"/>
            <a:endParaRPr lang="en-US" sz="1122" dirty="0" err="1">
              <a:solidFill>
                <a:prstClr val="white">
                  <a:alpha val="99000"/>
                </a:prstClr>
              </a:solidFill>
            </a:endParaRPr>
          </a:p>
        </p:txBody>
      </p:sp>
      <p:grpSp>
        <p:nvGrpSpPr>
          <p:cNvPr id="6" name="Group 5"/>
          <p:cNvGrpSpPr/>
          <p:nvPr/>
        </p:nvGrpSpPr>
        <p:grpSpPr>
          <a:xfrm>
            <a:off x="435970" y="1262831"/>
            <a:ext cx="2775329" cy="2420432"/>
            <a:chOff x="718287" y="1789163"/>
            <a:chExt cx="2041116" cy="1780107"/>
          </a:xfrm>
        </p:grpSpPr>
        <p:sp>
          <p:nvSpPr>
            <p:cNvPr id="3" name="Rectangle 2"/>
            <p:cNvSpPr/>
            <p:nvPr/>
          </p:nvSpPr>
          <p:spPr bwMode="auto">
            <a:xfrm>
              <a:off x="718287" y="1789163"/>
              <a:ext cx="2041116" cy="17801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27" name="Picture 1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68" y="1839322"/>
              <a:ext cx="1959754" cy="1679789"/>
            </a:xfrm>
            <a:prstGeom prst="rect">
              <a:avLst/>
            </a:prstGeom>
            <a:effectLst/>
          </p:spPr>
        </p:pic>
      </p:grpSp>
      <p:grpSp>
        <p:nvGrpSpPr>
          <p:cNvPr id="7" name="Group 6"/>
          <p:cNvGrpSpPr/>
          <p:nvPr/>
        </p:nvGrpSpPr>
        <p:grpSpPr>
          <a:xfrm>
            <a:off x="3356834" y="1254688"/>
            <a:ext cx="2795805" cy="2438290"/>
            <a:chOff x="3763167" y="1589188"/>
            <a:chExt cx="2775329" cy="2420432"/>
          </a:xfrm>
        </p:grpSpPr>
        <p:sp>
          <p:nvSpPr>
            <p:cNvPr id="152" name="Rectangle 151"/>
            <p:cNvSpPr/>
            <p:nvPr/>
          </p:nvSpPr>
          <p:spPr bwMode="auto">
            <a:xfrm>
              <a:off x="3763167" y="1589188"/>
              <a:ext cx="2775329" cy="2420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26" name="Picture 1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378" y="1664158"/>
              <a:ext cx="2648907" cy="2270492"/>
            </a:xfrm>
            <a:prstGeom prst="rect">
              <a:avLst/>
            </a:prstGeom>
            <a:effectLst/>
            <a:scene3d>
              <a:camera prst="orthographicFront"/>
              <a:lightRig rig="threePt" dir="t"/>
            </a:scene3d>
            <a:sp3d prstMaterial="matte"/>
          </p:spPr>
        </p:pic>
      </p:grpSp>
    </p:spTree>
    <p:extLst>
      <p:ext uri="{BB962C8B-B14F-4D97-AF65-F5344CB8AC3E}">
        <p14:creationId xmlns:p14="http://schemas.microsoft.com/office/powerpoint/2010/main" val="2063802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6" name="Map PNG"/>
          <p:cNvPicPr>
            <a:picLocks noChangeAspect="1"/>
          </p:cNvPicPr>
          <p:nvPr/>
        </p:nvPicPr>
        <p:blipFill>
          <a:blip r:embed="rId3"/>
          <a:stretch>
            <a:fillRect/>
          </a:stretch>
        </p:blipFill>
        <p:spPr>
          <a:xfrm>
            <a:off x="1588627" y="1288354"/>
            <a:ext cx="10420871" cy="5112929"/>
          </a:xfrm>
          <a:prstGeom prst="rect">
            <a:avLst/>
          </a:prstGeom>
        </p:spPr>
      </p:pic>
      <p:sp>
        <p:nvSpPr>
          <p:cNvPr id="2" name="Rectangle 1"/>
          <p:cNvSpPr/>
          <p:nvPr/>
        </p:nvSpPr>
        <p:spPr bwMode="auto">
          <a:xfrm>
            <a:off x="2502" y="1103961"/>
            <a:ext cx="12704608" cy="5889158"/>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sp>
        <p:nvSpPr>
          <p:cNvPr id="5188" name="Rectangle 5187"/>
          <p:cNvSpPr/>
          <p:nvPr/>
        </p:nvSpPr>
        <p:spPr bwMode="auto">
          <a:xfrm>
            <a:off x="2502" y="3544335"/>
            <a:ext cx="7533525" cy="118824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09" tIns="411314" rIns="182781" bIns="0" numCol="1" spcCol="0" rtlCol="0" fromWordArt="0" anchor="ctr" anchorCtr="0" forceAA="0" compatLnSpc="1">
            <a:prstTxWarp prst="textNoShape">
              <a:avLst/>
            </a:prstTxWarp>
            <a:noAutofit/>
          </a:bodyPr>
          <a:lstStyle/>
          <a:p>
            <a:pPr defTabSz="776668">
              <a:defRPr/>
            </a:pPr>
            <a:r>
              <a:rPr lang="en-US" sz="4798" kern="0" baseline="30000" dirty="0">
                <a:gradFill>
                  <a:gsLst>
                    <a:gs pos="0">
                      <a:srgbClr val="00188F">
                        <a:lumMod val="5000"/>
                        <a:lumOff val="95000"/>
                      </a:srgbClr>
                    </a:gs>
                    <a:gs pos="100000">
                      <a:srgbClr val="EFEFEF"/>
                    </a:gs>
                  </a:gsLst>
                  <a:lin ang="5400000" scaled="1"/>
                </a:gradFill>
                <a:latin typeface="Segoe UI Light"/>
              </a:rPr>
              <a:t>data </a:t>
            </a:r>
            <a:br>
              <a:rPr lang="en-US" sz="4798" kern="0" baseline="30000" dirty="0">
                <a:gradFill>
                  <a:gsLst>
                    <a:gs pos="0">
                      <a:srgbClr val="00188F">
                        <a:lumMod val="5000"/>
                        <a:lumOff val="95000"/>
                      </a:srgbClr>
                    </a:gs>
                    <a:gs pos="100000">
                      <a:srgbClr val="EFEFEF"/>
                    </a:gs>
                  </a:gsLst>
                  <a:lin ang="5400000" scaled="1"/>
                </a:gradFill>
                <a:latin typeface="Segoe UI Light"/>
              </a:rPr>
            </a:br>
            <a:r>
              <a:rPr lang="en-US" sz="4798"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4315" y="3689622"/>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table</a:t>
            </a:r>
          </a:p>
        </p:txBody>
      </p:sp>
      <p:sp>
        <p:nvSpPr>
          <p:cNvPr id="5190" name="Rectangle 5189"/>
          <p:cNvSpPr/>
          <p:nvPr/>
        </p:nvSpPr>
        <p:spPr bwMode="auto">
          <a:xfrm>
            <a:off x="3579420" y="3689622"/>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1232" y="3713193"/>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6079" y="3689622"/>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4411" y="1501733"/>
            <a:ext cx="7560439" cy="1983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09" tIns="1279645" rIns="124275" bIns="62136" numCol="1" rtlCol="0" anchor="ctr" anchorCtr="0" compatLnSpc="1">
            <a:prstTxWarp prst="textNoShape">
              <a:avLst/>
            </a:prstTxWarp>
          </a:bodyPr>
          <a:lstStyle/>
          <a:p>
            <a:pPr defTabSz="776668">
              <a:defRPr/>
            </a:pPr>
            <a:r>
              <a:rPr lang="en-US" sz="4798" kern="0" baseline="30000" dirty="0">
                <a:gradFill>
                  <a:gsLst>
                    <a:gs pos="0">
                      <a:srgbClr val="00188F">
                        <a:lumMod val="5000"/>
                        <a:lumOff val="95000"/>
                      </a:srgbClr>
                    </a:gs>
                    <a:gs pos="100000">
                      <a:srgbClr val="EFEFEF"/>
                    </a:gs>
                  </a:gsLst>
                  <a:lin ang="5400000" scaled="1"/>
                </a:gradFill>
                <a:latin typeface="Segoe UI Light"/>
              </a:rPr>
              <a:t>app </a:t>
            </a:r>
            <a:br>
              <a:rPr lang="en-US" sz="4798" kern="0" baseline="30000" dirty="0">
                <a:gradFill>
                  <a:gsLst>
                    <a:gs pos="0">
                      <a:srgbClr val="00188F">
                        <a:lumMod val="5000"/>
                        <a:lumOff val="95000"/>
                      </a:srgbClr>
                    </a:gs>
                    <a:gs pos="100000">
                      <a:srgbClr val="EFEFEF"/>
                    </a:gs>
                  </a:gsLst>
                  <a:lin ang="5400000" scaled="1"/>
                </a:gradFill>
                <a:latin typeface="Segoe UI Light"/>
              </a:rPr>
            </a:br>
            <a:r>
              <a:rPr lang="en-US" sz="4798"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94" name="Rectangle 5193"/>
          <p:cNvSpPr/>
          <p:nvPr/>
        </p:nvSpPr>
        <p:spPr bwMode="auto">
          <a:xfrm>
            <a:off x="6528147" y="1602333"/>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1232" y="2523440"/>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4315" y="2524154"/>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335" y="2523441"/>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8478" y="1602333"/>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4315" y="1614910"/>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1231" y="1602333"/>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9420" y="2546753"/>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6079" y="2557848"/>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6541" y="1600689"/>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8885" y="1705372"/>
            <a:ext cx="431676" cy="427842"/>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3476" y="1744657"/>
            <a:ext cx="375504" cy="375503"/>
          </a:xfrm>
          <a:prstGeom prst="rect">
            <a:avLst/>
          </a:prstGeom>
          <a:noFill/>
          <a:extLst>
            <a:ext uri="{909E8E84-426E-40dd-AFC4-6F175D3DCCD1}">
              <a14:hiddenFill xmlns="" xmlns:a14="http://schemas.microsoft.com/office/drawing/2010/main">
                <a:solidFill>
                  <a:srgbClr val="FFFFFF"/>
                </a:solidFill>
              </a14:hiddenFill>
            </a:ext>
          </a:extLst>
        </p:spPr>
      </p:pic>
      <p:sp>
        <p:nvSpPr>
          <p:cNvPr id="5217" name="Freeform 25"/>
          <p:cNvSpPr>
            <a:spLocks noEditPoints="1"/>
          </p:cNvSpPr>
          <p:nvPr/>
        </p:nvSpPr>
        <p:spPr bwMode="black">
          <a:xfrm>
            <a:off x="4792599" y="2678237"/>
            <a:ext cx="348199" cy="348601"/>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2272" tIns="41137" rIns="82272" bIns="41137" numCol="1" anchor="t" anchorCtr="0" compatLnSpc="1">
            <a:prstTxWarp prst="textNoShape">
              <a:avLst/>
            </a:prstTxWarp>
          </a:bodyPr>
          <a:lstStyle/>
          <a:p>
            <a:pPr defTabSz="932134"/>
            <a:endParaRPr lang="en-US" sz="1599">
              <a:solidFill>
                <a:srgbClr val="505050"/>
              </a:solidFill>
            </a:endParaRPr>
          </a:p>
        </p:txBody>
      </p:sp>
      <p:pic>
        <p:nvPicPr>
          <p:cNvPr id="5219" name="Picture 5218"/>
          <p:cNvPicPr>
            <a:picLocks noChangeAspect="1"/>
          </p:cNvPicPr>
          <p:nvPr/>
        </p:nvPicPr>
        <p:blipFill>
          <a:blip r:embed="rId6"/>
          <a:stretch>
            <a:fillRect/>
          </a:stretch>
        </p:blipFill>
        <p:spPr>
          <a:xfrm>
            <a:off x="5787439" y="1714114"/>
            <a:ext cx="384390" cy="435031"/>
          </a:xfrm>
          <a:prstGeom prst="rect">
            <a:avLst/>
          </a:prstGeom>
        </p:spPr>
      </p:pic>
      <p:sp>
        <p:nvSpPr>
          <p:cNvPr id="5221" name="Freeform 25"/>
          <p:cNvSpPr>
            <a:spLocks noEditPoints="1"/>
          </p:cNvSpPr>
          <p:nvPr/>
        </p:nvSpPr>
        <p:spPr bwMode="black">
          <a:xfrm flipH="1">
            <a:off x="6782875" y="1698252"/>
            <a:ext cx="432116" cy="43229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5" tIns="45694" rIns="91385" bIns="45694" numCol="1" anchor="t" anchorCtr="0" compatLnSpc="1">
            <a:prstTxWarp prst="textNoShape">
              <a:avLst/>
            </a:prstTxWarp>
          </a:bodyPr>
          <a:lstStyle/>
          <a:p>
            <a:pPr defTabSz="913823"/>
            <a:endParaRPr lang="en-US" sz="1799"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293" y="2524111"/>
            <a:ext cx="620259" cy="620345"/>
          </a:xfrm>
          <a:prstGeom prst="rect">
            <a:avLst/>
          </a:prstGeom>
          <a:noFill/>
          <a:ln>
            <a:noFill/>
          </a:ln>
        </p:spPr>
      </p:pic>
      <p:sp>
        <p:nvSpPr>
          <p:cNvPr id="5225" name="Freeform 5224"/>
          <p:cNvSpPr>
            <a:spLocks noEditPoints="1"/>
          </p:cNvSpPr>
          <p:nvPr/>
        </p:nvSpPr>
        <p:spPr bwMode="auto">
          <a:xfrm>
            <a:off x="6815006" y="2726250"/>
            <a:ext cx="340106" cy="299907"/>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tx1"/>
          </a:solidFill>
          <a:ln>
            <a:noFill/>
          </a:ln>
        </p:spPr>
        <p:txBody>
          <a:bodyPr vert="horz" wrap="square" lIns="124280" tIns="62139" rIns="124280" bIns="62139" numCol="1" anchor="t" anchorCtr="0" compatLnSpc="1">
            <a:prstTxWarp prst="textNoShape">
              <a:avLst/>
            </a:prstTxWarp>
          </a:bodyPr>
          <a:lstStyle/>
          <a:p>
            <a:pPr defTabSz="1214057"/>
            <a:endParaRPr lang="en-US" sz="2399" dirty="0">
              <a:solidFill>
                <a:srgbClr val="292929"/>
              </a:solidFill>
            </a:endParaRPr>
          </a:p>
        </p:txBody>
      </p:sp>
      <p:sp>
        <p:nvSpPr>
          <p:cNvPr id="5227" name="Rectangle 5226"/>
          <p:cNvSpPr/>
          <p:nvPr/>
        </p:nvSpPr>
        <p:spPr bwMode="auto">
          <a:xfrm>
            <a:off x="-7384" y="4791554"/>
            <a:ext cx="7543410" cy="118824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09" tIns="411314" rIns="124275" bIns="0" numCol="1" rtlCol="0" anchor="ctr" anchorCtr="0" compatLnSpc="1">
            <a:prstTxWarp prst="textNoShape">
              <a:avLst/>
            </a:prstTxWarp>
          </a:bodyPr>
          <a:lstStyle/>
          <a:p>
            <a:pPr defTabSz="776668">
              <a:defRPr/>
            </a:pPr>
            <a:r>
              <a:rPr lang="en-US" sz="4798" kern="0" baseline="30000" dirty="0">
                <a:gradFill>
                  <a:gsLst>
                    <a:gs pos="0">
                      <a:srgbClr val="00188F">
                        <a:lumMod val="5000"/>
                        <a:lumOff val="95000"/>
                      </a:srgbClr>
                    </a:gs>
                    <a:gs pos="100000">
                      <a:srgbClr val="EFEFEF"/>
                    </a:gs>
                  </a:gsLst>
                  <a:lin ang="5400000" scaled="1"/>
                </a:gradFill>
                <a:latin typeface="Segoe UI Light"/>
              </a:rPr>
              <a:t>infrastructure </a:t>
            </a:r>
            <a:br>
              <a:rPr lang="en-US" sz="4798" kern="0" baseline="30000" dirty="0">
                <a:gradFill>
                  <a:gsLst>
                    <a:gs pos="0">
                      <a:srgbClr val="00188F">
                        <a:lumMod val="5000"/>
                        <a:lumOff val="95000"/>
                      </a:srgbClr>
                    </a:gs>
                    <a:gs pos="100000">
                      <a:srgbClr val="EFEFEF"/>
                    </a:gs>
                  </a:gsLst>
                  <a:lin ang="5400000" scaled="1"/>
                </a:gradFill>
                <a:latin typeface="Segoe UI Light"/>
              </a:rPr>
            </a:br>
            <a:r>
              <a:rPr lang="en-US" sz="4798"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335" y="4959700"/>
            <a:ext cx="913825" cy="831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6079" y="4959698"/>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9420" y="4959698"/>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4315" y="4959698"/>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1232" y="4959698"/>
            <a:ext cx="913825" cy="831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5" name="Picture 52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2822" y="2640846"/>
            <a:ext cx="383785" cy="383838"/>
          </a:xfrm>
          <a:prstGeom prst="rect">
            <a:avLst/>
          </a:prstGeom>
          <a:noFill/>
        </p:spPr>
      </p:pic>
      <p:pic>
        <p:nvPicPr>
          <p:cNvPr id="5237" name="Picture 523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60386" y="2653984"/>
            <a:ext cx="245212" cy="355035"/>
          </a:xfrm>
          <a:prstGeom prst="rect">
            <a:avLst/>
          </a:prstGeom>
          <a:noFill/>
        </p:spPr>
      </p:pic>
      <p:pic>
        <p:nvPicPr>
          <p:cNvPr id="5239" name="Picture 5238"/>
          <p:cNvPicPr>
            <a:picLocks noChangeAspect="1"/>
          </p:cNvPicPr>
          <p:nvPr/>
        </p:nvPicPr>
        <p:blipFill>
          <a:blip r:embed="rId10"/>
          <a:stretch>
            <a:fillRect/>
          </a:stretch>
        </p:blipFill>
        <p:spPr>
          <a:xfrm>
            <a:off x="2859661" y="1680071"/>
            <a:ext cx="447585" cy="378780"/>
          </a:xfrm>
          <a:prstGeom prst="rect">
            <a:avLst/>
          </a:prstGeom>
          <a:noFill/>
        </p:spPr>
      </p:pic>
      <p:pic>
        <p:nvPicPr>
          <p:cNvPr id="524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777368" y="5039465"/>
            <a:ext cx="381553" cy="381609"/>
          </a:xfrm>
          <a:prstGeom prst="rect">
            <a:avLst/>
          </a:prstGeom>
          <a:noFill/>
          <a:extLst>
            <a:ext uri="{909E8E84-426E-40dd-AFC4-6F175D3DCCD1}">
              <a14:hiddenFill xmlns=""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35707" y="5014080"/>
            <a:ext cx="495460" cy="491056"/>
          </a:xfrm>
          <a:prstGeom prst="rect">
            <a:avLst/>
          </a:prstGeom>
          <a:noFill/>
          <a:extLst>
            <a:ext uri="{909E8E84-426E-40dd-AFC4-6F175D3DCCD1}">
              <a14:hiddenFill xmlns="" xmlns:a14="http://schemas.microsoft.com/office/drawing/2010/main">
                <a:solidFill>
                  <a:srgbClr val="FFFFFF"/>
                </a:solidFill>
              </a14:hiddenFill>
            </a:ext>
          </a:extLst>
        </p:spPr>
      </p:pic>
      <p:sp>
        <p:nvSpPr>
          <p:cNvPr id="5249" name="Freeform 30"/>
          <p:cNvSpPr>
            <a:spLocks noEditPoints="1"/>
          </p:cNvSpPr>
          <p:nvPr/>
        </p:nvSpPr>
        <p:spPr bwMode="auto">
          <a:xfrm flipH="1">
            <a:off x="2945912" y="3818980"/>
            <a:ext cx="274157" cy="30314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134"/>
            <a:endParaRPr lang="en-US" sz="1799">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9066" y="3755215"/>
            <a:ext cx="434535" cy="430674"/>
          </a:xfrm>
          <a:prstGeom prst="rect">
            <a:avLst/>
          </a:prstGeom>
          <a:noFill/>
          <a:extLst>
            <a:ext uri="{909E8E84-426E-40dd-AFC4-6F175D3DCCD1}">
              <a14:hiddenFill xmlns=""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46290" y="3765588"/>
            <a:ext cx="409874" cy="409932"/>
          </a:xfrm>
          <a:prstGeom prst="rect">
            <a:avLst/>
          </a:prstGeom>
          <a:noFill/>
          <a:extLst>
            <a:ext uri="{909E8E84-426E-40dd-AFC4-6F175D3DCCD1}">
              <a14:hiddenFill xmlns="" xmlns:a14="http://schemas.microsoft.com/office/drawing/2010/main">
                <a:solidFill>
                  <a:srgbClr val="FFFFFF"/>
                </a:solidFill>
              </a14:hiddenFill>
            </a:ext>
          </a:extLst>
        </p:spPr>
      </p:pic>
      <p:pic>
        <p:nvPicPr>
          <p:cNvPr id="5255" name="Picture 52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71705" y="3792577"/>
            <a:ext cx="392879" cy="355953"/>
          </a:xfrm>
          <a:prstGeom prst="rect">
            <a:avLst/>
          </a:prstGeom>
        </p:spPr>
      </p:pic>
      <p:sp>
        <p:nvSpPr>
          <p:cNvPr id="2550" name="Clpoud Icon"/>
          <p:cNvSpPr>
            <a:spLocks noChangeAspect="1"/>
          </p:cNvSpPr>
          <p:nvPr/>
        </p:nvSpPr>
        <p:spPr bwMode="black">
          <a:xfrm>
            <a:off x="8054320" y="1842481"/>
            <a:ext cx="3759313" cy="212441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03" tIns="45702" rIns="91403" bIns="45702" numCol="1" anchor="t" anchorCtr="0" compatLnSpc="1">
            <a:prstTxWarp prst="textNoShape">
              <a:avLst/>
            </a:prstTxWarp>
          </a:bodyPr>
          <a:lstStyle/>
          <a:p>
            <a:pPr defTabSz="932134"/>
            <a:endParaRPr lang="en-US" sz="1799">
              <a:solidFill>
                <a:srgbClr val="505050"/>
              </a:solidFill>
            </a:endParaRPr>
          </a:p>
        </p:txBody>
      </p:sp>
      <p:sp>
        <p:nvSpPr>
          <p:cNvPr id="2551" name="Data Cloud title"/>
          <p:cNvSpPr txBox="1"/>
          <p:nvPr/>
        </p:nvSpPr>
        <p:spPr>
          <a:xfrm>
            <a:off x="7525408" y="830946"/>
            <a:ext cx="4976801" cy="1086123"/>
          </a:xfrm>
          <a:prstGeom prst="rect">
            <a:avLst/>
          </a:prstGeom>
          <a:noFill/>
        </p:spPr>
        <p:txBody>
          <a:bodyPr wrap="square" lIns="182806" tIns="146246" rIns="182806" bIns="146246" rtlCol="0">
            <a:spAutoFit/>
          </a:bodyPr>
          <a:lstStyle/>
          <a:p>
            <a:pPr algn="ctr" defTabSz="932134">
              <a:lnSpc>
                <a:spcPct val="90000"/>
              </a:lnSpc>
            </a:pPr>
            <a:r>
              <a:rPr lang="en-US" sz="2799" spc="-50" dirty="0">
                <a:gradFill>
                  <a:gsLst>
                    <a:gs pos="2917">
                      <a:srgbClr val="FFFFFF"/>
                    </a:gs>
                    <a:gs pos="30000">
                      <a:srgbClr val="FFFFFF"/>
                    </a:gs>
                  </a:gsLst>
                  <a:lin ang="5400000" scaled="0"/>
                </a:gradFill>
                <a:latin typeface="Segoe UI Light"/>
              </a:rPr>
              <a:t>Azure datacenters,</a:t>
            </a:r>
          </a:p>
          <a:p>
            <a:pPr algn="ctr" defTabSz="932134">
              <a:lnSpc>
                <a:spcPct val="90000"/>
              </a:lnSpc>
            </a:pPr>
            <a:r>
              <a:rPr lang="en-US" sz="2799" spc="-50" dirty="0">
                <a:gradFill>
                  <a:gsLst>
                    <a:gs pos="2917">
                      <a:srgbClr val="FFFFFF"/>
                    </a:gs>
                    <a:gs pos="30000">
                      <a:srgbClr val="FFFFFF"/>
                    </a:gs>
                  </a:gsLst>
                  <a:lin ang="5400000" scaled="0"/>
                </a:gradFill>
                <a:latin typeface="Segoe UI Light"/>
              </a:rPr>
              <a:t>your datacenters.</a:t>
            </a:r>
          </a:p>
        </p:txBody>
      </p:sp>
      <p:pic>
        <p:nvPicPr>
          <p:cNvPr id="2552" name="Picture 2551"/>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9410062" y="3452143"/>
            <a:ext cx="2113322" cy="3248928"/>
          </a:xfrm>
          <a:prstGeom prst="rect">
            <a:avLst/>
          </a:prstGeom>
        </p:spPr>
      </p:pic>
      <p:cxnSp>
        <p:nvCxnSpPr>
          <p:cNvPr id="2553" name="Straight Arrow Connector 2552"/>
          <p:cNvCxnSpPr/>
          <p:nvPr/>
        </p:nvCxnSpPr>
        <p:spPr>
          <a:xfrm>
            <a:off x="10048854" y="3902764"/>
            <a:ext cx="0" cy="1395572"/>
          </a:xfrm>
          <a:prstGeom prst="straightConnector1">
            <a:avLst/>
          </a:prstGeom>
          <a:ln w="60325" cap="rnd">
            <a:solidFill>
              <a:schemeClr val="accent2"/>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5233" name="Picture 52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91099" y="5042658"/>
            <a:ext cx="383784" cy="347207"/>
          </a:xfrm>
          <a:prstGeom prst="rect">
            <a:avLst/>
          </a:prstGeom>
          <a:noFill/>
          <a:ln>
            <a:noFill/>
          </a:ln>
        </p:spPr>
      </p:pic>
      <p:sp>
        <p:nvSpPr>
          <p:cNvPr id="5241" name="Freeform 78"/>
          <p:cNvSpPr>
            <a:spLocks noEditPoints="1"/>
          </p:cNvSpPr>
          <p:nvPr/>
        </p:nvSpPr>
        <p:spPr bwMode="black">
          <a:xfrm>
            <a:off x="3839392" y="5022111"/>
            <a:ext cx="393881" cy="377004"/>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42" tIns="41122" rIns="82242" bIns="41122" numCol="1" anchor="t" anchorCtr="0" compatLnSpc="1">
            <a:prstTxWarp prst="textNoShape">
              <a:avLst/>
            </a:prstTxWarp>
          </a:bodyPr>
          <a:lstStyle/>
          <a:p>
            <a:pPr defTabSz="684265"/>
            <a:endParaRPr lang="en-US" sz="932" dirty="0">
              <a:solidFill>
                <a:srgbClr val="FFFFFF"/>
              </a:solidFill>
            </a:endParaRPr>
          </a:p>
        </p:txBody>
      </p:sp>
      <p:sp>
        <p:nvSpPr>
          <p:cNvPr id="2566" name="Rectangle 2565"/>
          <p:cNvSpPr/>
          <p:nvPr/>
        </p:nvSpPr>
        <p:spPr bwMode="auto">
          <a:xfrm>
            <a:off x="9662784" y="3159753"/>
            <a:ext cx="774589" cy="704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900" dirty="0" err="1">
                <a:gradFill>
                  <a:gsLst>
                    <a:gs pos="0">
                      <a:srgbClr val="FFFFFF"/>
                    </a:gs>
                    <a:gs pos="100000">
                      <a:srgbClr val="FFFFFF"/>
                    </a:gs>
                  </a:gsLst>
                  <a:lin ang="5400000" scaled="0"/>
                </a:gradFill>
              </a:rPr>
              <a:t>vpn</a:t>
            </a:r>
            <a:endParaRPr lang="en-US" sz="900" dirty="0">
              <a:gradFill>
                <a:gsLst>
                  <a:gs pos="0">
                    <a:srgbClr val="FFFFFF"/>
                  </a:gs>
                  <a:gs pos="100000">
                    <a:srgbClr val="FFFFFF"/>
                  </a:gs>
                </a:gsLst>
                <a:lin ang="5400000" scaled="0"/>
              </a:gradFill>
            </a:endParaRPr>
          </a:p>
        </p:txBody>
      </p:sp>
      <p:grpSp>
        <p:nvGrpSpPr>
          <p:cNvPr id="17" name="Group 16"/>
          <p:cNvGrpSpPr/>
          <p:nvPr/>
        </p:nvGrpSpPr>
        <p:grpSpPr>
          <a:xfrm>
            <a:off x="9776660" y="3170916"/>
            <a:ext cx="721795" cy="697289"/>
            <a:chOff x="9778092" y="3170784"/>
            <a:chExt cx="722085" cy="697570"/>
          </a:xfrm>
        </p:grpSpPr>
        <p:sp>
          <p:nvSpPr>
            <p:cNvPr id="2567" name="Freeform 58"/>
            <p:cNvSpPr>
              <a:spLocks noEditPoints="1"/>
            </p:cNvSpPr>
            <p:nvPr/>
          </p:nvSpPr>
          <p:spPr bwMode="black">
            <a:xfrm>
              <a:off x="9889059" y="3248750"/>
              <a:ext cx="325120" cy="3485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42" tIns="41122" rIns="82242" bIns="41122" numCol="1" anchor="t" anchorCtr="0" compatLnSpc="1">
              <a:prstTxWarp prst="textNoShape">
                <a:avLst/>
              </a:prstTxWarp>
            </a:bodyPr>
            <a:lstStyle/>
            <a:p>
              <a:pPr defTabSz="684265"/>
              <a:endParaRPr lang="en-US" sz="932">
                <a:solidFill>
                  <a:srgbClr val="FFFFFF"/>
                </a:solidFill>
              </a:endParaRPr>
            </a:p>
          </p:txBody>
        </p:sp>
        <p:sp>
          <p:nvSpPr>
            <p:cNvPr id="2568" name="L-Shape 2567"/>
            <p:cNvSpPr/>
            <p:nvPr/>
          </p:nvSpPr>
          <p:spPr bwMode="auto">
            <a:xfrm flipV="1">
              <a:off x="9778092" y="3170784"/>
              <a:ext cx="722085" cy="697570"/>
            </a:xfrm>
            <a:prstGeom prst="corner">
              <a:avLst>
                <a:gd name="adj1" fmla="val 43057"/>
                <a:gd name="adj2" fmla="val 74857"/>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sp>
        <p:nvSpPr>
          <p:cNvPr id="2571" name="Rectangle 2570"/>
          <p:cNvSpPr/>
          <p:nvPr/>
        </p:nvSpPr>
        <p:spPr bwMode="auto">
          <a:xfrm>
            <a:off x="9811999" y="2414573"/>
            <a:ext cx="774589" cy="7045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network</a:t>
            </a:r>
          </a:p>
        </p:txBody>
      </p:sp>
      <p:grpSp>
        <p:nvGrpSpPr>
          <p:cNvPr id="15" name="Group 14"/>
          <p:cNvGrpSpPr/>
          <p:nvPr/>
        </p:nvGrpSpPr>
        <p:grpSpPr>
          <a:xfrm>
            <a:off x="9783547" y="2425738"/>
            <a:ext cx="723682" cy="697288"/>
            <a:chOff x="9784981" y="2425306"/>
            <a:chExt cx="723974" cy="697569"/>
          </a:xfrm>
        </p:grpSpPr>
        <p:sp>
          <p:nvSpPr>
            <p:cNvPr id="2572" name="Freeform 78"/>
            <p:cNvSpPr>
              <a:spLocks noEditPoints="1"/>
            </p:cNvSpPr>
            <p:nvPr/>
          </p:nvSpPr>
          <p:spPr bwMode="black">
            <a:xfrm>
              <a:off x="10033893" y="2467063"/>
              <a:ext cx="334002" cy="31968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42" tIns="41122" rIns="82242" bIns="41122" numCol="1" anchor="t" anchorCtr="0" compatLnSpc="1">
              <a:prstTxWarp prst="textNoShape">
                <a:avLst/>
              </a:prstTxWarp>
            </a:bodyPr>
            <a:lstStyle/>
            <a:p>
              <a:pPr defTabSz="684265"/>
              <a:endParaRPr lang="en-US" sz="932" dirty="0">
                <a:solidFill>
                  <a:srgbClr val="FFFFFF"/>
                </a:solidFill>
              </a:endParaRPr>
            </a:p>
          </p:txBody>
        </p:sp>
        <p:sp>
          <p:nvSpPr>
            <p:cNvPr id="2573" name="L-Shape 2572"/>
            <p:cNvSpPr/>
            <p:nvPr/>
          </p:nvSpPr>
          <p:spPr bwMode="auto">
            <a:xfrm flipH="1">
              <a:off x="9784981" y="2425306"/>
              <a:ext cx="723974" cy="697569"/>
            </a:xfrm>
            <a:prstGeom prst="corner">
              <a:avLst>
                <a:gd name="adj1" fmla="val 38444"/>
                <a:gd name="adj2" fmla="val 86106"/>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sp>
        <p:nvSpPr>
          <p:cNvPr id="2574" name="Virtual Machines - Label"/>
          <p:cNvSpPr/>
          <p:nvPr/>
        </p:nvSpPr>
        <p:spPr bwMode="auto">
          <a:xfrm>
            <a:off x="9018878" y="2418246"/>
            <a:ext cx="774590" cy="7045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62137" rIns="124274" bIns="62137" numCol="1" rtlCol="0" anchor="b" anchorCtr="0" compatLnSpc="1">
            <a:prstTxWarp prst="textNoShape">
              <a:avLst/>
            </a:prstTxWarp>
          </a:bodyPr>
          <a:lstStyle/>
          <a:p>
            <a:pPr algn="ctr" defTabSz="913333"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machines</a:t>
            </a:r>
          </a:p>
        </p:txBody>
      </p:sp>
      <p:grpSp>
        <p:nvGrpSpPr>
          <p:cNvPr id="16" name="Group 15"/>
          <p:cNvGrpSpPr/>
          <p:nvPr/>
        </p:nvGrpSpPr>
        <p:grpSpPr>
          <a:xfrm>
            <a:off x="9063652" y="2429410"/>
            <a:ext cx="729418" cy="697288"/>
            <a:chOff x="9064796" y="2428980"/>
            <a:chExt cx="729712" cy="697569"/>
          </a:xfrm>
        </p:grpSpPr>
        <p:pic>
          <p:nvPicPr>
            <p:cNvPr id="2575" name="Picture 257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244735" y="2488161"/>
              <a:ext cx="325439" cy="294423"/>
            </a:xfrm>
            <a:prstGeom prst="rect">
              <a:avLst/>
            </a:prstGeom>
            <a:noFill/>
            <a:ln>
              <a:noFill/>
            </a:ln>
          </p:spPr>
        </p:pic>
        <p:sp>
          <p:nvSpPr>
            <p:cNvPr id="2576" name="L-Shape 2575"/>
            <p:cNvSpPr/>
            <p:nvPr/>
          </p:nvSpPr>
          <p:spPr bwMode="auto">
            <a:xfrm flipV="1">
              <a:off x="9064796" y="2428980"/>
              <a:ext cx="729712" cy="697569"/>
            </a:xfrm>
            <a:prstGeom prst="corner">
              <a:avLst>
                <a:gd name="adj1" fmla="val 38444"/>
                <a:gd name="adj2" fmla="val 93695"/>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sp>
        <p:nvSpPr>
          <p:cNvPr id="5243" name="Freeform 58"/>
          <p:cNvSpPr>
            <a:spLocks noEditPoints="1"/>
          </p:cNvSpPr>
          <p:nvPr/>
        </p:nvSpPr>
        <p:spPr bwMode="black">
          <a:xfrm>
            <a:off x="4759522" y="5064812"/>
            <a:ext cx="383408" cy="4110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42" tIns="41122" rIns="82242" bIns="41122" numCol="1" anchor="t" anchorCtr="0" compatLnSpc="1">
            <a:prstTxWarp prst="textNoShape">
              <a:avLst/>
            </a:prstTxWarp>
          </a:bodyPr>
          <a:lstStyle/>
          <a:p>
            <a:pPr defTabSz="684265"/>
            <a:endParaRPr lang="en-US" sz="932">
              <a:solidFill>
                <a:srgbClr val="FFFFFF"/>
              </a:solidFill>
            </a:endParaRPr>
          </a:p>
        </p:txBody>
      </p:sp>
      <p:grpSp>
        <p:nvGrpSpPr>
          <p:cNvPr id="2589" name="Group 2588"/>
          <p:cNvGrpSpPr/>
          <p:nvPr/>
        </p:nvGrpSpPr>
        <p:grpSpPr>
          <a:xfrm>
            <a:off x="9681402" y="5350267"/>
            <a:ext cx="734904" cy="734907"/>
            <a:chOff x="8383457" y="4980611"/>
            <a:chExt cx="1037196" cy="1037198"/>
          </a:xfrm>
        </p:grpSpPr>
        <p:sp>
          <p:nvSpPr>
            <p:cNvPr id="2592" name="Oval 2591"/>
            <p:cNvSpPr/>
            <p:nvPr/>
          </p:nvSpPr>
          <p:spPr bwMode="auto">
            <a:xfrm>
              <a:off x="8383457" y="4980611"/>
              <a:ext cx="1037196" cy="1037198"/>
            </a:xfrm>
            <a:prstGeom prst="ellipse">
              <a:avLst/>
            </a:prstGeom>
            <a:solidFill>
              <a:srgbClr val="FFFFFF"/>
            </a:solidFill>
            <a:ln w="317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sp>
          <p:nvSpPr>
            <p:cNvPr id="5054" name="Freeform 5"/>
            <p:cNvSpPr>
              <a:spLocks noEditPoints="1"/>
            </p:cNvSpPr>
            <p:nvPr/>
          </p:nvSpPr>
          <p:spPr bwMode="auto">
            <a:xfrm>
              <a:off x="8534625" y="5135662"/>
              <a:ext cx="720726"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1"/>
            </a:solidFill>
            <a:ln>
              <a:noFill/>
            </a:ln>
          </p:spPr>
          <p:txBody>
            <a:bodyPr vert="horz" wrap="square" lIns="91403" tIns="45702" rIns="91403" bIns="45702" numCol="1" anchor="t" anchorCtr="0" compatLnSpc="1">
              <a:prstTxWarp prst="textNoShape">
                <a:avLst/>
              </a:prstTxWarp>
            </a:bodyPr>
            <a:lstStyle/>
            <a:p>
              <a:pPr defTabSz="932134"/>
              <a:endParaRPr lang="en-US" sz="1799">
                <a:solidFill>
                  <a:srgbClr val="505050"/>
                </a:solidFill>
              </a:endParaRPr>
            </a:p>
          </p:txBody>
        </p:sp>
        <p:sp>
          <p:nvSpPr>
            <p:cNvPr id="5055" name="Rectangle 5054"/>
            <p:cNvSpPr/>
            <p:nvPr/>
          </p:nvSpPr>
          <p:spPr>
            <a:xfrm>
              <a:off x="8653779" y="5659109"/>
              <a:ext cx="496555" cy="332266"/>
            </a:xfrm>
            <a:prstGeom prst="rect">
              <a:avLst/>
            </a:prstGeom>
          </p:spPr>
          <p:txBody>
            <a:bodyPr wrap="none">
              <a:spAutoFit/>
            </a:bodyPr>
            <a:lstStyle/>
            <a:p>
              <a:pPr algn="ctr" defTabSz="932134"/>
              <a:r>
                <a:rPr lang="en-US" sz="900" b="1" spc="-50" dirty="0" err="1">
                  <a:solidFill>
                    <a:srgbClr val="0072C6"/>
                  </a:solidFill>
                  <a:latin typeface="Segoe UI Light"/>
                </a:rPr>
                <a:t>vpn</a:t>
              </a:r>
              <a:endParaRPr lang="en-US" sz="900" dirty="0">
                <a:solidFill>
                  <a:srgbClr val="0072C6"/>
                </a:solidFill>
              </a:endParaRPr>
            </a:p>
          </p:txBody>
        </p:sp>
      </p:grpSp>
      <p:grpSp>
        <p:nvGrpSpPr>
          <p:cNvPr id="5056" name="Group 5055"/>
          <p:cNvGrpSpPr/>
          <p:nvPr/>
        </p:nvGrpSpPr>
        <p:grpSpPr>
          <a:xfrm>
            <a:off x="3545855" y="4972868"/>
            <a:ext cx="853768" cy="822629"/>
            <a:chOff x="3697179" y="5125862"/>
            <a:chExt cx="854111" cy="822960"/>
          </a:xfrm>
        </p:grpSpPr>
        <p:sp>
          <p:nvSpPr>
            <p:cNvPr id="5057" name="Freeform 78"/>
            <p:cNvSpPr>
              <a:spLocks noEditPoints="1"/>
            </p:cNvSpPr>
            <p:nvPr/>
          </p:nvSpPr>
          <p:spPr bwMode="black">
            <a:xfrm>
              <a:off x="3990834" y="51751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82242" tIns="41122" rIns="82242" bIns="41122" numCol="1" anchor="t" anchorCtr="0" compatLnSpc="1">
              <a:prstTxWarp prst="textNoShape">
                <a:avLst/>
              </a:prstTxWarp>
            </a:bodyPr>
            <a:lstStyle/>
            <a:p>
              <a:pPr defTabSz="684265"/>
              <a:endParaRPr lang="en-US" sz="932" dirty="0">
                <a:solidFill>
                  <a:srgbClr val="FFFFFF"/>
                </a:solidFill>
              </a:endParaRPr>
            </a:p>
          </p:txBody>
        </p:sp>
        <p:sp>
          <p:nvSpPr>
            <p:cNvPr id="5058" name="L-Shape 5057"/>
            <p:cNvSpPr/>
            <p:nvPr/>
          </p:nvSpPr>
          <p:spPr bwMode="auto">
            <a:xfrm flipH="1">
              <a:off x="3697179" y="5125862"/>
              <a:ext cx="854111" cy="822960"/>
            </a:xfrm>
            <a:prstGeom prst="corner">
              <a:avLst>
                <a:gd name="adj1" fmla="val 38444"/>
                <a:gd name="adj2" fmla="val 86106"/>
              </a:avLst>
            </a:prstGeom>
            <a:noFill/>
            <a:ln w="22225" cap="sq">
              <a:solidFill>
                <a:schemeClr val="tx1"/>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grpSp>
        <p:nvGrpSpPr>
          <p:cNvPr id="5059" name="Group 5058"/>
          <p:cNvGrpSpPr/>
          <p:nvPr/>
        </p:nvGrpSpPr>
        <p:grpSpPr>
          <a:xfrm>
            <a:off x="2678902" y="4972868"/>
            <a:ext cx="860534" cy="822629"/>
            <a:chOff x="2829877" y="5125862"/>
            <a:chExt cx="860880" cy="822960"/>
          </a:xfrm>
        </p:grpSpPr>
        <p:pic>
          <p:nvPicPr>
            <p:cNvPr id="5060" name="Picture 5059"/>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42160" y="5195680"/>
              <a:ext cx="383938" cy="347347"/>
            </a:xfrm>
            <a:prstGeom prst="rect">
              <a:avLst/>
            </a:prstGeom>
            <a:noFill/>
            <a:ln>
              <a:noFill/>
            </a:ln>
          </p:spPr>
        </p:pic>
        <p:sp>
          <p:nvSpPr>
            <p:cNvPr id="5061" name="L-Shape 5060"/>
            <p:cNvSpPr/>
            <p:nvPr/>
          </p:nvSpPr>
          <p:spPr bwMode="auto">
            <a:xfrm flipV="1">
              <a:off x="2829877" y="5125862"/>
              <a:ext cx="860880" cy="822960"/>
            </a:xfrm>
            <a:prstGeom prst="corner">
              <a:avLst>
                <a:gd name="adj1" fmla="val 38444"/>
                <a:gd name="adj2" fmla="val 93695"/>
              </a:avLst>
            </a:prstGeom>
            <a:noFill/>
            <a:ln w="22225" cap="sq">
              <a:solidFill>
                <a:schemeClr val="tx1"/>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grpSp>
        <p:nvGrpSpPr>
          <p:cNvPr id="21" name="Group 20"/>
          <p:cNvGrpSpPr/>
          <p:nvPr/>
        </p:nvGrpSpPr>
        <p:grpSpPr>
          <a:xfrm>
            <a:off x="4627064" y="4973535"/>
            <a:ext cx="851485" cy="822629"/>
            <a:chOff x="4626423" y="4974129"/>
            <a:chExt cx="851828" cy="822960"/>
          </a:xfrm>
        </p:grpSpPr>
        <p:sp>
          <p:nvSpPr>
            <p:cNvPr id="2557"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solidFill>
            <a:ln>
              <a:noFill/>
            </a:ln>
          </p:spPr>
          <p:txBody>
            <a:bodyPr vert="horz" wrap="square" lIns="82242" tIns="41122" rIns="82242" bIns="41122" numCol="1" anchor="t" anchorCtr="0" compatLnSpc="1">
              <a:prstTxWarp prst="textNoShape">
                <a:avLst/>
              </a:prstTxWarp>
            </a:bodyPr>
            <a:lstStyle/>
            <a:p>
              <a:pPr defTabSz="684265"/>
              <a:endParaRPr lang="en-US" sz="932">
                <a:solidFill>
                  <a:srgbClr val="FFFFFF"/>
                </a:solidFill>
              </a:endParaRPr>
            </a:p>
          </p:txBody>
        </p:sp>
        <p:sp>
          <p:nvSpPr>
            <p:cNvPr id="5062" name="L-Shape 5061"/>
            <p:cNvSpPr/>
            <p:nvPr/>
          </p:nvSpPr>
          <p:spPr bwMode="auto">
            <a:xfrm flipV="1">
              <a:off x="4626423" y="4974129"/>
              <a:ext cx="851828" cy="822960"/>
            </a:xfrm>
            <a:prstGeom prst="corner">
              <a:avLst>
                <a:gd name="adj1" fmla="val 43057"/>
                <a:gd name="adj2" fmla="val 74857"/>
              </a:avLst>
            </a:prstGeom>
            <a:noFill/>
            <a:ln w="22225" cap="sq">
              <a:solidFill>
                <a:schemeClr val="tx1"/>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EFEFEF"/>
                    </a:gs>
                    <a:gs pos="10417">
                      <a:srgbClr val="EFEFEF"/>
                    </a:gs>
                  </a:gsLst>
                  <a:lin ang="5400000" scaled="0"/>
                </a:gradFill>
              </a:endParaRPr>
            </a:p>
          </p:txBody>
        </p:sp>
      </p:grpSp>
      <p:sp>
        <p:nvSpPr>
          <p:cNvPr id="3" name="Title 2"/>
          <p:cNvSpPr>
            <a:spLocks noGrp="1"/>
          </p:cNvSpPr>
          <p:nvPr>
            <p:ph type="title"/>
          </p:nvPr>
        </p:nvSpPr>
        <p:spPr>
          <a:xfrm>
            <a:off x="1588627" y="295274"/>
            <a:ext cx="10575576" cy="917575"/>
          </a:xfrm>
        </p:spPr>
        <p:txBody>
          <a:bodyPr/>
          <a:lstStyle/>
          <a:p>
            <a:r>
              <a:rPr lang="en-US" dirty="0" smtClean="0"/>
              <a:t>Microsoft Azure</a:t>
            </a:r>
            <a:endParaRPr lang="en-US" dirty="0"/>
          </a:p>
        </p:txBody>
      </p:sp>
      <p:pic>
        <p:nvPicPr>
          <p:cNvPr id="76" name="Picture 75"/>
          <p:cNvPicPr>
            <a:picLocks noChangeAspect="1"/>
          </p:cNvPicPr>
          <p:nvPr/>
        </p:nvPicPr>
        <p:blipFill>
          <a:blip r:embed="rId21"/>
          <a:stretch>
            <a:fillRect/>
          </a:stretch>
        </p:blipFill>
        <p:spPr>
          <a:xfrm>
            <a:off x="426486" y="333375"/>
            <a:ext cx="1146911" cy="711609"/>
          </a:xfrm>
          <a:prstGeom prst="rect">
            <a:avLst/>
          </a:prstGeom>
        </p:spPr>
      </p:pic>
    </p:spTree>
    <p:extLst>
      <p:ext uri="{BB962C8B-B14F-4D97-AF65-F5344CB8AC3E}">
        <p14:creationId xmlns:p14="http://schemas.microsoft.com/office/powerpoint/2010/main" val="2257816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550"/>
                                        </p:tgtEl>
                                        <p:attrNameLst>
                                          <p:attrName>style.visibility</p:attrName>
                                        </p:attrNameLst>
                                      </p:cBhvr>
                                      <p:to>
                                        <p:strVal val="visible"/>
                                      </p:to>
                                    </p:set>
                                    <p:anim calcmode="lin" valueType="num">
                                      <p:cBhvr>
                                        <p:cTn id="7" dur="250" fill="hold"/>
                                        <p:tgtEl>
                                          <p:spTgt spid="2550"/>
                                        </p:tgtEl>
                                        <p:attrNameLst>
                                          <p:attrName>ppt_w</p:attrName>
                                        </p:attrNameLst>
                                      </p:cBhvr>
                                      <p:tavLst>
                                        <p:tav tm="0">
                                          <p:val>
                                            <p:fltVal val="0"/>
                                          </p:val>
                                        </p:tav>
                                        <p:tav tm="100000">
                                          <p:val>
                                            <p:strVal val="#ppt_w"/>
                                          </p:val>
                                        </p:tav>
                                      </p:tavLst>
                                    </p:anim>
                                    <p:anim calcmode="lin" valueType="num">
                                      <p:cBhvr>
                                        <p:cTn id="8" dur="250" fill="hold"/>
                                        <p:tgtEl>
                                          <p:spTgt spid="2550"/>
                                        </p:tgtEl>
                                        <p:attrNameLst>
                                          <p:attrName>ppt_h</p:attrName>
                                        </p:attrNameLst>
                                      </p:cBhvr>
                                      <p:tavLst>
                                        <p:tav tm="0">
                                          <p:val>
                                            <p:fltVal val="0"/>
                                          </p:val>
                                        </p:tav>
                                        <p:tav tm="100000">
                                          <p:val>
                                            <p:strVal val="#ppt_h"/>
                                          </p:val>
                                        </p:tav>
                                      </p:tavLst>
                                    </p:anim>
                                    <p:animEffect transition="in" filter="fade">
                                      <p:cBhvr>
                                        <p:cTn id="9" dur="250"/>
                                        <p:tgtEl>
                                          <p:spTgt spid="2550"/>
                                        </p:tgtEl>
                                      </p:cBhvr>
                                    </p:animEffect>
                                  </p:childTnLst>
                                </p:cTn>
                              </p:par>
                              <p:par>
                                <p:cTn id="10" presetID="6" presetClass="emph" presetSubtype="0" decel="100000" fill="hold" grpId="1" nodeType="withEffect">
                                  <p:stCondLst>
                                    <p:cond delay="700"/>
                                  </p:stCondLst>
                                  <p:childTnLst>
                                    <p:animScale>
                                      <p:cBhvr>
                                        <p:cTn id="11" dur="250" fill="hold"/>
                                        <p:tgtEl>
                                          <p:spTgt spid="2550"/>
                                        </p:tgtEl>
                                      </p:cBhvr>
                                      <p:by x="110000" y="110000"/>
                                    </p:animScale>
                                  </p:childTnLst>
                                </p:cTn>
                              </p:par>
                              <p:par>
                                <p:cTn id="12" presetID="6" presetClass="emph" presetSubtype="0" decel="100000" fill="hold" grpId="2" nodeType="withEffect">
                                  <p:stCondLst>
                                    <p:cond delay="800"/>
                                  </p:stCondLst>
                                  <p:childTnLst>
                                    <p:animScale>
                                      <p:cBhvr>
                                        <p:cTn id="13" dur="250" fill="hold"/>
                                        <p:tgtEl>
                                          <p:spTgt spid="2550"/>
                                        </p:tgtEl>
                                      </p:cBhvr>
                                      <p:by x="91000" y="91000"/>
                                    </p:animScale>
                                  </p:childTnLst>
                                </p:cTn>
                              </p:par>
                              <p:par>
                                <p:cTn id="14" presetID="10" presetClass="entr" presetSubtype="0" fill="hold" grpId="0" nodeType="withEffect">
                                  <p:stCondLst>
                                    <p:cond delay="500"/>
                                  </p:stCondLst>
                                  <p:childTnLst>
                                    <p:set>
                                      <p:cBhvr>
                                        <p:cTn id="15" dur="1" fill="hold">
                                          <p:stCondLst>
                                            <p:cond delay="0"/>
                                          </p:stCondLst>
                                        </p:cTn>
                                        <p:tgtEl>
                                          <p:spTgt spid="2551"/>
                                        </p:tgtEl>
                                        <p:attrNameLst>
                                          <p:attrName>style.visibility</p:attrName>
                                        </p:attrNameLst>
                                      </p:cBhvr>
                                      <p:to>
                                        <p:strVal val="visible"/>
                                      </p:to>
                                    </p:set>
                                    <p:animEffect transition="in" filter="fade">
                                      <p:cBhvr>
                                        <p:cTn id="16" dur="500"/>
                                        <p:tgtEl>
                                          <p:spTgt spid="2551"/>
                                        </p:tgtEl>
                                      </p:cBhvr>
                                    </p:animEffect>
                                  </p:childTnLst>
                                </p:cTn>
                              </p:par>
                              <p:par>
                                <p:cTn id="17" presetID="10" presetClass="exit" presetSubtype="0" fill="hold" grpId="0" nodeType="withEffect">
                                  <p:stCondLst>
                                    <p:cond delay="1100"/>
                                  </p:stCondLst>
                                  <p:childTnLst>
                                    <p:animEffect transition="out" filter="fade">
                                      <p:cBhvr>
                                        <p:cTn id="18" dur="350"/>
                                        <p:tgtEl>
                                          <p:spTgt spid="5243"/>
                                        </p:tgtEl>
                                      </p:cBhvr>
                                    </p:animEffect>
                                    <p:set>
                                      <p:cBhvr>
                                        <p:cTn id="19" dur="1" fill="hold">
                                          <p:stCondLst>
                                            <p:cond delay="349"/>
                                          </p:stCondLst>
                                        </p:cTn>
                                        <p:tgtEl>
                                          <p:spTgt spid="5243"/>
                                        </p:tgtEl>
                                        <p:attrNameLst>
                                          <p:attrName>style.visibility</p:attrName>
                                        </p:attrNameLst>
                                      </p:cBhvr>
                                      <p:to>
                                        <p:strVal val="hidden"/>
                                      </p:to>
                                    </p:set>
                                  </p:childTnLst>
                                </p:cTn>
                              </p:par>
                              <p:par>
                                <p:cTn id="20" presetID="10" presetClass="exit" presetSubtype="0" fill="hold" grpId="0" nodeType="withEffect">
                                  <p:stCondLst>
                                    <p:cond delay="1100"/>
                                  </p:stCondLst>
                                  <p:childTnLst>
                                    <p:animEffect transition="out" filter="fade">
                                      <p:cBhvr>
                                        <p:cTn id="21" dur="350"/>
                                        <p:tgtEl>
                                          <p:spTgt spid="5241"/>
                                        </p:tgtEl>
                                      </p:cBhvr>
                                    </p:animEffect>
                                    <p:set>
                                      <p:cBhvr>
                                        <p:cTn id="22" dur="1" fill="hold">
                                          <p:stCondLst>
                                            <p:cond delay="349"/>
                                          </p:stCondLst>
                                        </p:cTn>
                                        <p:tgtEl>
                                          <p:spTgt spid="5241"/>
                                        </p:tgtEl>
                                        <p:attrNameLst>
                                          <p:attrName>style.visibility</p:attrName>
                                        </p:attrNameLst>
                                      </p:cBhvr>
                                      <p:to>
                                        <p:strVal val="hidden"/>
                                      </p:to>
                                    </p:set>
                                  </p:childTnLst>
                                </p:cTn>
                              </p:par>
                              <p:par>
                                <p:cTn id="23" presetID="10" presetClass="exit" presetSubtype="0" fill="hold" nodeType="withEffect">
                                  <p:stCondLst>
                                    <p:cond delay="1100"/>
                                  </p:stCondLst>
                                  <p:childTnLst>
                                    <p:animEffect transition="out" filter="fade">
                                      <p:cBhvr>
                                        <p:cTn id="24" dur="350"/>
                                        <p:tgtEl>
                                          <p:spTgt spid="5233"/>
                                        </p:tgtEl>
                                      </p:cBhvr>
                                    </p:animEffect>
                                    <p:set>
                                      <p:cBhvr>
                                        <p:cTn id="25" dur="1" fill="hold">
                                          <p:stCondLst>
                                            <p:cond delay="349"/>
                                          </p:stCondLst>
                                        </p:cTn>
                                        <p:tgtEl>
                                          <p:spTgt spid="5233"/>
                                        </p:tgtEl>
                                        <p:attrNameLst>
                                          <p:attrName>style.visibility</p:attrName>
                                        </p:attrNameLst>
                                      </p:cBhvr>
                                      <p:to>
                                        <p:strVal val="hidden"/>
                                      </p:to>
                                    </p:set>
                                  </p:childTnLst>
                                </p:cTn>
                              </p:par>
                              <p:par>
                                <p:cTn id="26" presetID="10" presetClass="entr" presetSubtype="0" fill="hold" nodeType="withEffect">
                                  <p:stCondLst>
                                    <p:cond delay="1100"/>
                                  </p:stCondLst>
                                  <p:childTnLst>
                                    <p:set>
                                      <p:cBhvr>
                                        <p:cTn id="27" dur="1" fill="hold">
                                          <p:stCondLst>
                                            <p:cond delay="0"/>
                                          </p:stCondLst>
                                        </p:cTn>
                                        <p:tgtEl>
                                          <p:spTgt spid="5059"/>
                                        </p:tgtEl>
                                        <p:attrNameLst>
                                          <p:attrName>style.visibility</p:attrName>
                                        </p:attrNameLst>
                                      </p:cBhvr>
                                      <p:to>
                                        <p:strVal val="visible"/>
                                      </p:to>
                                    </p:set>
                                    <p:animEffect transition="in" filter="fade">
                                      <p:cBhvr>
                                        <p:cTn id="28" dur="350"/>
                                        <p:tgtEl>
                                          <p:spTgt spid="5059"/>
                                        </p:tgtEl>
                                      </p:cBhvr>
                                    </p:animEffect>
                                  </p:childTnLst>
                                </p:cTn>
                              </p:par>
                              <p:par>
                                <p:cTn id="29" presetID="10" presetClass="entr" presetSubtype="0" fill="hold" nodeType="withEffect">
                                  <p:stCondLst>
                                    <p:cond delay="1100"/>
                                  </p:stCondLst>
                                  <p:childTnLst>
                                    <p:set>
                                      <p:cBhvr>
                                        <p:cTn id="30" dur="1" fill="hold">
                                          <p:stCondLst>
                                            <p:cond delay="0"/>
                                          </p:stCondLst>
                                        </p:cTn>
                                        <p:tgtEl>
                                          <p:spTgt spid="5056"/>
                                        </p:tgtEl>
                                        <p:attrNameLst>
                                          <p:attrName>style.visibility</p:attrName>
                                        </p:attrNameLst>
                                      </p:cBhvr>
                                      <p:to>
                                        <p:strVal val="visible"/>
                                      </p:to>
                                    </p:set>
                                    <p:animEffect transition="in" filter="fade">
                                      <p:cBhvr>
                                        <p:cTn id="31" dur="350"/>
                                        <p:tgtEl>
                                          <p:spTgt spid="5056"/>
                                        </p:tgtEl>
                                      </p:cBhvr>
                                    </p:animEffect>
                                  </p:childTnLst>
                                </p:cTn>
                              </p:par>
                              <p:par>
                                <p:cTn id="32" presetID="10" presetClass="entr" presetSubtype="0" fill="hold" nodeType="withEffect">
                                  <p:stCondLst>
                                    <p:cond delay="11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3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decel="100000" fill="hold" nodeType="clickEffect">
                                  <p:stCondLst>
                                    <p:cond delay="0"/>
                                  </p:stCondLst>
                                  <p:childTnLst>
                                    <p:animScale>
                                      <p:cBhvr>
                                        <p:cTn id="38" dur="1000" fill="hold"/>
                                        <p:tgtEl>
                                          <p:spTgt spid="5059"/>
                                        </p:tgtEl>
                                      </p:cBhvr>
                                      <p:by x="85000" y="85000"/>
                                    </p:animScale>
                                  </p:childTnLst>
                                </p:cTn>
                              </p:par>
                              <p:par>
                                <p:cTn id="39" presetID="6" presetClass="emph" presetSubtype="0" decel="100000" fill="hold" nodeType="withEffect">
                                  <p:stCondLst>
                                    <p:cond delay="0"/>
                                  </p:stCondLst>
                                  <p:childTnLst>
                                    <p:animScale>
                                      <p:cBhvr>
                                        <p:cTn id="40" dur="1000" fill="hold"/>
                                        <p:tgtEl>
                                          <p:spTgt spid="5056"/>
                                        </p:tgtEl>
                                      </p:cBhvr>
                                      <p:by x="85000" y="85000"/>
                                    </p:animScale>
                                  </p:childTnLst>
                                </p:cTn>
                              </p:par>
                              <p:par>
                                <p:cTn id="41" presetID="6" presetClass="emph" presetSubtype="0" decel="100000" fill="hold" nodeType="withEffect">
                                  <p:stCondLst>
                                    <p:cond delay="0"/>
                                  </p:stCondLst>
                                  <p:childTnLst>
                                    <p:animScale>
                                      <p:cBhvr>
                                        <p:cTn id="42" dur="1000" fill="hold"/>
                                        <p:tgtEl>
                                          <p:spTgt spid="21"/>
                                        </p:tgtEl>
                                      </p:cBhvr>
                                      <p:by x="85000" y="85000"/>
                                    </p:animScale>
                                  </p:childTnLst>
                                </p:cTn>
                              </p:par>
                              <p:par>
                                <p:cTn id="43" presetID="42" presetClass="path" presetSubtype="0" decel="100000" fill="hold" nodeType="withEffect">
                                  <p:stCondLst>
                                    <p:cond delay="0"/>
                                  </p:stCondLst>
                                  <p:childTnLst>
                                    <p:animMotion origin="layout" path="M 3.82436E-6 7.17204E-7 L 0.50829 -0.3729 " pathEditMode="relative" rAng="0" ptsTypes="AA">
                                      <p:cBhvr>
                                        <p:cTn id="44" dur="1000" fill="hold"/>
                                        <p:tgtEl>
                                          <p:spTgt spid="5059"/>
                                        </p:tgtEl>
                                        <p:attrNameLst>
                                          <p:attrName>ppt_x</p:attrName>
                                          <p:attrName>ppt_y</p:attrName>
                                        </p:attrNameLst>
                                      </p:cBhvr>
                                      <p:rCtr x="25415" y="-18656"/>
                                    </p:animMotion>
                                  </p:childTnLst>
                                </p:cTn>
                              </p:par>
                              <p:par>
                                <p:cTn id="45" presetID="42" presetClass="path" presetSubtype="0" decel="100000" fill="hold" nodeType="withEffect">
                                  <p:stCondLst>
                                    <p:cond delay="0"/>
                                  </p:stCondLst>
                                  <p:childTnLst>
                                    <p:animMotion origin="layout" path="M 2.92571E-6 7.17204E-7 L 0.49655 -0.37335 " pathEditMode="relative" rAng="0" ptsTypes="AA">
                                      <p:cBhvr>
                                        <p:cTn id="46" dur="1000" fill="hold"/>
                                        <p:tgtEl>
                                          <p:spTgt spid="5056"/>
                                        </p:tgtEl>
                                        <p:attrNameLst>
                                          <p:attrName>ppt_x</p:attrName>
                                          <p:attrName>ppt_y</p:attrName>
                                        </p:attrNameLst>
                                      </p:cBhvr>
                                      <p:rCtr x="24879" y="-18611"/>
                                    </p:animMotion>
                                  </p:childTnLst>
                                </p:cTn>
                              </p:par>
                              <p:par>
                                <p:cTn id="47" presetID="42" presetClass="path" presetSubtype="0" decel="100000" fill="hold" nodeType="withEffect">
                                  <p:stCondLst>
                                    <p:cond delay="0"/>
                                  </p:stCondLst>
                                  <p:childTnLst>
                                    <p:animMotion origin="layout" path="M 1.8024E-6 7.17204E-7 L 0.40898 -0.26668 " pathEditMode="relative" rAng="0" ptsTypes="AA">
                                      <p:cBhvr>
                                        <p:cTn id="48" dur="1000" fill="hold"/>
                                        <p:tgtEl>
                                          <p:spTgt spid="21"/>
                                        </p:tgtEl>
                                        <p:attrNameLst>
                                          <p:attrName>ppt_x</p:attrName>
                                          <p:attrName>ppt_y</p:attrName>
                                        </p:attrNameLst>
                                      </p:cBhvr>
                                      <p:rCtr x="20449" y="-13345"/>
                                    </p:animMotion>
                                  </p:childTnLst>
                                </p:cTn>
                              </p:par>
                              <p:par>
                                <p:cTn id="49" presetID="10" presetClass="entr" presetSubtype="0" fill="hold" grpId="0" nodeType="withEffect">
                                  <p:stCondLst>
                                    <p:cond delay="900"/>
                                  </p:stCondLst>
                                  <p:childTnLst>
                                    <p:set>
                                      <p:cBhvr>
                                        <p:cTn id="50" dur="1" fill="hold">
                                          <p:stCondLst>
                                            <p:cond delay="0"/>
                                          </p:stCondLst>
                                        </p:cTn>
                                        <p:tgtEl>
                                          <p:spTgt spid="2571"/>
                                        </p:tgtEl>
                                        <p:attrNameLst>
                                          <p:attrName>style.visibility</p:attrName>
                                        </p:attrNameLst>
                                      </p:cBhvr>
                                      <p:to>
                                        <p:strVal val="visible"/>
                                      </p:to>
                                    </p:set>
                                    <p:animEffect transition="in" filter="fade">
                                      <p:cBhvr>
                                        <p:cTn id="51" dur="350"/>
                                        <p:tgtEl>
                                          <p:spTgt spid="2571"/>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2574"/>
                                        </p:tgtEl>
                                        <p:attrNameLst>
                                          <p:attrName>style.visibility</p:attrName>
                                        </p:attrNameLst>
                                      </p:cBhvr>
                                      <p:to>
                                        <p:strVal val="visible"/>
                                      </p:to>
                                    </p:set>
                                    <p:animEffect transition="in" filter="fade">
                                      <p:cBhvr>
                                        <p:cTn id="54" dur="350"/>
                                        <p:tgtEl>
                                          <p:spTgt spid="2574"/>
                                        </p:tgtEl>
                                      </p:cBhvr>
                                    </p:animEffect>
                                  </p:childTnLst>
                                </p:cTn>
                              </p:par>
                              <p:par>
                                <p:cTn id="55" presetID="10" presetClass="entr" presetSubtype="0" fill="hold" grpId="0" nodeType="withEffect">
                                  <p:stCondLst>
                                    <p:cond delay="900"/>
                                  </p:stCondLst>
                                  <p:childTnLst>
                                    <p:set>
                                      <p:cBhvr>
                                        <p:cTn id="56" dur="1" fill="hold">
                                          <p:stCondLst>
                                            <p:cond delay="0"/>
                                          </p:stCondLst>
                                        </p:cTn>
                                        <p:tgtEl>
                                          <p:spTgt spid="2566"/>
                                        </p:tgtEl>
                                        <p:attrNameLst>
                                          <p:attrName>style.visibility</p:attrName>
                                        </p:attrNameLst>
                                      </p:cBhvr>
                                      <p:to>
                                        <p:strVal val="visible"/>
                                      </p:to>
                                    </p:set>
                                    <p:animEffect transition="in" filter="fade">
                                      <p:cBhvr>
                                        <p:cTn id="57" dur="350"/>
                                        <p:tgtEl>
                                          <p:spTgt spid="2566"/>
                                        </p:tgtEl>
                                      </p:cBhvr>
                                    </p:animEffect>
                                  </p:childTnLst>
                                </p:cTn>
                              </p:par>
                              <p:par>
                                <p:cTn id="58" presetID="10" presetClass="entr" presetSubtype="0" fill="hold" nodeType="withEffect">
                                  <p:stCondLst>
                                    <p:cond delay="9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350"/>
                                        <p:tgtEl>
                                          <p:spTgt spid="16"/>
                                        </p:tgtEl>
                                      </p:cBhvr>
                                    </p:animEffect>
                                  </p:childTnLst>
                                </p:cTn>
                              </p:par>
                              <p:par>
                                <p:cTn id="61" presetID="10" presetClass="entr" presetSubtype="0" fill="hold" nodeType="withEffect">
                                  <p:stCondLst>
                                    <p:cond delay="9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50"/>
                                        <p:tgtEl>
                                          <p:spTgt spid="15"/>
                                        </p:tgtEl>
                                      </p:cBhvr>
                                    </p:animEffect>
                                  </p:childTnLst>
                                </p:cTn>
                              </p:par>
                              <p:par>
                                <p:cTn id="64" presetID="10" presetClass="entr" presetSubtype="0" fill="hold" nodeType="withEffect">
                                  <p:stCondLst>
                                    <p:cond delay="90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350"/>
                                        <p:tgtEl>
                                          <p:spTgt spid="17"/>
                                        </p:tgtEl>
                                      </p:cBhvr>
                                    </p:animEffect>
                                  </p:childTnLst>
                                </p:cTn>
                              </p:par>
                              <p:par>
                                <p:cTn id="67" presetID="10" presetClass="exit" presetSubtype="0" fill="hold" nodeType="withEffect">
                                  <p:stCondLst>
                                    <p:cond delay="900"/>
                                  </p:stCondLst>
                                  <p:childTnLst>
                                    <p:animEffect transition="out" filter="fade">
                                      <p:cBhvr>
                                        <p:cTn id="68" dur="350"/>
                                        <p:tgtEl>
                                          <p:spTgt spid="5059"/>
                                        </p:tgtEl>
                                      </p:cBhvr>
                                    </p:animEffect>
                                    <p:set>
                                      <p:cBhvr>
                                        <p:cTn id="69" dur="1" fill="hold">
                                          <p:stCondLst>
                                            <p:cond delay="349"/>
                                          </p:stCondLst>
                                        </p:cTn>
                                        <p:tgtEl>
                                          <p:spTgt spid="5059"/>
                                        </p:tgtEl>
                                        <p:attrNameLst>
                                          <p:attrName>style.visibility</p:attrName>
                                        </p:attrNameLst>
                                      </p:cBhvr>
                                      <p:to>
                                        <p:strVal val="hidden"/>
                                      </p:to>
                                    </p:set>
                                  </p:childTnLst>
                                </p:cTn>
                              </p:par>
                              <p:par>
                                <p:cTn id="70" presetID="10" presetClass="exit" presetSubtype="0" fill="hold" nodeType="withEffect">
                                  <p:stCondLst>
                                    <p:cond delay="900"/>
                                  </p:stCondLst>
                                  <p:childTnLst>
                                    <p:animEffect transition="out" filter="fade">
                                      <p:cBhvr>
                                        <p:cTn id="71" dur="350"/>
                                        <p:tgtEl>
                                          <p:spTgt spid="5056"/>
                                        </p:tgtEl>
                                      </p:cBhvr>
                                    </p:animEffect>
                                    <p:set>
                                      <p:cBhvr>
                                        <p:cTn id="72" dur="1" fill="hold">
                                          <p:stCondLst>
                                            <p:cond delay="349"/>
                                          </p:stCondLst>
                                        </p:cTn>
                                        <p:tgtEl>
                                          <p:spTgt spid="5056"/>
                                        </p:tgtEl>
                                        <p:attrNameLst>
                                          <p:attrName>style.visibility</p:attrName>
                                        </p:attrNameLst>
                                      </p:cBhvr>
                                      <p:to>
                                        <p:strVal val="hidden"/>
                                      </p:to>
                                    </p:set>
                                  </p:childTnLst>
                                </p:cTn>
                              </p:par>
                              <p:par>
                                <p:cTn id="73" presetID="10" presetClass="exit" presetSubtype="0" fill="hold" nodeType="withEffect">
                                  <p:stCondLst>
                                    <p:cond delay="900"/>
                                  </p:stCondLst>
                                  <p:childTnLst>
                                    <p:animEffect transition="out" filter="fade">
                                      <p:cBhvr>
                                        <p:cTn id="74" dur="350"/>
                                        <p:tgtEl>
                                          <p:spTgt spid="21"/>
                                        </p:tgtEl>
                                      </p:cBhvr>
                                    </p:animEffect>
                                    <p:set>
                                      <p:cBhvr>
                                        <p:cTn id="75" dur="1" fill="hold">
                                          <p:stCondLst>
                                            <p:cond delay="349"/>
                                          </p:stCondLst>
                                        </p:cTn>
                                        <p:tgtEl>
                                          <p:spTgt spid="21"/>
                                        </p:tgtEl>
                                        <p:attrNameLst>
                                          <p:attrName>style.visibility</p:attrName>
                                        </p:attrNameLst>
                                      </p:cBhvr>
                                      <p:to>
                                        <p:strVal val="hidden"/>
                                      </p:to>
                                    </p:set>
                                  </p:childTnLst>
                                </p:cTn>
                              </p:par>
                              <p:par>
                                <p:cTn id="76" presetID="16" presetClass="entr" presetSubtype="42" fill="hold" nodeType="withEffect">
                                  <p:stCondLst>
                                    <p:cond delay="1200"/>
                                  </p:stCondLst>
                                  <p:childTnLst>
                                    <p:set>
                                      <p:cBhvr>
                                        <p:cTn id="77" dur="1" fill="hold">
                                          <p:stCondLst>
                                            <p:cond delay="0"/>
                                          </p:stCondLst>
                                        </p:cTn>
                                        <p:tgtEl>
                                          <p:spTgt spid="2553"/>
                                        </p:tgtEl>
                                        <p:attrNameLst>
                                          <p:attrName>style.visibility</p:attrName>
                                        </p:attrNameLst>
                                      </p:cBhvr>
                                      <p:to>
                                        <p:strVal val="visible"/>
                                      </p:to>
                                    </p:set>
                                    <p:animEffect transition="in" filter="barn(outHorizontal)">
                                      <p:cBhvr>
                                        <p:cTn id="78" dur="500"/>
                                        <p:tgtEl>
                                          <p:spTgt spid="2553"/>
                                        </p:tgtEl>
                                      </p:cBhvr>
                                    </p:animEffect>
                                  </p:childTnLst>
                                </p:cTn>
                              </p:par>
                              <p:par>
                                <p:cTn id="79" presetID="53" presetClass="entr" presetSubtype="16" fill="hold" nodeType="withEffect">
                                  <p:stCondLst>
                                    <p:cond delay="1200"/>
                                  </p:stCondLst>
                                  <p:childTnLst>
                                    <p:set>
                                      <p:cBhvr>
                                        <p:cTn id="80" dur="1" fill="hold">
                                          <p:stCondLst>
                                            <p:cond delay="0"/>
                                          </p:stCondLst>
                                        </p:cTn>
                                        <p:tgtEl>
                                          <p:spTgt spid="2552"/>
                                        </p:tgtEl>
                                        <p:attrNameLst>
                                          <p:attrName>style.visibility</p:attrName>
                                        </p:attrNameLst>
                                      </p:cBhvr>
                                      <p:to>
                                        <p:strVal val="visible"/>
                                      </p:to>
                                    </p:set>
                                    <p:anim calcmode="lin" valueType="num">
                                      <p:cBhvr>
                                        <p:cTn id="81" dur="250" fill="hold"/>
                                        <p:tgtEl>
                                          <p:spTgt spid="2552"/>
                                        </p:tgtEl>
                                        <p:attrNameLst>
                                          <p:attrName>ppt_w</p:attrName>
                                        </p:attrNameLst>
                                      </p:cBhvr>
                                      <p:tavLst>
                                        <p:tav tm="0">
                                          <p:val>
                                            <p:fltVal val="0"/>
                                          </p:val>
                                        </p:tav>
                                        <p:tav tm="100000">
                                          <p:val>
                                            <p:strVal val="#ppt_w"/>
                                          </p:val>
                                        </p:tav>
                                      </p:tavLst>
                                    </p:anim>
                                    <p:anim calcmode="lin" valueType="num">
                                      <p:cBhvr>
                                        <p:cTn id="82" dur="250" fill="hold"/>
                                        <p:tgtEl>
                                          <p:spTgt spid="2552"/>
                                        </p:tgtEl>
                                        <p:attrNameLst>
                                          <p:attrName>ppt_h</p:attrName>
                                        </p:attrNameLst>
                                      </p:cBhvr>
                                      <p:tavLst>
                                        <p:tav tm="0">
                                          <p:val>
                                            <p:fltVal val="0"/>
                                          </p:val>
                                        </p:tav>
                                        <p:tav tm="100000">
                                          <p:val>
                                            <p:strVal val="#ppt_h"/>
                                          </p:val>
                                        </p:tav>
                                      </p:tavLst>
                                    </p:anim>
                                    <p:animEffect transition="in" filter="fade">
                                      <p:cBhvr>
                                        <p:cTn id="83" dur="250"/>
                                        <p:tgtEl>
                                          <p:spTgt spid="2552"/>
                                        </p:tgtEl>
                                      </p:cBhvr>
                                    </p:animEffect>
                                  </p:childTnLst>
                                </p:cTn>
                              </p:par>
                              <p:par>
                                <p:cTn id="84" presetID="6" presetClass="emph" presetSubtype="0" decel="100000" fill="hold" nodeType="withEffect">
                                  <p:stCondLst>
                                    <p:cond delay="1400"/>
                                  </p:stCondLst>
                                  <p:childTnLst>
                                    <p:animScale>
                                      <p:cBhvr>
                                        <p:cTn id="85" dur="250" fill="hold"/>
                                        <p:tgtEl>
                                          <p:spTgt spid="2552"/>
                                        </p:tgtEl>
                                      </p:cBhvr>
                                      <p:by x="110000" y="110000"/>
                                    </p:animScale>
                                  </p:childTnLst>
                                </p:cTn>
                              </p:par>
                              <p:par>
                                <p:cTn id="86" presetID="6" presetClass="emph" presetSubtype="0" decel="100000" fill="hold" nodeType="withEffect">
                                  <p:stCondLst>
                                    <p:cond delay="1500"/>
                                  </p:stCondLst>
                                  <p:childTnLst>
                                    <p:animScale>
                                      <p:cBhvr>
                                        <p:cTn id="87" dur="250" fill="hold"/>
                                        <p:tgtEl>
                                          <p:spTgt spid="2552"/>
                                        </p:tgtEl>
                                      </p:cBhvr>
                                      <p:by x="91000" y="91000"/>
                                    </p:animScale>
                                  </p:childTnLst>
                                </p:cTn>
                              </p:par>
                              <p:par>
                                <p:cTn id="88" presetID="53" presetClass="entr" presetSubtype="16" fill="hold" nodeType="withEffect">
                                  <p:stCondLst>
                                    <p:cond delay="1500"/>
                                  </p:stCondLst>
                                  <p:childTnLst>
                                    <p:set>
                                      <p:cBhvr>
                                        <p:cTn id="89" dur="1" fill="hold">
                                          <p:stCondLst>
                                            <p:cond delay="0"/>
                                          </p:stCondLst>
                                        </p:cTn>
                                        <p:tgtEl>
                                          <p:spTgt spid="2589"/>
                                        </p:tgtEl>
                                        <p:attrNameLst>
                                          <p:attrName>style.visibility</p:attrName>
                                        </p:attrNameLst>
                                      </p:cBhvr>
                                      <p:to>
                                        <p:strVal val="visible"/>
                                      </p:to>
                                    </p:set>
                                    <p:anim calcmode="lin" valueType="num">
                                      <p:cBhvr>
                                        <p:cTn id="90" dur="250" fill="hold"/>
                                        <p:tgtEl>
                                          <p:spTgt spid="2589"/>
                                        </p:tgtEl>
                                        <p:attrNameLst>
                                          <p:attrName>ppt_w</p:attrName>
                                        </p:attrNameLst>
                                      </p:cBhvr>
                                      <p:tavLst>
                                        <p:tav tm="0">
                                          <p:val>
                                            <p:fltVal val="0"/>
                                          </p:val>
                                        </p:tav>
                                        <p:tav tm="100000">
                                          <p:val>
                                            <p:strVal val="#ppt_w"/>
                                          </p:val>
                                        </p:tav>
                                      </p:tavLst>
                                    </p:anim>
                                    <p:anim calcmode="lin" valueType="num">
                                      <p:cBhvr>
                                        <p:cTn id="91" dur="250" fill="hold"/>
                                        <p:tgtEl>
                                          <p:spTgt spid="2589"/>
                                        </p:tgtEl>
                                        <p:attrNameLst>
                                          <p:attrName>ppt_h</p:attrName>
                                        </p:attrNameLst>
                                      </p:cBhvr>
                                      <p:tavLst>
                                        <p:tav tm="0">
                                          <p:val>
                                            <p:fltVal val="0"/>
                                          </p:val>
                                        </p:tav>
                                        <p:tav tm="100000">
                                          <p:val>
                                            <p:strVal val="#ppt_h"/>
                                          </p:val>
                                        </p:tav>
                                      </p:tavLst>
                                    </p:anim>
                                    <p:animEffect transition="in" filter="fade">
                                      <p:cBhvr>
                                        <p:cTn id="92" dur="250"/>
                                        <p:tgtEl>
                                          <p:spTgt spid="2589"/>
                                        </p:tgtEl>
                                      </p:cBhvr>
                                    </p:animEffect>
                                  </p:childTnLst>
                                </p:cTn>
                              </p:par>
                              <p:par>
                                <p:cTn id="93" presetID="6" presetClass="emph" presetSubtype="0" decel="100000" fill="hold" nodeType="withEffect">
                                  <p:stCondLst>
                                    <p:cond delay="1700"/>
                                  </p:stCondLst>
                                  <p:childTnLst>
                                    <p:animScale>
                                      <p:cBhvr>
                                        <p:cTn id="94" dur="250" fill="hold"/>
                                        <p:tgtEl>
                                          <p:spTgt spid="2589"/>
                                        </p:tgtEl>
                                      </p:cBhvr>
                                      <p:by x="110000" y="110000"/>
                                    </p:animScale>
                                  </p:childTnLst>
                                </p:cTn>
                              </p:par>
                              <p:par>
                                <p:cTn id="95" presetID="6" presetClass="emph" presetSubtype="0" decel="100000" fill="hold" nodeType="withEffect">
                                  <p:stCondLst>
                                    <p:cond delay="1800"/>
                                  </p:stCondLst>
                                  <p:childTnLst>
                                    <p:animScale>
                                      <p:cBhvr>
                                        <p:cTn id="96" dur="250" fill="hold"/>
                                        <p:tgtEl>
                                          <p:spTgt spid="2589"/>
                                        </p:tgtEl>
                                      </p:cBhvr>
                                      <p:by x="91000" y="91000"/>
                                    </p:animScale>
                                  </p:childTnLst>
                                </p:cTn>
                              </p:par>
                              <p:par>
                                <p:cTn id="97" presetID="10" presetClass="entr" presetSubtype="0" fill="hold" grpId="1" nodeType="withEffect">
                                  <p:stCondLst>
                                    <p:cond delay="0"/>
                                  </p:stCondLst>
                                  <p:childTnLst>
                                    <p:set>
                                      <p:cBhvr>
                                        <p:cTn id="98" dur="1" fill="hold">
                                          <p:stCondLst>
                                            <p:cond delay="0"/>
                                          </p:stCondLst>
                                        </p:cTn>
                                        <p:tgtEl>
                                          <p:spTgt spid="5243"/>
                                        </p:tgtEl>
                                        <p:attrNameLst>
                                          <p:attrName>style.visibility</p:attrName>
                                        </p:attrNameLst>
                                      </p:cBhvr>
                                      <p:to>
                                        <p:strVal val="visible"/>
                                      </p:to>
                                    </p:set>
                                    <p:animEffect transition="in" filter="fade">
                                      <p:cBhvr>
                                        <p:cTn id="99" dur="250"/>
                                        <p:tgtEl>
                                          <p:spTgt spid="5243"/>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5241"/>
                                        </p:tgtEl>
                                        <p:attrNameLst>
                                          <p:attrName>style.visibility</p:attrName>
                                        </p:attrNameLst>
                                      </p:cBhvr>
                                      <p:to>
                                        <p:strVal val="visible"/>
                                      </p:to>
                                    </p:set>
                                    <p:animEffect transition="in" filter="fade">
                                      <p:cBhvr>
                                        <p:cTn id="102" dur="250"/>
                                        <p:tgtEl>
                                          <p:spTgt spid="5241"/>
                                        </p:tgtEl>
                                      </p:cBhvr>
                                    </p:animEffect>
                                  </p:childTnLst>
                                </p:cTn>
                              </p:par>
                              <p:par>
                                <p:cTn id="103" presetID="10" presetClass="entr" presetSubtype="0" fill="hold" nodeType="withEffect">
                                  <p:stCondLst>
                                    <p:cond delay="0"/>
                                  </p:stCondLst>
                                  <p:childTnLst>
                                    <p:set>
                                      <p:cBhvr>
                                        <p:cTn id="104" dur="1" fill="hold">
                                          <p:stCondLst>
                                            <p:cond delay="0"/>
                                          </p:stCondLst>
                                        </p:cTn>
                                        <p:tgtEl>
                                          <p:spTgt spid="5233"/>
                                        </p:tgtEl>
                                        <p:attrNameLst>
                                          <p:attrName>style.visibility</p:attrName>
                                        </p:attrNameLst>
                                      </p:cBhvr>
                                      <p:to>
                                        <p:strVal val="visible"/>
                                      </p:to>
                                    </p:set>
                                    <p:animEffect transition="in" filter="fade">
                                      <p:cBhvr>
                                        <p:cTn id="105" dur="250"/>
                                        <p:tgtEl>
                                          <p:spTgt spid="5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 grpId="0" animBg="1"/>
      <p:bldP spid="2550" grpId="1" animBg="1"/>
      <p:bldP spid="2550" grpId="2" animBg="1"/>
      <p:bldP spid="2551" grpId="0"/>
      <p:bldP spid="5241" grpId="0" animBg="1"/>
      <p:bldP spid="5241" grpId="1" animBg="1"/>
      <p:bldP spid="2566" grpId="0"/>
      <p:bldP spid="2571" grpId="0"/>
      <p:bldP spid="2574" grpId="0"/>
      <p:bldP spid="5243" grpId="0" animBg="1"/>
      <p:bldP spid="524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37331" y="4161464"/>
            <a:ext cx="11187793" cy="1522635"/>
            <a:chOff x="-84364" y="3828232"/>
            <a:chExt cx="11187793" cy="1605472"/>
          </a:xfrm>
        </p:grpSpPr>
        <p:sp>
          <p:nvSpPr>
            <p:cNvPr id="72" name="Rectangle 71"/>
            <p:cNvSpPr/>
            <p:nvPr/>
          </p:nvSpPr>
          <p:spPr bwMode="auto">
            <a:xfrm>
              <a:off x="59280" y="3828232"/>
              <a:ext cx="11044149" cy="1605472"/>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3" name="TextBox 72"/>
            <p:cNvSpPr txBox="1"/>
            <p:nvPr/>
          </p:nvSpPr>
          <p:spPr>
            <a:xfrm>
              <a:off x="-84364" y="3828232"/>
              <a:ext cx="1563968" cy="1187746"/>
            </a:xfrm>
            <a:prstGeom prst="rect">
              <a:avLst/>
            </a:prstGeom>
            <a:noFill/>
          </p:spPr>
          <p:txBody>
            <a:bodyPr wrap="square" lIns="182880" tIns="146304" rIns="182880" bIns="146304" rtlCol="0">
              <a:spAutoFit/>
            </a:bodyPr>
            <a:lstStyle/>
            <a:p>
              <a:pPr algn="ctr" defTabSz="932040">
                <a:lnSpc>
                  <a:spcPct val="90000"/>
                </a:lnSpc>
              </a:pPr>
              <a:r>
                <a:rPr lang="en-US" sz="2000" dirty="0" smtClean="0">
                  <a:solidFill>
                    <a:srgbClr val="FFFFFF"/>
                  </a:solidFill>
                </a:rPr>
                <a:t>Windows </a:t>
              </a:r>
              <a:r>
                <a:rPr lang="en-US" sz="2000" dirty="0">
                  <a:solidFill>
                    <a:srgbClr val="FFFFFF"/>
                  </a:solidFill>
                </a:rPr>
                <a:t>Azure Pack</a:t>
              </a:r>
            </a:p>
          </p:txBody>
        </p:sp>
      </p:grpSp>
      <p:sp>
        <p:nvSpPr>
          <p:cNvPr id="45" name="Title 3"/>
          <p:cNvSpPr>
            <a:spLocks noGrp="1"/>
          </p:cNvSpPr>
          <p:nvPr>
            <p:ph type="title"/>
          </p:nvPr>
        </p:nvSpPr>
        <p:spPr/>
        <p:txBody>
          <a:bodyPr/>
          <a:lstStyle/>
          <a:p>
            <a:r>
              <a:rPr lang="en-US" sz="4800" dirty="0">
                <a:solidFill>
                  <a:schemeClr val="tx1"/>
                </a:solidFill>
              </a:rPr>
              <a:t>Azure Pack</a:t>
            </a:r>
            <a:endParaRPr lang="en-US" sz="4800" b="1" dirty="0">
              <a:solidFill>
                <a:schemeClr val="tx1"/>
              </a:solidFill>
            </a:endParaRPr>
          </a:p>
        </p:txBody>
      </p:sp>
      <p:sp>
        <p:nvSpPr>
          <p:cNvPr id="126" name="Rectangle 125"/>
          <p:cNvSpPr/>
          <p:nvPr/>
        </p:nvSpPr>
        <p:spPr bwMode="auto">
          <a:xfrm>
            <a:off x="1232865" y="3980022"/>
            <a:ext cx="1025864" cy="480229"/>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83" tIns="149105" rIns="186383" bIns="149105" numCol="1" spcCol="0" rtlCol="0" fromWordArt="0" anchor="t" anchorCtr="0" forceAA="0" compatLnSpc="1">
            <a:prstTxWarp prst="textNoShape">
              <a:avLst/>
            </a:prstTxWarp>
            <a:noAutofit/>
          </a:bodyPr>
          <a:lstStyle/>
          <a:p>
            <a:pPr algn="ctr" defTabSz="931589" fontAlgn="base">
              <a:lnSpc>
                <a:spcPct val="90000"/>
              </a:lnSpc>
              <a:spcBef>
                <a:spcPct val="0"/>
              </a:spcBef>
              <a:spcAft>
                <a:spcPct val="0"/>
              </a:spcAft>
            </a:pPr>
            <a:endParaRPr lang="en-US" sz="2000" spc="-51" dirty="0">
              <a:gradFill>
                <a:gsLst>
                  <a:gs pos="1250">
                    <a:srgbClr val="FFFFFF"/>
                  </a:gs>
                  <a:gs pos="10417">
                    <a:srgbClr val="FFFFFF"/>
                  </a:gs>
                </a:gsLst>
                <a:lin ang="5400000" scaled="0"/>
              </a:gradFill>
            </a:endParaRPr>
          </a:p>
        </p:txBody>
      </p:sp>
      <p:sp>
        <p:nvSpPr>
          <p:cNvPr id="128" name="Rectangle 127"/>
          <p:cNvSpPr/>
          <p:nvPr/>
        </p:nvSpPr>
        <p:spPr bwMode="auto">
          <a:xfrm>
            <a:off x="1691641" y="5704265"/>
            <a:ext cx="9320270" cy="473279"/>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383" tIns="46548" rIns="186197" bIns="46548" numCol="1" rtlCol="0" anchor="ctr" anchorCtr="0" compatLnSpc="1">
            <a:prstTxWarp prst="textNoShape">
              <a:avLst/>
            </a:prstTxWarp>
          </a:bodyPr>
          <a:lstStyle/>
          <a:p>
            <a:pPr algn="ctr" defTabSz="930657" fontAlgn="base">
              <a:lnSpc>
                <a:spcPct val="90000"/>
              </a:lnSpc>
              <a:spcBef>
                <a:spcPct val="0"/>
              </a:spcBef>
              <a:spcAft>
                <a:spcPct val="0"/>
              </a:spcAft>
            </a:pPr>
            <a:r>
              <a:rPr lang="en-US" sz="2000" spc="-51" dirty="0">
                <a:gradFill>
                  <a:gsLst>
                    <a:gs pos="0">
                      <a:srgbClr val="EFEFEF"/>
                    </a:gs>
                    <a:gs pos="100000">
                      <a:srgbClr val="EFEFEF"/>
                    </a:gs>
                  </a:gsLst>
                  <a:lin ang="5400000" scaled="0"/>
                </a:gradFill>
              </a:rPr>
              <a:t>System Center + Windows Server</a:t>
            </a:r>
          </a:p>
        </p:txBody>
      </p:sp>
      <p:sp>
        <p:nvSpPr>
          <p:cNvPr id="134" name="Rectangle 133"/>
          <p:cNvSpPr/>
          <p:nvPr/>
        </p:nvSpPr>
        <p:spPr bwMode="auto">
          <a:xfrm>
            <a:off x="1691641" y="6249843"/>
            <a:ext cx="9319260" cy="47327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383" tIns="46548" rIns="186197" bIns="46548" numCol="1" rtlCol="0" anchor="ctr" anchorCtr="0" compatLnSpc="1">
            <a:prstTxWarp prst="textNoShape">
              <a:avLst/>
            </a:prstTxWarp>
          </a:bodyPr>
          <a:lstStyle/>
          <a:p>
            <a:pPr algn="ctr" defTabSz="930657" fontAlgn="base">
              <a:lnSpc>
                <a:spcPct val="90000"/>
              </a:lnSpc>
              <a:spcBef>
                <a:spcPct val="0"/>
              </a:spcBef>
              <a:spcAft>
                <a:spcPct val="0"/>
              </a:spcAft>
            </a:pPr>
            <a:r>
              <a:rPr lang="en-US" sz="2000" spc="-51" dirty="0">
                <a:gradFill>
                  <a:gsLst>
                    <a:gs pos="0">
                      <a:srgbClr val="EFEFEF"/>
                    </a:gs>
                    <a:gs pos="100000">
                      <a:srgbClr val="EFEFEF"/>
                    </a:gs>
                  </a:gsLst>
                  <a:lin ang="5400000" scaled="0"/>
                </a:gradFill>
              </a:rPr>
              <a:t>Compute, Storage, Network</a:t>
            </a:r>
          </a:p>
        </p:txBody>
      </p:sp>
      <p:grpSp>
        <p:nvGrpSpPr>
          <p:cNvPr id="3" name="Group 2"/>
          <p:cNvGrpSpPr/>
          <p:nvPr/>
        </p:nvGrpSpPr>
        <p:grpSpPr>
          <a:xfrm>
            <a:off x="1691640" y="4191535"/>
            <a:ext cx="4470025" cy="1452430"/>
            <a:chOff x="6546470" y="3878399"/>
            <a:chExt cx="4470025" cy="1452430"/>
          </a:xfrm>
        </p:grpSpPr>
        <p:sp>
          <p:nvSpPr>
            <p:cNvPr id="130" name="Rectangle 129"/>
            <p:cNvSpPr/>
            <p:nvPr/>
          </p:nvSpPr>
          <p:spPr bwMode="auto">
            <a:xfrm>
              <a:off x="6546470" y="3878399"/>
              <a:ext cx="4470025" cy="404181"/>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46582" rIns="186336" bIns="46582" numCol="1" rtlCol="0" anchor="ctr" anchorCtr="0" compatLnSpc="1">
              <a:prstTxWarp prst="textNoShape">
                <a:avLst/>
              </a:prstTxWarp>
            </a:bodyPr>
            <a:lstStyle/>
            <a:p>
              <a:pPr algn="ctr" defTabSz="930657" fontAlgn="base">
                <a:lnSpc>
                  <a:spcPct val="90000"/>
                </a:lnSpc>
                <a:spcBef>
                  <a:spcPct val="0"/>
                </a:spcBef>
                <a:spcAft>
                  <a:spcPct val="0"/>
                </a:spcAft>
              </a:pPr>
              <a:r>
                <a:rPr lang="en-US" sz="2000" spc="-51" dirty="0">
                  <a:gradFill>
                    <a:gsLst>
                      <a:gs pos="0">
                        <a:srgbClr val="EFEFEF"/>
                      </a:gs>
                      <a:gs pos="100000">
                        <a:srgbClr val="EFEFEF"/>
                      </a:gs>
                    </a:gsLst>
                    <a:lin ang="5400000" scaled="0"/>
                  </a:gradFill>
                </a:rPr>
                <a:t>Admin Portal</a:t>
              </a:r>
            </a:p>
          </p:txBody>
        </p:sp>
        <p:sp>
          <p:nvSpPr>
            <p:cNvPr id="131" name="Rectangle 130"/>
            <p:cNvSpPr/>
            <p:nvPr/>
          </p:nvSpPr>
          <p:spPr bwMode="auto">
            <a:xfrm>
              <a:off x="9248396" y="4323705"/>
              <a:ext cx="845727" cy="1007124"/>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r>
                <a:rPr lang="en-US" sz="1600" dirty="0">
                  <a:gradFill>
                    <a:gsLst>
                      <a:gs pos="0">
                        <a:srgbClr val="FFFFFF"/>
                      </a:gs>
                      <a:gs pos="100000">
                        <a:srgbClr val="FFFFFF"/>
                      </a:gs>
                    </a:gsLst>
                    <a:lin ang="5400000" scaled="0"/>
                  </a:gradFill>
                </a:rPr>
                <a:t>Tenant </a:t>
              </a:r>
              <a:r>
                <a:rPr lang="en-US" sz="1600" dirty="0" err="1">
                  <a:gradFill>
                    <a:gsLst>
                      <a:gs pos="0">
                        <a:srgbClr val="FFFFFF"/>
                      </a:gs>
                      <a:gs pos="100000">
                        <a:srgbClr val="FFFFFF"/>
                      </a:gs>
                    </a:gsLst>
                    <a:lin ang="5400000" scaled="0"/>
                  </a:gradFill>
                </a:rPr>
                <a:t>Mgt</a:t>
              </a:r>
              <a:endParaRPr lang="en-US" sz="1600" dirty="0">
                <a:gradFill>
                  <a:gsLst>
                    <a:gs pos="0">
                      <a:srgbClr val="FFFFFF"/>
                    </a:gs>
                    <a:gs pos="100000">
                      <a:srgbClr val="FFFFFF"/>
                    </a:gs>
                  </a:gsLst>
                  <a:lin ang="5400000" scaled="0"/>
                </a:gradFill>
              </a:endParaRPr>
            </a:p>
          </p:txBody>
        </p:sp>
        <p:sp>
          <p:nvSpPr>
            <p:cNvPr id="132" name="Rectangle 131"/>
            <p:cNvSpPr/>
            <p:nvPr/>
          </p:nvSpPr>
          <p:spPr bwMode="auto">
            <a:xfrm>
              <a:off x="7468253" y="4330756"/>
              <a:ext cx="817823" cy="1000072"/>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r>
                <a:rPr lang="en-US" sz="1600" dirty="0">
                  <a:gradFill>
                    <a:gsLst>
                      <a:gs pos="0">
                        <a:srgbClr val="FFFFFF"/>
                      </a:gs>
                      <a:gs pos="100000">
                        <a:srgbClr val="FFFFFF"/>
                      </a:gs>
                    </a:gsLst>
                    <a:lin ang="5400000" scaled="0"/>
                  </a:gradFill>
                </a:rPr>
                <a:t>Auto-</a:t>
              </a:r>
              <a:r>
                <a:rPr lang="en-US" sz="1600" dirty="0" err="1">
                  <a:gradFill>
                    <a:gsLst>
                      <a:gs pos="0">
                        <a:srgbClr val="FFFFFF"/>
                      </a:gs>
                      <a:gs pos="100000">
                        <a:srgbClr val="FFFFFF"/>
                      </a:gs>
                    </a:gsLst>
                    <a:lin ang="5400000" scaled="0"/>
                  </a:gradFill>
                </a:rPr>
                <a:t>mation</a:t>
              </a:r>
              <a:endParaRPr lang="en-US" sz="1200" dirty="0">
                <a:gradFill>
                  <a:gsLst>
                    <a:gs pos="0">
                      <a:srgbClr val="FFFFFF"/>
                    </a:gs>
                    <a:gs pos="100000">
                      <a:srgbClr val="FFFFFF"/>
                    </a:gs>
                  </a:gsLst>
                  <a:lin ang="5400000" scaled="0"/>
                </a:gradFill>
              </a:endParaRPr>
            </a:p>
          </p:txBody>
        </p:sp>
        <p:sp>
          <p:nvSpPr>
            <p:cNvPr id="133" name="Rectangle 132"/>
            <p:cNvSpPr/>
            <p:nvPr/>
          </p:nvSpPr>
          <p:spPr bwMode="auto">
            <a:xfrm>
              <a:off x="6552934" y="4330756"/>
              <a:ext cx="837049" cy="1000072"/>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r>
                <a:rPr lang="en-US" sz="1600" dirty="0">
                  <a:gradFill>
                    <a:gsLst>
                      <a:gs pos="0">
                        <a:srgbClr val="FFFFFF"/>
                      </a:gs>
                      <a:gs pos="100000">
                        <a:srgbClr val="FFFFFF"/>
                      </a:gs>
                    </a:gsLst>
                    <a:lin ang="5400000" scaled="0"/>
                  </a:gradFill>
                </a:rPr>
                <a:t>Resource Clouds </a:t>
              </a:r>
            </a:p>
          </p:txBody>
        </p:sp>
        <p:sp>
          <p:nvSpPr>
            <p:cNvPr id="159" name="Rectangle 158"/>
            <p:cNvSpPr/>
            <p:nvPr/>
          </p:nvSpPr>
          <p:spPr bwMode="auto">
            <a:xfrm>
              <a:off x="10170768" y="4323704"/>
              <a:ext cx="845727" cy="1007124"/>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r>
                <a:rPr lang="en-US" sz="1600" dirty="0">
                  <a:gradFill>
                    <a:gsLst>
                      <a:gs pos="0">
                        <a:srgbClr val="FFFFFF"/>
                      </a:gs>
                      <a:gs pos="100000">
                        <a:srgbClr val="FFFFFF"/>
                      </a:gs>
                    </a:gsLst>
                    <a:lin ang="5400000" scaled="0"/>
                  </a:gradFill>
                </a:rPr>
                <a:t>Hosting Plans</a:t>
              </a:r>
            </a:p>
          </p:txBody>
        </p:sp>
        <p:sp>
          <p:nvSpPr>
            <p:cNvPr id="160" name="Rectangle 159"/>
            <p:cNvSpPr/>
            <p:nvPr/>
          </p:nvSpPr>
          <p:spPr bwMode="auto">
            <a:xfrm>
              <a:off x="8364346" y="4330755"/>
              <a:ext cx="806185" cy="1000073"/>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r>
                <a:rPr lang="en-US" sz="1600" dirty="0">
                  <a:gradFill>
                    <a:gsLst>
                      <a:gs pos="0">
                        <a:srgbClr val="FFFFFF"/>
                      </a:gs>
                      <a:gs pos="100000">
                        <a:srgbClr val="FFFFFF"/>
                      </a:gs>
                    </a:gsLst>
                    <a:lin ang="5400000" scaled="0"/>
                  </a:gradFill>
                </a:rPr>
                <a:t>Billing</a:t>
              </a:r>
            </a:p>
          </p:txBody>
        </p:sp>
      </p:grpSp>
      <p:grpSp>
        <p:nvGrpSpPr>
          <p:cNvPr id="2" name="Group 1"/>
          <p:cNvGrpSpPr/>
          <p:nvPr/>
        </p:nvGrpSpPr>
        <p:grpSpPr>
          <a:xfrm>
            <a:off x="6274918" y="4195016"/>
            <a:ext cx="4736992" cy="1448941"/>
            <a:chOff x="1722669" y="3881889"/>
            <a:chExt cx="4736992" cy="1448941"/>
          </a:xfrm>
        </p:grpSpPr>
        <p:sp>
          <p:nvSpPr>
            <p:cNvPr id="46" name="Rectangle 45"/>
            <p:cNvSpPr/>
            <p:nvPr/>
          </p:nvSpPr>
          <p:spPr bwMode="auto">
            <a:xfrm>
              <a:off x="1722670" y="3881889"/>
              <a:ext cx="4735982" cy="40581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46582" rIns="186336" bIns="46582" numCol="1" rtlCol="0" anchor="ctr" anchorCtr="0" compatLnSpc="1">
              <a:prstTxWarp prst="textNoShape">
                <a:avLst/>
              </a:prstTxWarp>
            </a:bodyPr>
            <a:lstStyle/>
            <a:p>
              <a:pPr algn="ctr" defTabSz="930657" fontAlgn="base">
                <a:lnSpc>
                  <a:spcPct val="90000"/>
                </a:lnSpc>
                <a:spcBef>
                  <a:spcPct val="0"/>
                </a:spcBef>
                <a:spcAft>
                  <a:spcPct val="0"/>
                </a:spcAft>
              </a:pPr>
              <a:r>
                <a:rPr lang="en-US" sz="2000" spc="-51" dirty="0">
                  <a:gradFill>
                    <a:gsLst>
                      <a:gs pos="0">
                        <a:srgbClr val="EFEFEF"/>
                      </a:gs>
                      <a:gs pos="100000">
                        <a:srgbClr val="EFEFEF"/>
                      </a:gs>
                    </a:gsLst>
                    <a:lin ang="5400000" scaled="0"/>
                  </a:gradFill>
                </a:rPr>
                <a:t>Tenant Portal</a:t>
              </a:r>
            </a:p>
          </p:txBody>
        </p:sp>
        <p:sp>
          <p:nvSpPr>
            <p:cNvPr id="167" name="Rectangle 166"/>
            <p:cNvSpPr/>
            <p:nvPr/>
          </p:nvSpPr>
          <p:spPr bwMode="auto">
            <a:xfrm>
              <a:off x="1722669" y="4330140"/>
              <a:ext cx="868551" cy="100069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68" name="Rectangle 167"/>
            <p:cNvSpPr/>
            <p:nvPr/>
          </p:nvSpPr>
          <p:spPr bwMode="auto">
            <a:xfrm>
              <a:off x="2667234" y="4330140"/>
              <a:ext cx="899290" cy="100068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69" name="Rectangle 168"/>
            <p:cNvSpPr/>
            <p:nvPr/>
          </p:nvSpPr>
          <p:spPr bwMode="auto">
            <a:xfrm>
              <a:off x="3652020" y="4330139"/>
              <a:ext cx="887319" cy="100068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70" name="Rectangle 169"/>
            <p:cNvSpPr/>
            <p:nvPr/>
          </p:nvSpPr>
          <p:spPr bwMode="auto">
            <a:xfrm>
              <a:off x="4615352" y="4330139"/>
              <a:ext cx="896803" cy="100068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71" name="Rectangle 170"/>
            <p:cNvSpPr/>
            <p:nvPr/>
          </p:nvSpPr>
          <p:spPr bwMode="auto">
            <a:xfrm>
              <a:off x="5588169" y="4330140"/>
              <a:ext cx="871492" cy="100068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algn="ctr" defTabSz="93177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72" name="Freeform 357"/>
            <p:cNvSpPr>
              <a:spLocks noChangeAspect="1" noEditPoints="1"/>
            </p:cNvSpPr>
            <p:nvPr/>
          </p:nvSpPr>
          <p:spPr bwMode="auto">
            <a:xfrm>
              <a:off x="1859117" y="4599520"/>
              <a:ext cx="575762" cy="575771"/>
            </a:xfrm>
            <a:custGeom>
              <a:avLst/>
              <a:gdLst>
                <a:gd name="T0" fmla="*/ 200 w 400"/>
                <a:gd name="T1" fmla="*/ 400 h 400"/>
                <a:gd name="T2" fmla="*/ 200 w 400"/>
                <a:gd name="T3" fmla="*/ 0 h 400"/>
                <a:gd name="T4" fmla="*/ 96 w 400"/>
                <a:gd name="T5" fmla="*/ 190 h 400"/>
                <a:gd name="T6" fmla="*/ 43 w 400"/>
                <a:gd name="T7" fmla="*/ 111 h 400"/>
                <a:gd name="T8" fmla="*/ 96 w 400"/>
                <a:gd name="T9" fmla="*/ 190 h 400"/>
                <a:gd name="T10" fmla="*/ 131 w 400"/>
                <a:gd name="T11" fmla="*/ 111 h 400"/>
                <a:gd name="T12" fmla="*/ 190 w 400"/>
                <a:gd name="T13" fmla="*/ 190 h 400"/>
                <a:gd name="T14" fmla="*/ 190 w 400"/>
                <a:gd name="T15" fmla="*/ 20 h 400"/>
                <a:gd name="T16" fmla="*/ 190 w 400"/>
                <a:gd name="T17" fmla="*/ 91 h 400"/>
                <a:gd name="T18" fmla="*/ 56 w 400"/>
                <a:gd name="T19" fmla="*/ 91 h 400"/>
                <a:gd name="T20" fmla="*/ 158 w 400"/>
                <a:gd name="T21" fmla="*/ 24 h 400"/>
                <a:gd name="T22" fmla="*/ 380 w 400"/>
                <a:gd name="T23" fmla="*/ 190 h 400"/>
                <a:gd name="T24" fmla="*/ 290 w 400"/>
                <a:gd name="T25" fmla="*/ 111 h 400"/>
                <a:gd name="T26" fmla="*/ 380 w 400"/>
                <a:gd name="T27" fmla="*/ 190 h 400"/>
                <a:gd name="T28" fmla="*/ 284 w 400"/>
                <a:gd name="T29" fmla="*/ 190 h 400"/>
                <a:gd name="T30" fmla="*/ 210 w 400"/>
                <a:gd name="T31" fmla="*/ 111 h 400"/>
                <a:gd name="T32" fmla="*/ 210 w 400"/>
                <a:gd name="T33" fmla="*/ 91 h 400"/>
                <a:gd name="T34" fmla="*/ 210 w 400"/>
                <a:gd name="T35" fmla="*/ 20 h 400"/>
                <a:gd name="T36" fmla="*/ 242 w 400"/>
                <a:gd name="T37" fmla="*/ 24 h 400"/>
                <a:gd name="T38" fmla="*/ 344 w 400"/>
                <a:gd name="T39" fmla="*/ 91 h 400"/>
                <a:gd name="T40" fmla="*/ 20 w 400"/>
                <a:gd name="T41" fmla="*/ 210 h 400"/>
                <a:gd name="T42" fmla="*/ 110 w 400"/>
                <a:gd name="T43" fmla="*/ 289 h 400"/>
                <a:gd name="T44" fmla="*/ 20 w 400"/>
                <a:gd name="T45" fmla="*/ 210 h 400"/>
                <a:gd name="T46" fmla="*/ 116 w 400"/>
                <a:gd name="T47" fmla="*/ 210 h 400"/>
                <a:gd name="T48" fmla="*/ 190 w 400"/>
                <a:gd name="T49" fmla="*/ 289 h 400"/>
                <a:gd name="T50" fmla="*/ 190 w 400"/>
                <a:gd name="T51" fmla="*/ 309 h 400"/>
                <a:gd name="T52" fmla="*/ 190 w 400"/>
                <a:gd name="T53" fmla="*/ 380 h 400"/>
                <a:gd name="T54" fmla="*/ 158 w 400"/>
                <a:gd name="T55" fmla="*/ 376 h 400"/>
                <a:gd name="T56" fmla="*/ 56 w 400"/>
                <a:gd name="T57" fmla="*/ 309 h 400"/>
                <a:gd name="T58" fmla="*/ 304 w 400"/>
                <a:gd name="T59" fmla="*/ 210 h 400"/>
                <a:gd name="T60" fmla="*/ 357 w 400"/>
                <a:gd name="T61" fmla="*/ 289 h 400"/>
                <a:gd name="T62" fmla="*/ 304 w 400"/>
                <a:gd name="T63" fmla="*/ 210 h 400"/>
                <a:gd name="T64" fmla="*/ 269 w 400"/>
                <a:gd name="T65" fmla="*/ 289 h 400"/>
                <a:gd name="T66" fmla="*/ 210 w 400"/>
                <a:gd name="T67" fmla="*/ 210 h 400"/>
                <a:gd name="T68" fmla="*/ 210 w 400"/>
                <a:gd name="T69" fmla="*/ 380 h 400"/>
                <a:gd name="T70" fmla="*/ 210 w 400"/>
                <a:gd name="T71" fmla="*/ 309 h 400"/>
                <a:gd name="T72" fmla="*/ 344 w 400"/>
                <a:gd name="T73" fmla="*/ 309 h 400"/>
                <a:gd name="T74" fmla="*/ 242 w 400"/>
                <a:gd name="T75" fmla="*/ 37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400">
                  <a:moveTo>
                    <a:pt x="400" y="200"/>
                  </a:moveTo>
                  <a:cubicBezTo>
                    <a:pt x="400" y="310"/>
                    <a:pt x="310" y="400"/>
                    <a:pt x="200" y="400"/>
                  </a:cubicBezTo>
                  <a:cubicBezTo>
                    <a:pt x="90" y="400"/>
                    <a:pt x="0" y="310"/>
                    <a:pt x="0" y="200"/>
                  </a:cubicBezTo>
                  <a:cubicBezTo>
                    <a:pt x="0" y="90"/>
                    <a:pt x="90" y="0"/>
                    <a:pt x="200" y="0"/>
                  </a:cubicBezTo>
                  <a:cubicBezTo>
                    <a:pt x="310" y="0"/>
                    <a:pt x="400" y="90"/>
                    <a:pt x="400" y="200"/>
                  </a:cubicBezTo>
                  <a:close/>
                  <a:moveTo>
                    <a:pt x="96" y="190"/>
                  </a:moveTo>
                  <a:cubicBezTo>
                    <a:pt x="97" y="162"/>
                    <a:pt x="102" y="135"/>
                    <a:pt x="110" y="111"/>
                  </a:cubicBezTo>
                  <a:cubicBezTo>
                    <a:pt x="43" y="111"/>
                    <a:pt x="43" y="111"/>
                    <a:pt x="43" y="111"/>
                  </a:cubicBezTo>
                  <a:cubicBezTo>
                    <a:pt x="30" y="134"/>
                    <a:pt x="21" y="161"/>
                    <a:pt x="20" y="190"/>
                  </a:cubicBezTo>
                  <a:lnTo>
                    <a:pt x="96" y="190"/>
                  </a:lnTo>
                  <a:close/>
                  <a:moveTo>
                    <a:pt x="190" y="111"/>
                  </a:moveTo>
                  <a:cubicBezTo>
                    <a:pt x="131" y="111"/>
                    <a:pt x="131" y="111"/>
                    <a:pt x="131" y="111"/>
                  </a:cubicBezTo>
                  <a:cubicBezTo>
                    <a:pt x="122" y="135"/>
                    <a:pt x="117" y="162"/>
                    <a:pt x="116" y="190"/>
                  </a:cubicBezTo>
                  <a:cubicBezTo>
                    <a:pt x="190" y="190"/>
                    <a:pt x="190" y="190"/>
                    <a:pt x="190" y="190"/>
                  </a:cubicBezTo>
                  <a:cubicBezTo>
                    <a:pt x="190" y="111"/>
                    <a:pt x="190" y="111"/>
                    <a:pt x="190" y="111"/>
                  </a:cubicBezTo>
                  <a:close/>
                  <a:moveTo>
                    <a:pt x="190" y="20"/>
                  </a:moveTo>
                  <a:cubicBezTo>
                    <a:pt x="169" y="39"/>
                    <a:pt x="151" y="63"/>
                    <a:pt x="139" y="91"/>
                  </a:cubicBezTo>
                  <a:cubicBezTo>
                    <a:pt x="190" y="91"/>
                    <a:pt x="190" y="91"/>
                    <a:pt x="190" y="91"/>
                  </a:cubicBezTo>
                  <a:lnTo>
                    <a:pt x="190" y="20"/>
                  </a:lnTo>
                  <a:close/>
                  <a:moveTo>
                    <a:pt x="56" y="91"/>
                  </a:moveTo>
                  <a:cubicBezTo>
                    <a:pt x="117" y="91"/>
                    <a:pt x="117" y="91"/>
                    <a:pt x="117" y="91"/>
                  </a:cubicBezTo>
                  <a:cubicBezTo>
                    <a:pt x="128" y="66"/>
                    <a:pt x="142" y="43"/>
                    <a:pt x="158" y="24"/>
                  </a:cubicBezTo>
                  <a:cubicBezTo>
                    <a:pt x="116" y="34"/>
                    <a:pt x="80" y="59"/>
                    <a:pt x="56" y="91"/>
                  </a:cubicBezTo>
                  <a:close/>
                  <a:moveTo>
                    <a:pt x="380" y="190"/>
                  </a:moveTo>
                  <a:cubicBezTo>
                    <a:pt x="379" y="161"/>
                    <a:pt x="370" y="134"/>
                    <a:pt x="357" y="111"/>
                  </a:cubicBezTo>
                  <a:cubicBezTo>
                    <a:pt x="290" y="111"/>
                    <a:pt x="290" y="111"/>
                    <a:pt x="290" y="111"/>
                  </a:cubicBezTo>
                  <a:cubicBezTo>
                    <a:pt x="298" y="135"/>
                    <a:pt x="303" y="162"/>
                    <a:pt x="304" y="190"/>
                  </a:cubicBezTo>
                  <a:lnTo>
                    <a:pt x="380" y="190"/>
                  </a:lnTo>
                  <a:close/>
                  <a:moveTo>
                    <a:pt x="210" y="190"/>
                  </a:moveTo>
                  <a:cubicBezTo>
                    <a:pt x="284" y="190"/>
                    <a:pt x="284" y="190"/>
                    <a:pt x="284" y="190"/>
                  </a:cubicBezTo>
                  <a:cubicBezTo>
                    <a:pt x="283" y="162"/>
                    <a:pt x="278" y="135"/>
                    <a:pt x="269" y="111"/>
                  </a:cubicBezTo>
                  <a:cubicBezTo>
                    <a:pt x="210" y="111"/>
                    <a:pt x="210" y="111"/>
                    <a:pt x="210" y="111"/>
                  </a:cubicBezTo>
                  <a:lnTo>
                    <a:pt x="210" y="190"/>
                  </a:lnTo>
                  <a:close/>
                  <a:moveTo>
                    <a:pt x="210" y="91"/>
                  </a:moveTo>
                  <a:cubicBezTo>
                    <a:pt x="261" y="91"/>
                    <a:pt x="261" y="91"/>
                    <a:pt x="261" y="91"/>
                  </a:cubicBezTo>
                  <a:cubicBezTo>
                    <a:pt x="249" y="63"/>
                    <a:pt x="231" y="39"/>
                    <a:pt x="210" y="20"/>
                  </a:cubicBezTo>
                  <a:lnTo>
                    <a:pt x="210" y="91"/>
                  </a:lnTo>
                  <a:close/>
                  <a:moveTo>
                    <a:pt x="242" y="24"/>
                  </a:moveTo>
                  <a:cubicBezTo>
                    <a:pt x="258" y="43"/>
                    <a:pt x="272" y="66"/>
                    <a:pt x="283" y="91"/>
                  </a:cubicBezTo>
                  <a:cubicBezTo>
                    <a:pt x="344" y="91"/>
                    <a:pt x="344" y="91"/>
                    <a:pt x="344" y="91"/>
                  </a:cubicBezTo>
                  <a:cubicBezTo>
                    <a:pt x="320" y="59"/>
                    <a:pt x="284" y="34"/>
                    <a:pt x="242" y="24"/>
                  </a:cubicBezTo>
                  <a:close/>
                  <a:moveTo>
                    <a:pt x="20" y="210"/>
                  </a:moveTo>
                  <a:cubicBezTo>
                    <a:pt x="21" y="239"/>
                    <a:pt x="30" y="266"/>
                    <a:pt x="43" y="289"/>
                  </a:cubicBezTo>
                  <a:cubicBezTo>
                    <a:pt x="110" y="289"/>
                    <a:pt x="110" y="289"/>
                    <a:pt x="110" y="289"/>
                  </a:cubicBezTo>
                  <a:cubicBezTo>
                    <a:pt x="102" y="265"/>
                    <a:pt x="97" y="238"/>
                    <a:pt x="96" y="210"/>
                  </a:cubicBezTo>
                  <a:cubicBezTo>
                    <a:pt x="20" y="210"/>
                    <a:pt x="20" y="210"/>
                    <a:pt x="20" y="210"/>
                  </a:cubicBezTo>
                  <a:close/>
                  <a:moveTo>
                    <a:pt x="190" y="210"/>
                  </a:moveTo>
                  <a:cubicBezTo>
                    <a:pt x="116" y="210"/>
                    <a:pt x="116" y="210"/>
                    <a:pt x="116" y="210"/>
                  </a:cubicBezTo>
                  <a:cubicBezTo>
                    <a:pt x="117" y="238"/>
                    <a:pt x="122" y="265"/>
                    <a:pt x="131" y="289"/>
                  </a:cubicBezTo>
                  <a:cubicBezTo>
                    <a:pt x="190" y="289"/>
                    <a:pt x="190" y="289"/>
                    <a:pt x="190" y="289"/>
                  </a:cubicBezTo>
                  <a:lnTo>
                    <a:pt x="190" y="210"/>
                  </a:lnTo>
                  <a:close/>
                  <a:moveTo>
                    <a:pt x="190" y="309"/>
                  </a:moveTo>
                  <a:cubicBezTo>
                    <a:pt x="139" y="309"/>
                    <a:pt x="139" y="309"/>
                    <a:pt x="139" y="309"/>
                  </a:cubicBezTo>
                  <a:cubicBezTo>
                    <a:pt x="151" y="337"/>
                    <a:pt x="169" y="361"/>
                    <a:pt x="190" y="380"/>
                  </a:cubicBezTo>
                  <a:cubicBezTo>
                    <a:pt x="190" y="309"/>
                    <a:pt x="190" y="309"/>
                    <a:pt x="190" y="309"/>
                  </a:cubicBezTo>
                  <a:close/>
                  <a:moveTo>
                    <a:pt x="158" y="376"/>
                  </a:moveTo>
                  <a:cubicBezTo>
                    <a:pt x="142" y="357"/>
                    <a:pt x="128" y="334"/>
                    <a:pt x="117" y="309"/>
                  </a:cubicBezTo>
                  <a:cubicBezTo>
                    <a:pt x="56" y="309"/>
                    <a:pt x="56" y="309"/>
                    <a:pt x="56" y="309"/>
                  </a:cubicBezTo>
                  <a:cubicBezTo>
                    <a:pt x="80" y="341"/>
                    <a:pt x="116" y="366"/>
                    <a:pt x="158" y="376"/>
                  </a:cubicBezTo>
                  <a:close/>
                  <a:moveTo>
                    <a:pt x="304" y="210"/>
                  </a:moveTo>
                  <a:cubicBezTo>
                    <a:pt x="303" y="238"/>
                    <a:pt x="298" y="265"/>
                    <a:pt x="290" y="289"/>
                  </a:cubicBezTo>
                  <a:cubicBezTo>
                    <a:pt x="357" y="289"/>
                    <a:pt x="357" y="289"/>
                    <a:pt x="357" y="289"/>
                  </a:cubicBezTo>
                  <a:cubicBezTo>
                    <a:pt x="370" y="266"/>
                    <a:pt x="379" y="239"/>
                    <a:pt x="380" y="210"/>
                  </a:cubicBezTo>
                  <a:cubicBezTo>
                    <a:pt x="304" y="210"/>
                    <a:pt x="304" y="210"/>
                    <a:pt x="304" y="210"/>
                  </a:cubicBezTo>
                  <a:close/>
                  <a:moveTo>
                    <a:pt x="210" y="289"/>
                  </a:moveTo>
                  <a:cubicBezTo>
                    <a:pt x="269" y="289"/>
                    <a:pt x="269" y="289"/>
                    <a:pt x="269" y="289"/>
                  </a:cubicBezTo>
                  <a:cubicBezTo>
                    <a:pt x="278" y="265"/>
                    <a:pt x="283" y="238"/>
                    <a:pt x="284" y="210"/>
                  </a:cubicBezTo>
                  <a:cubicBezTo>
                    <a:pt x="210" y="210"/>
                    <a:pt x="210" y="210"/>
                    <a:pt x="210" y="210"/>
                  </a:cubicBezTo>
                  <a:lnTo>
                    <a:pt x="210" y="289"/>
                  </a:lnTo>
                  <a:close/>
                  <a:moveTo>
                    <a:pt x="210" y="380"/>
                  </a:moveTo>
                  <a:cubicBezTo>
                    <a:pt x="231" y="361"/>
                    <a:pt x="249" y="337"/>
                    <a:pt x="261" y="309"/>
                  </a:cubicBezTo>
                  <a:cubicBezTo>
                    <a:pt x="210" y="309"/>
                    <a:pt x="210" y="309"/>
                    <a:pt x="210" y="309"/>
                  </a:cubicBezTo>
                  <a:lnTo>
                    <a:pt x="210" y="380"/>
                  </a:lnTo>
                  <a:close/>
                  <a:moveTo>
                    <a:pt x="344" y="309"/>
                  </a:moveTo>
                  <a:cubicBezTo>
                    <a:pt x="283" y="309"/>
                    <a:pt x="283" y="309"/>
                    <a:pt x="283" y="309"/>
                  </a:cubicBezTo>
                  <a:cubicBezTo>
                    <a:pt x="272" y="334"/>
                    <a:pt x="258" y="357"/>
                    <a:pt x="242" y="376"/>
                  </a:cubicBezTo>
                  <a:cubicBezTo>
                    <a:pt x="284" y="366"/>
                    <a:pt x="320" y="341"/>
                    <a:pt x="344" y="309"/>
                  </a:cubicBezTo>
                  <a:close/>
                </a:path>
              </a:pathLst>
            </a:custGeom>
            <a:solidFill>
              <a:srgbClr val="FFFFFF"/>
            </a:solidFill>
            <a:ln>
              <a:noFill/>
            </a:ln>
            <a:extLst/>
          </p:spPr>
          <p:txBody>
            <a:bodyPr vert="horz" wrap="square" lIns="91324" tIns="45659" rIns="91324" bIns="45659" numCol="1" anchor="t" anchorCtr="0" compatLnSpc="1">
              <a:prstTxWarp prst="textNoShape">
                <a:avLst/>
              </a:prstTxWarp>
            </a:bodyPr>
            <a:lstStyle/>
            <a:p>
              <a:pPr defTabSz="912504"/>
              <a:endParaRPr lang="en-US" sz="2200">
                <a:solidFill>
                  <a:srgbClr val="FFFFFF"/>
                </a:solidFill>
              </a:endParaRPr>
            </a:p>
          </p:txBody>
        </p:sp>
        <p:pic>
          <p:nvPicPr>
            <p:cNvPr id="173" name="Picture 1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8655" y="4596127"/>
              <a:ext cx="642034" cy="580845"/>
            </a:xfrm>
            <a:prstGeom prst="rect">
              <a:avLst/>
            </a:prstGeom>
            <a:noFill/>
            <a:ln>
              <a:noFill/>
            </a:ln>
          </p:spPr>
        </p:pic>
        <p:grpSp>
          <p:nvGrpSpPr>
            <p:cNvPr id="174" name="Group 173"/>
            <p:cNvGrpSpPr/>
            <p:nvPr/>
          </p:nvGrpSpPr>
          <p:grpSpPr>
            <a:xfrm>
              <a:off x="3782644" y="4545090"/>
              <a:ext cx="675130" cy="623550"/>
              <a:chOff x="6598260" y="4590950"/>
              <a:chExt cx="349473" cy="304226"/>
            </a:xfrm>
          </p:grpSpPr>
          <p:sp>
            <p:nvSpPr>
              <p:cNvPr id="175" name="Freeform 5"/>
              <p:cNvSpPr>
                <a:spLocks/>
              </p:cNvSpPr>
              <p:nvPr/>
            </p:nvSpPr>
            <p:spPr bwMode="auto">
              <a:xfrm>
                <a:off x="6691674" y="47004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76" name="Freeform 6"/>
              <p:cNvSpPr>
                <a:spLocks/>
              </p:cNvSpPr>
              <p:nvPr/>
            </p:nvSpPr>
            <p:spPr bwMode="auto">
              <a:xfrm>
                <a:off x="6691674" y="46965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77" name="Freeform 7"/>
              <p:cNvSpPr>
                <a:spLocks/>
              </p:cNvSpPr>
              <p:nvPr/>
            </p:nvSpPr>
            <p:spPr bwMode="auto">
              <a:xfrm>
                <a:off x="6833929" y="46852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78" name="Freeform 8"/>
              <p:cNvSpPr>
                <a:spLocks/>
              </p:cNvSpPr>
              <p:nvPr/>
            </p:nvSpPr>
            <p:spPr bwMode="auto">
              <a:xfrm>
                <a:off x="6738144" y="4641582"/>
                <a:ext cx="0" cy="43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1"/>
                      <a:pt x="0" y="1"/>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79" name="Freeform 9"/>
              <p:cNvSpPr>
                <a:spLocks/>
              </p:cNvSpPr>
              <p:nvPr/>
            </p:nvSpPr>
            <p:spPr bwMode="auto">
              <a:xfrm>
                <a:off x="6770389" y="4717747"/>
                <a:ext cx="0" cy="433"/>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0" name="Freeform 10"/>
              <p:cNvSpPr>
                <a:spLocks noEditPoints="1"/>
              </p:cNvSpPr>
              <p:nvPr/>
            </p:nvSpPr>
            <p:spPr bwMode="auto">
              <a:xfrm>
                <a:off x="6645204" y="4590950"/>
                <a:ext cx="245627" cy="152329"/>
              </a:xfrm>
              <a:custGeom>
                <a:avLst/>
                <a:gdLst>
                  <a:gd name="T0" fmla="*/ 804 w 913"/>
                  <a:gd name="T1" fmla="*/ 236 h 620"/>
                  <a:gd name="T2" fmla="*/ 765 w 913"/>
                  <a:gd name="T3" fmla="*/ 243 h 620"/>
                  <a:gd name="T4" fmla="*/ 763 w 913"/>
                  <a:gd name="T5" fmla="*/ 193 h 620"/>
                  <a:gd name="T6" fmla="*/ 522 w 913"/>
                  <a:gd name="T7" fmla="*/ 18 h 620"/>
                  <a:gd name="T8" fmla="*/ 368 w 913"/>
                  <a:gd name="T9" fmla="*/ 129 h 620"/>
                  <a:gd name="T10" fmla="*/ 368 w 913"/>
                  <a:gd name="T11" fmla="*/ 129 h 620"/>
                  <a:gd name="T12" fmla="*/ 276 w 913"/>
                  <a:gd name="T13" fmla="*/ 82 h 620"/>
                  <a:gd name="T14" fmla="*/ 130 w 913"/>
                  <a:gd name="T15" fmla="*/ 206 h 620"/>
                  <a:gd name="T16" fmla="*/ 138 w 913"/>
                  <a:gd name="T17" fmla="*/ 262 h 620"/>
                  <a:gd name="T18" fmla="*/ 138 w 913"/>
                  <a:gd name="T19" fmla="*/ 262 h 620"/>
                  <a:gd name="T20" fmla="*/ 22 w 913"/>
                  <a:gd name="T21" fmla="*/ 333 h 620"/>
                  <a:gd name="T22" fmla="*/ 86 w 913"/>
                  <a:gd name="T23" fmla="*/ 476 h 620"/>
                  <a:gd name="T24" fmla="*/ 174 w 913"/>
                  <a:gd name="T25" fmla="*/ 472 h 620"/>
                  <a:gd name="T26" fmla="*/ 174 w 913"/>
                  <a:gd name="T27" fmla="*/ 472 h 620"/>
                  <a:gd name="T28" fmla="*/ 188 w 913"/>
                  <a:gd name="T29" fmla="*/ 512 h 620"/>
                  <a:gd name="T30" fmla="*/ 398 w 913"/>
                  <a:gd name="T31" fmla="*/ 582 h 620"/>
                  <a:gd name="T32" fmla="*/ 452 w 913"/>
                  <a:gd name="T33" fmla="*/ 538 h 620"/>
                  <a:gd name="T34" fmla="*/ 567 w 913"/>
                  <a:gd name="T35" fmla="*/ 576 h 620"/>
                  <a:gd name="T36" fmla="*/ 637 w 913"/>
                  <a:gd name="T37" fmla="*/ 500 h 620"/>
                  <a:gd name="T38" fmla="*/ 731 w 913"/>
                  <a:gd name="T39" fmla="*/ 506 h 620"/>
                  <a:gd name="T40" fmla="*/ 768 w 913"/>
                  <a:gd name="T41" fmla="*/ 448 h 620"/>
                  <a:gd name="T42" fmla="*/ 804 w 913"/>
                  <a:gd name="T43" fmla="*/ 454 h 620"/>
                  <a:gd name="T44" fmla="*/ 913 w 913"/>
                  <a:gd name="T45" fmla="*/ 346 h 620"/>
                  <a:gd name="T46" fmla="*/ 804 w 913"/>
                  <a:gd name="T47" fmla="*/ 236 h 620"/>
                  <a:gd name="T48" fmla="*/ 172 w 913"/>
                  <a:gd name="T49" fmla="*/ 446 h 620"/>
                  <a:gd name="T50" fmla="*/ 172 w 913"/>
                  <a:gd name="T51" fmla="*/ 446 h 620"/>
                  <a:gd name="T52" fmla="*/ 172 w 913"/>
                  <a:gd name="T53" fmla="*/ 446 h 620"/>
                  <a:gd name="T54" fmla="*/ 172 w 913"/>
                  <a:gd name="T55" fmla="*/ 446 h 620"/>
                  <a:gd name="T56" fmla="*/ 172 w 913"/>
                  <a:gd name="T57" fmla="*/ 431 h 620"/>
                  <a:gd name="T58" fmla="*/ 172 w 913"/>
                  <a:gd name="T59" fmla="*/ 431 h 620"/>
                  <a:gd name="T60" fmla="*/ 172 w 913"/>
                  <a:gd name="T61" fmla="*/ 431 h 620"/>
                  <a:gd name="T62" fmla="*/ 172 w 913"/>
                  <a:gd name="T63" fmla="*/ 431 h 620"/>
                  <a:gd name="T64" fmla="*/ 345 w 913"/>
                  <a:gd name="T65" fmla="*/ 208 h 620"/>
                  <a:gd name="T66" fmla="*/ 345 w 913"/>
                  <a:gd name="T67" fmla="*/ 207 h 620"/>
                  <a:gd name="T68" fmla="*/ 345 w 913"/>
                  <a:gd name="T69" fmla="*/ 207 h 620"/>
                  <a:gd name="T70" fmla="*/ 345 w 913"/>
                  <a:gd name="T71" fmla="*/ 208 h 620"/>
                  <a:gd name="T72" fmla="*/ 465 w 913"/>
                  <a:gd name="T73" fmla="*/ 518 h 620"/>
                  <a:gd name="T74" fmla="*/ 465 w 913"/>
                  <a:gd name="T75" fmla="*/ 518 h 620"/>
                  <a:gd name="T76" fmla="*/ 465 w 913"/>
                  <a:gd name="T77" fmla="*/ 517 h 620"/>
                  <a:gd name="T78" fmla="*/ 465 w 913"/>
                  <a:gd name="T79" fmla="*/ 518 h 620"/>
                  <a:gd name="T80" fmla="*/ 702 w 913"/>
                  <a:gd name="T81" fmla="*/ 385 h 620"/>
                  <a:gd name="T82" fmla="*/ 702 w 913"/>
                  <a:gd name="T83" fmla="*/ 385 h 620"/>
                  <a:gd name="T84" fmla="*/ 702 w 913"/>
                  <a:gd name="T85" fmla="*/ 385 h 620"/>
                  <a:gd name="T86" fmla="*/ 702 w 913"/>
                  <a:gd name="T87" fmla="*/ 38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3" h="620">
                    <a:moveTo>
                      <a:pt x="804" y="236"/>
                    </a:moveTo>
                    <a:cubicBezTo>
                      <a:pt x="791" y="236"/>
                      <a:pt x="778" y="239"/>
                      <a:pt x="765" y="243"/>
                    </a:cubicBezTo>
                    <a:cubicBezTo>
                      <a:pt x="767" y="227"/>
                      <a:pt x="766" y="210"/>
                      <a:pt x="763" y="193"/>
                    </a:cubicBezTo>
                    <a:cubicBezTo>
                      <a:pt x="745" y="78"/>
                      <a:pt x="637" y="0"/>
                      <a:pt x="522" y="18"/>
                    </a:cubicBezTo>
                    <a:cubicBezTo>
                      <a:pt x="453" y="29"/>
                      <a:pt x="398" y="72"/>
                      <a:pt x="368" y="129"/>
                    </a:cubicBezTo>
                    <a:cubicBezTo>
                      <a:pt x="368" y="129"/>
                      <a:pt x="368" y="129"/>
                      <a:pt x="368" y="129"/>
                    </a:cubicBezTo>
                    <a:cubicBezTo>
                      <a:pt x="346" y="102"/>
                      <a:pt x="314" y="85"/>
                      <a:pt x="276" y="82"/>
                    </a:cubicBezTo>
                    <a:cubicBezTo>
                      <a:pt x="202" y="75"/>
                      <a:pt x="136" y="131"/>
                      <a:pt x="130" y="206"/>
                    </a:cubicBezTo>
                    <a:cubicBezTo>
                      <a:pt x="128" y="225"/>
                      <a:pt x="131" y="245"/>
                      <a:pt x="138" y="262"/>
                    </a:cubicBezTo>
                    <a:cubicBezTo>
                      <a:pt x="138" y="262"/>
                      <a:pt x="138" y="262"/>
                      <a:pt x="138" y="262"/>
                    </a:cubicBezTo>
                    <a:cubicBezTo>
                      <a:pt x="89" y="257"/>
                      <a:pt x="41" y="285"/>
                      <a:pt x="22" y="333"/>
                    </a:cubicBezTo>
                    <a:cubicBezTo>
                      <a:pt x="0" y="390"/>
                      <a:pt x="29" y="454"/>
                      <a:pt x="86" y="476"/>
                    </a:cubicBezTo>
                    <a:cubicBezTo>
                      <a:pt x="116" y="488"/>
                      <a:pt x="148" y="485"/>
                      <a:pt x="174" y="472"/>
                    </a:cubicBezTo>
                    <a:cubicBezTo>
                      <a:pt x="174" y="472"/>
                      <a:pt x="174" y="472"/>
                      <a:pt x="174" y="472"/>
                    </a:cubicBezTo>
                    <a:cubicBezTo>
                      <a:pt x="177" y="485"/>
                      <a:pt x="182" y="499"/>
                      <a:pt x="188" y="512"/>
                    </a:cubicBezTo>
                    <a:cubicBezTo>
                      <a:pt x="227" y="589"/>
                      <a:pt x="321" y="620"/>
                      <a:pt x="398" y="582"/>
                    </a:cubicBezTo>
                    <a:cubicBezTo>
                      <a:pt x="420" y="571"/>
                      <a:pt x="438" y="556"/>
                      <a:pt x="452" y="538"/>
                    </a:cubicBezTo>
                    <a:cubicBezTo>
                      <a:pt x="477" y="573"/>
                      <a:pt x="523" y="590"/>
                      <a:pt x="567" y="576"/>
                    </a:cubicBezTo>
                    <a:cubicBezTo>
                      <a:pt x="604" y="565"/>
                      <a:pt x="629" y="535"/>
                      <a:pt x="637" y="500"/>
                    </a:cubicBezTo>
                    <a:cubicBezTo>
                      <a:pt x="663" y="521"/>
                      <a:pt x="701" y="525"/>
                      <a:pt x="731" y="506"/>
                    </a:cubicBezTo>
                    <a:cubicBezTo>
                      <a:pt x="752" y="493"/>
                      <a:pt x="765" y="471"/>
                      <a:pt x="768" y="448"/>
                    </a:cubicBezTo>
                    <a:cubicBezTo>
                      <a:pt x="779" y="452"/>
                      <a:pt x="791" y="454"/>
                      <a:pt x="804" y="454"/>
                    </a:cubicBezTo>
                    <a:cubicBezTo>
                      <a:pt x="864" y="455"/>
                      <a:pt x="913" y="406"/>
                      <a:pt x="913" y="346"/>
                    </a:cubicBezTo>
                    <a:cubicBezTo>
                      <a:pt x="913" y="285"/>
                      <a:pt x="864" y="236"/>
                      <a:pt x="804" y="236"/>
                    </a:cubicBezTo>
                    <a:close/>
                    <a:moveTo>
                      <a:pt x="172" y="446"/>
                    </a:moveTo>
                    <a:cubicBezTo>
                      <a:pt x="172" y="446"/>
                      <a:pt x="172" y="446"/>
                      <a:pt x="172" y="446"/>
                    </a:cubicBezTo>
                    <a:cubicBezTo>
                      <a:pt x="172" y="446"/>
                      <a:pt x="172" y="446"/>
                      <a:pt x="172" y="446"/>
                    </a:cubicBezTo>
                    <a:cubicBezTo>
                      <a:pt x="172" y="446"/>
                      <a:pt x="172" y="446"/>
                      <a:pt x="172" y="446"/>
                    </a:cubicBezTo>
                    <a:close/>
                    <a:moveTo>
                      <a:pt x="172" y="431"/>
                    </a:moveTo>
                    <a:cubicBezTo>
                      <a:pt x="172" y="431"/>
                      <a:pt x="172" y="431"/>
                      <a:pt x="172" y="431"/>
                    </a:cubicBezTo>
                    <a:cubicBezTo>
                      <a:pt x="172" y="431"/>
                      <a:pt x="172" y="431"/>
                      <a:pt x="172" y="431"/>
                    </a:cubicBezTo>
                    <a:cubicBezTo>
                      <a:pt x="172" y="431"/>
                      <a:pt x="172" y="431"/>
                      <a:pt x="172" y="431"/>
                    </a:cubicBezTo>
                    <a:close/>
                    <a:moveTo>
                      <a:pt x="345" y="208"/>
                    </a:moveTo>
                    <a:cubicBezTo>
                      <a:pt x="345" y="208"/>
                      <a:pt x="345" y="208"/>
                      <a:pt x="345" y="207"/>
                    </a:cubicBezTo>
                    <a:cubicBezTo>
                      <a:pt x="345" y="207"/>
                      <a:pt x="345" y="207"/>
                      <a:pt x="345" y="207"/>
                    </a:cubicBezTo>
                    <a:cubicBezTo>
                      <a:pt x="345" y="208"/>
                      <a:pt x="345" y="208"/>
                      <a:pt x="345" y="208"/>
                    </a:cubicBezTo>
                    <a:close/>
                    <a:moveTo>
                      <a:pt x="465" y="518"/>
                    </a:moveTo>
                    <a:cubicBezTo>
                      <a:pt x="465" y="518"/>
                      <a:pt x="465" y="518"/>
                      <a:pt x="465" y="518"/>
                    </a:cubicBezTo>
                    <a:cubicBezTo>
                      <a:pt x="465" y="518"/>
                      <a:pt x="465" y="518"/>
                      <a:pt x="465" y="517"/>
                    </a:cubicBezTo>
                    <a:cubicBezTo>
                      <a:pt x="465" y="517"/>
                      <a:pt x="465" y="518"/>
                      <a:pt x="465" y="518"/>
                    </a:cubicBezTo>
                    <a:close/>
                    <a:moveTo>
                      <a:pt x="702" y="385"/>
                    </a:moveTo>
                    <a:cubicBezTo>
                      <a:pt x="702" y="385"/>
                      <a:pt x="702" y="385"/>
                      <a:pt x="702" y="385"/>
                    </a:cubicBezTo>
                    <a:cubicBezTo>
                      <a:pt x="702" y="385"/>
                      <a:pt x="702" y="385"/>
                      <a:pt x="702" y="385"/>
                    </a:cubicBezTo>
                    <a:cubicBezTo>
                      <a:pt x="702" y="385"/>
                      <a:pt x="702" y="385"/>
                      <a:pt x="702" y="385"/>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1" name="Freeform 11"/>
              <p:cNvSpPr>
                <a:spLocks noEditPoints="1"/>
              </p:cNvSpPr>
              <p:nvPr/>
            </p:nvSpPr>
            <p:spPr bwMode="auto">
              <a:xfrm>
                <a:off x="6598260" y="4706928"/>
                <a:ext cx="41728" cy="90013"/>
              </a:xfrm>
              <a:custGeom>
                <a:avLst/>
                <a:gdLst>
                  <a:gd name="T0" fmla="*/ 79 w 155"/>
                  <a:gd name="T1" fmla="*/ 328 h 368"/>
                  <a:gd name="T2" fmla="*/ 114 w 155"/>
                  <a:gd name="T3" fmla="*/ 293 h 368"/>
                  <a:gd name="T4" fmla="*/ 113 w 155"/>
                  <a:gd name="T5" fmla="*/ 74 h 368"/>
                  <a:gd name="T6" fmla="*/ 154 w 155"/>
                  <a:gd name="T7" fmla="*/ 116 h 368"/>
                  <a:gd name="T8" fmla="*/ 154 w 155"/>
                  <a:gd name="T9" fmla="*/ 0 h 368"/>
                  <a:gd name="T10" fmla="*/ 38 w 155"/>
                  <a:gd name="T11" fmla="*/ 0 h 368"/>
                  <a:gd name="T12" fmla="*/ 78 w 155"/>
                  <a:gd name="T13" fmla="*/ 40 h 368"/>
                  <a:gd name="T14" fmla="*/ 79 w 155"/>
                  <a:gd name="T15" fmla="*/ 328 h 368"/>
                  <a:gd name="T16" fmla="*/ 39 w 155"/>
                  <a:gd name="T17" fmla="*/ 368 h 368"/>
                  <a:gd name="T18" fmla="*/ 155 w 155"/>
                  <a:gd name="T19" fmla="*/ 368 h 368"/>
                  <a:gd name="T20" fmla="*/ 155 w 155"/>
                  <a:gd name="T21" fmla="*/ 253 h 368"/>
                  <a:gd name="T22" fmla="*/ 39 w 155"/>
                  <a:gd name="T23"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368">
                    <a:moveTo>
                      <a:pt x="79" y="328"/>
                    </a:moveTo>
                    <a:cubicBezTo>
                      <a:pt x="114" y="293"/>
                      <a:pt x="114" y="293"/>
                      <a:pt x="114" y="293"/>
                    </a:cubicBezTo>
                    <a:cubicBezTo>
                      <a:pt x="54" y="233"/>
                      <a:pt x="53" y="135"/>
                      <a:pt x="113" y="74"/>
                    </a:cubicBezTo>
                    <a:cubicBezTo>
                      <a:pt x="154" y="116"/>
                      <a:pt x="154" y="116"/>
                      <a:pt x="154" y="116"/>
                    </a:cubicBezTo>
                    <a:cubicBezTo>
                      <a:pt x="154" y="0"/>
                      <a:pt x="154" y="0"/>
                      <a:pt x="154" y="0"/>
                    </a:cubicBezTo>
                    <a:cubicBezTo>
                      <a:pt x="38" y="0"/>
                      <a:pt x="38" y="0"/>
                      <a:pt x="38" y="0"/>
                    </a:cubicBezTo>
                    <a:cubicBezTo>
                      <a:pt x="78" y="40"/>
                      <a:pt x="78" y="40"/>
                      <a:pt x="78" y="40"/>
                    </a:cubicBezTo>
                    <a:cubicBezTo>
                      <a:pt x="0" y="120"/>
                      <a:pt x="0" y="248"/>
                      <a:pt x="79" y="328"/>
                    </a:cubicBezTo>
                    <a:close/>
                    <a:moveTo>
                      <a:pt x="39" y="368"/>
                    </a:moveTo>
                    <a:cubicBezTo>
                      <a:pt x="155" y="368"/>
                      <a:pt x="155" y="368"/>
                      <a:pt x="155" y="368"/>
                    </a:cubicBezTo>
                    <a:cubicBezTo>
                      <a:pt x="155" y="253"/>
                      <a:pt x="155" y="253"/>
                      <a:pt x="155" y="253"/>
                    </a:cubicBezTo>
                    <a:lnTo>
                      <a:pt x="39" y="368"/>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2" name="Freeform 12"/>
              <p:cNvSpPr>
                <a:spLocks/>
              </p:cNvSpPr>
              <p:nvPr/>
            </p:nvSpPr>
            <p:spPr bwMode="auto">
              <a:xfrm>
                <a:off x="6673181" y="4822906"/>
                <a:ext cx="35564" cy="6059"/>
              </a:xfrm>
              <a:custGeom>
                <a:avLst/>
                <a:gdLst>
                  <a:gd name="T0" fmla="*/ 120 w 132"/>
                  <a:gd name="T1" fmla="*/ 0 h 25"/>
                  <a:gd name="T2" fmla="*/ 12 w 132"/>
                  <a:gd name="T3" fmla="*/ 0 h 25"/>
                  <a:gd name="T4" fmla="*/ 0 w 132"/>
                  <a:gd name="T5" fmla="*/ 13 h 25"/>
                  <a:gd name="T6" fmla="*/ 12 w 132"/>
                  <a:gd name="T7" fmla="*/ 25 h 25"/>
                  <a:gd name="T8" fmla="*/ 120 w 132"/>
                  <a:gd name="T9" fmla="*/ 25 h 25"/>
                  <a:gd name="T10" fmla="*/ 132 w 132"/>
                  <a:gd name="T11" fmla="*/ 13 h 25"/>
                  <a:gd name="T12" fmla="*/ 120 w 13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32" h="25">
                    <a:moveTo>
                      <a:pt x="120" y="0"/>
                    </a:moveTo>
                    <a:cubicBezTo>
                      <a:pt x="12" y="0"/>
                      <a:pt x="12" y="0"/>
                      <a:pt x="12" y="0"/>
                    </a:cubicBezTo>
                    <a:cubicBezTo>
                      <a:pt x="5" y="0"/>
                      <a:pt x="0" y="6"/>
                      <a:pt x="0" y="13"/>
                    </a:cubicBezTo>
                    <a:cubicBezTo>
                      <a:pt x="0" y="20"/>
                      <a:pt x="5" y="25"/>
                      <a:pt x="12" y="25"/>
                    </a:cubicBezTo>
                    <a:cubicBezTo>
                      <a:pt x="120" y="25"/>
                      <a:pt x="120" y="25"/>
                      <a:pt x="120" y="25"/>
                    </a:cubicBezTo>
                    <a:cubicBezTo>
                      <a:pt x="127" y="25"/>
                      <a:pt x="132" y="20"/>
                      <a:pt x="132" y="13"/>
                    </a:cubicBezTo>
                    <a:cubicBezTo>
                      <a:pt x="132" y="6"/>
                      <a:pt x="127" y="0"/>
                      <a:pt x="120"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3" name="Freeform 13"/>
              <p:cNvSpPr>
                <a:spLocks/>
              </p:cNvSpPr>
              <p:nvPr/>
            </p:nvSpPr>
            <p:spPr bwMode="auto">
              <a:xfrm>
                <a:off x="6649946" y="4836754"/>
                <a:ext cx="58799" cy="6491"/>
              </a:xfrm>
              <a:custGeom>
                <a:avLst/>
                <a:gdLst>
                  <a:gd name="T0" fmla="*/ 206 w 218"/>
                  <a:gd name="T1" fmla="*/ 0 h 25"/>
                  <a:gd name="T2" fmla="*/ 13 w 218"/>
                  <a:gd name="T3" fmla="*/ 0 h 25"/>
                  <a:gd name="T4" fmla="*/ 0 w 218"/>
                  <a:gd name="T5" fmla="*/ 13 h 25"/>
                  <a:gd name="T6" fmla="*/ 13 w 218"/>
                  <a:gd name="T7" fmla="*/ 25 h 25"/>
                  <a:gd name="T8" fmla="*/ 206 w 218"/>
                  <a:gd name="T9" fmla="*/ 25 h 25"/>
                  <a:gd name="T10" fmla="*/ 218 w 218"/>
                  <a:gd name="T11" fmla="*/ 13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6"/>
                      <a:pt x="0" y="13"/>
                    </a:cubicBezTo>
                    <a:cubicBezTo>
                      <a:pt x="0" y="20"/>
                      <a:pt x="6" y="25"/>
                      <a:pt x="13" y="25"/>
                    </a:cubicBezTo>
                    <a:cubicBezTo>
                      <a:pt x="206" y="25"/>
                      <a:pt x="206" y="25"/>
                      <a:pt x="206" y="25"/>
                    </a:cubicBezTo>
                    <a:cubicBezTo>
                      <a:pt x="213" y="25"/>
                      <a:pt x="218" y="20"/>
                      <a:pt x="218" y="13"/>
                    </a:cubicBezTo>
                    <a:cubicBezTo>
                      <a:pt x="218" y="6"/>
                      <a:pt x="213" y="0"/>
                      <a:pt x="206"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4" name="Freeform 14"/>
              <p:cNvSpPr>
                <a:spLocks/>
              </p:cNvSpPr>
              <p:nvPr/>
            </p:nvSpPr>
            <p:spPr bwMode="auto">
              <a:xfrm>
                <a:off x="6649946" y="4851035"/>
                <a:ext cx="58799" cy="6491"/>
              </a:xfrm>
              <a:custGeom>
                <a:avLst/>
                <a:gdLst>
                  <a:gd name="T0" fmla="*/ 206 w 218"/>
                  <a:gd name="T1" fmla="*/ 0 h 25"/>
                  <a:gd name="T2" fmla="*/ 13 w 218"/>
                  <a:gd name="T3" fmla="*/ 0 h 25"/>
                  <a:gd name="T4" fmla="*/ 0 w 218"/>
                  <a:gd name="T5" fmla="*/ 12 h 25"/>
                  <a:gd name="T6" fmla="*/ 13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5"/>
                      <a:pt x="0" y="12"/>
                    </a:cubicBezTo>
                    <a:cubicBezTo>
                      <a:pt x="0" y="19"/>
                      <a:pt x="6" y="25"/>
                      <a:pt x="13" y="25"/>
                    </a:cubicBezTo>
                    <a:cubicBezTo>
                      <a:pt x="206" y="25"/>
                      <a:pt x="206" y="25"/>
                      <a:pt x="206" y="25"/>
                    </a:cubicBezTo>
                    <a:cubicBezTo>
                      <a:pt x="213" y="25"/>
                      <a:pt x="218" y="19"/>
                      <a:pt x="218" y="12"/>
                    </a:cubicBezTo>
                    <a:cubicBezTo>
                      <a:pt x="218" y="5"/>
                      <a:pt x="213" y="0"/>
                      <a:pt x="206"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5" name="Freeform 15"/>
              <p:cNvSpPr>
                <a:spLocks/>
              </p:cNvSpPr>
              <p:nvPr/>
            </p:nvSpPr>
            <p:spPr bwMode="auto">
              <a:xfrm>
                <a:off x="6649946" y="4865316"/>
                <a:ext cx="58799" cy="6059"/>
              </a:xfrm>
              <a:custGeom>
                <a:avLst/>
                <a:gdLst>
                  <a:gd name="T0" fmla="*/ 206 w 218"/>
                  <a:gd name="T1" fmla="*/ 0 h 25"/>
                  <a:gd name="T2" fmla="*/ 13 w 218"/>
                  <a:gd name="T3" fmla="*/ 0 h 25"/>
                  <a:gd name="T4" fmla="*/ 0 w 218"/>
                  <a:gd name="T5" fmla="*/ 13 h 25"/>
                  <a:gd name="T6" fmla="*/ 13 w 218"/>
                  <a:gd name="T7" fmla="*/ 25 h 25"/>
                  <a:gd name="T8" fmla="*/ 206 w 218"/>
                  <a:gd name="T9" fmla="*/ 25 h 25"/>
                  <a:gd name="T10" fmla="*/ 218 w 218"/>
                  <a:gd name="T11" fmla="*/ 13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6"/>
                      <a:pt x="0" y="13"/>
                    </a:cubicBezTo>
                    <a:cubicBezTo>
                      <a:pt x="0" y="20"/>
                      <a:pt x="6" y="25"/>
                      <a:pt x="13" y="25"/>
                    </a:cubicBezTo>
                    <a:cubicBezTo>
                      <a:pt x="206" y="25"/>
                      <a:pt x="206" y="25"/>
                      <a:pt x="206" y="25"/>
                    </a:cubicBezTo>
                    <a:cubicBezTo>
                      <a:pt x="213" y="25"/>
                      <a:pt x="218" y="20"/>
                      <a:pt x="218" y="13"/>
                    </a:cubicBezTo>
                    <a:cubicBezTo>
                      <a:pt x="218" y="6"/>
                      <a:pt x="213" y="0"/>
                      <a:pt x="206"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6" name="Freeform 16"/>
              <p:cNvSpPr>
                <a:spLocks noEditPoints="1"/>
              </p:cNvSpPr>
              <p:nvPr/>
            </p:nvSpPr>
            <p:spPr bwMode="auto">
              <a:xfrm>
                <a:off x="6631927" y="4795210"/>
                <a:ext cx="95785" cy="99966"/>
              </a:xfrm>
              <a:custGeom>
                <a:avLst/>
                <a:gdLst>
                  <a:gd name="T0" fmla="*/ 332 w 357"/>
                  <a:gd name="T1" fmla="*/ 407 h 407"/>
                  <a:gd name="T2" fmla="*/ 357 w 357"/>
                  <a:gd name="T3" fmla="*/ 407 h 407"/>
                  <a:gd name="T4" fmla="*/ 357 w 357"/>
                  <a:gd name="T5" fmla="*/ 39 h 407"/>
                  <a:gd name="T6" fmla="*/ 315 w 357"/>
                  <a:gd name="T7" fmla="*/ 0 h 407"/>
                  <a:gd name="T8" fmla="*/ 115 w 357"/>
                  <a:gd name="T9" fmla="*/ 0 h 407"/>
                  <a:gd name="T10" fmla="*/ 0 w 357"/>
                  <a:gd name="T11" fmla="*/ 103 h 407"/>
                  <a:gd name="T12" fmla="*/ 0 w 357"/>
                  <a:gd name="T13" fmla="*/ 367 h 407"/>
                  <a:gd name="T14" fmla="*/ 40 w 357"/>
                  <a:gd name="T15" fmla="*/ 407 h 407"/>
                  <a:gd name="T16" fmla="*/ 332 w 357"/>
                  <a:gd name="T17" fmla="*/ 407 h 407"/>
                  <a:gd name="T18" fmla="*/ 52 w 357"/>
                  <a:gd name="T19" fmla="*/ 384 h 407"/>
                  <a:gd name="T20" fmla="*/ 24 w 357"/>
                  <a:gd name="T21" fmla="*/ 356 h 407"/>
                  <a:gd name="T22" fmla="*/ 24 w 357"/>
                  <a:gd name="T23" fmla="*/ 118 h 407"/>
                  <a:gd name="T24" fmla="*/ 95 w 357"/>
                  <a:gd name="T25" fmla="*/ 118 h 407"/>
                  <a:gd name="T26" fmla="*/ 119 w 357"/>
                  <a:gd name="T27" fmla="*/ 113 h 407"/>
                  <a:gd name="T28" fmla="*/ 128 w 357"/>
                  <a:gd name="T29" fmla="*/ 92 h 407"/>
                  <a:gd name="T30" fmla="*/ 128 w 357"/>
                  <a:gd name="T31" fmla="*/ 25 h 407"/>
                  <a:gd name="T32" fmla="*/ 305 w 357"/>
                  <a:gd name="T33" fmla="*/ 25 h 407"/>
                  <a:gd name="T34" fmla="*/ 332 w 357"/>
                  <a:gd name="T35" fmla="*/ 53 h 407"/>
                  <a:gd name="T36" fmla="*/ 332 w 357"/>
                  <a:gd name="T37" fmla="*/ 384 h 407"/>
                  <a:gd name="T38" fmla="*/ 52 w 357"/>
                  <a:gd name="T39" fmla="*/ 38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7" h="407">
                    <a:moveTo>
                      <a:pt x="332" y="407"/>
                    </a:moveTo>
                    <a:cubicBezTo>
                      <a:pt x="357" y="407"/>
                      <a:pt x="357" y="407"/>
                      <a:pt x="357" y="407"/>
                    </a:cubicBezTo>
                    <a:cubicBezTo>
                      <a:pt x="357" y="39"/>
                      <a:pt x="357" y="39"/>
                      <a:pt x="357" y="39"/>
                    </a:cubicBezTo>
                    <a:cubicBezTo>
                      <a:pt x="357" y="16"/>
                      <a:pt x="334" y="0"/>
                      <a:pt x="315" y="0"/>
                    </a:cubicBezTo>
                    <a:cubicBezTo>
                      <a:pt x="115" y="0"/>
                      <a:pt x="115" y="0"/>
                      <a:pt x="115" y="0"/>
                    </a:cubicBezTo>
                    <a:cubicBezTo>
                      <a:pt x="85" y="26"/>
                      <a:pt x="46" y="64"/>
                      <a:pt x="0" y="103"/>
                    </a:cubicBezTo>
                    <a:cubicBezTo>
                      <a:pt x="0" y="367"/>
                      <a:pt x="0" y="367"/>
                      <a:pt x="0" y="367"/>
                    </a:cubicBezTo>
                    <a:cubicBezTo>
                      <a:pt x="0" y="392"/>
                      <a:pt x="21" y="407"/>
                      <a:pt x="40" y="407"/>
                    </a:cubicBezTo>
                    <a:cubicBezTo>
                      <a:pt x="332" y="407"/>
                      <a:pt x="332" y="407"/>
                      <a:pt x="332" y="407"/>
                    </a:cubicBezTo>
                    <a:close/>
                    <a:moveTo>
                      <a:pt x="52" y="384"/>
                    </a:moveTo>
                    <a:cubicBezTo>
                      <a:pt x="37" y="384"/>
                      <a:pt x="24" y="372"/>
                      <a:pt x="24" y="356"/>
                    </a:cubicBezTo>
                    <a:cubicBezTo>
                      <a:pt x="24" y="118"/>
                      <a:pt x="24" y="118"/>
                      <a:pt x="24" y="118"/>
                    </a:cubicBezTo>
                    <a:cubicBezTo>
                      <a:pt x="95" y="118"/>
                      <a:pt x="95" y="118"/>
                      <a:pt x="95" y="118"/>
                    </a:cubicBezTo>
                    <a:cubicBezTo>
                      <a:pt x="95" y="118"/>
                      <a:pt x="111" y="117"/>
                      <a:pt x="119" y="113"/>
                    </a:cubicBezTo>
                    <a:cubicBezTo>
                      <a:pt x="129" y="106"/>
                      <a:pt x="128" y="92"/>
                      <a:pt x="128" y="92"/>
                    </a:cubicBezTo>
                    <a:cubicBezTo>
                      <a:pt x="128" y="25"/>
                      <a:pt x="128" y="25"/>
                      <a:pt x="128" y="25"/>
                    </a:cubicBezTo>
                    <a:cubicBezTo>
                      <a:pt x="305" y="25"/>
                      <a:pt x="305" y="25"/>
                      <a:pt x="305" y="25"/>
                    </a:cubicBezTo>
                    <a:cubicBezTo>
                      <a:pt x="320" y="25"/>
                      <a:pt x="332" y="37"/>
                      <a:pt x="332" y="53"/>
                    </a:cubicBezTo>
                    <a:cubicBezTo>
                      <a:pt x="332" y="384"/>
                      <a:pt x="332" y="384"/>
                      <a:pt x="332" y="384"/>
                    </a:cubicBezTo>
                    <a:lnTo>
                      <a:pt x="52" y="384"/>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7" name="Freeform 17"/>
              <p:cNvSpPr>
                <a:spLocks/>
              </p:cNvSpPr>
              <p:nvPr/>
            </p:nvSpPr>
            <p:spPr bwMode="auto">
              <a:xfrm>
                <a:off x="6839619" y="4822906"/>
                <a:ext cx="36038" cy="6059"/>
              </a:xfrm>
              <a:custGeom>
                <a:avLst/>
                <a:gdLst>
                  <a:gd name="T0" fmla="*/ 120 w 133"/>
                  <a:gd name="T1" fmla="*/ 0 h 25"/>
                  <a:gd name="T2" fmla="*/ 12 w 133"/>
                  <a:gd name="T3" fmla="*/ 0 h 25"/>
                  <a:gd name="T4" fmla="*/ 0 w 133"/>
                  <a:gd name="T5" fmla="*/ 13 h 25"/>
                  <a:gd name="T6" fmla="*/ 12 w 133"/>
                  <a:gd name="T7" fmla="*/ 25 h 25"/>
                  <a:gd name="T8" fmla="*/ 120 w 133"/>
                  <a:gd name="T9" fmla="*/ 25 h 25"/>
                  <a:gd name="T10" fmla="*/ 133 w 133"/>
                  <a:gd name="T11" fmla="*/ 13 h 25"/>
                  <a:gd name="T12" fmla="*/ 120 w 133"/>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33" h="25">
                    <a:moveTo>
                      <a:pt x="120" y="0"/>
                    </a:moveTo>
                    <a:cubicBezTo>
                      <a:pt x="12" y="0"/>
                      <a:pt x="12" y="0"/>
                      <a:pt x="12" y="0"/>
                    </a:cubicBezTo>
                    <a:cubicBezTo>
                      <a:pt x="6" y="0"/>
                      <a:pt x="0" y="6"/>
                      <a:pt x="0" y="13"/>
                    </a:cubicBezTo>
                    <a:cubicBezTo>
                      <a:pt x="0" y="20"/>
                      <a:pt x="6" y="25"/>
                      <a:pt x="12" y="25"/>
                    </a:cubicBezTo>
                    <a:cubicBezTo>
                      <a:pt x="120" y="25"/>
                      <a:pt x="120" y="25"/>
                      <a:pt x="120" y="25"/>
                    </a:cubicBezTo>
                    <a:cubicBezTo>
                      <a:pt x="127" y="25"/>
                      <a:pt x="133" y="20"/>
                      <a:pt x="133" y="13"/>
                    </a:cubicBezTo>
                    <a:cubicBezTo>
                      <a:pt x="133" y="6"/>
                      <a:pt x="127" y="0"/>
                      <a:pt x="120"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8" name="Freeform 18"/>
              <p:cNvSpPr>
                <a:spLocks/>
              </p:cNvSpPr>
              <p:nvPr/>
            </p:nvSpPr>
            <p:spPr bwMode="auto">
              <a:xfrm>
                <a:off x="6816858" y="4836754"/>
                <a:ext cx="58799" cy="6491"/>
              </a:xfrm>
              <a:custGeom>
                <a:avLst/>
                <a:gdLst>
                  <a:gd name="T0" fmla="*/ 205 w 218"/>
                  <a:gd name="T1" fmla="*/ 0 h 25"/>
                  <a:gd name="T2" fmla="*/ 12 w 218"/>
                  <a:gd name="T3" fmla="*/ 0 h 25"/>
                  <a:gd name="T4" fmla="*/ 0 w 218"/>
                  <a:gd name="T5" fmla="*/ 13 h 25"/>
                  <a:gd name="T6" fmla="*/ 12 w 218"/>
                  <a:gd name="T7" fmla="*/ 25 h 25"/>
                  <a:gd name="T8" fmla="*/ 205 w 218"/>
                  <a:gd name="T9" fmla="*/ 25 h 25"/>
                  <a:gd name="T10" fmla="*/ 218 w 218"/>
                  <a:gd name="T11" fmla="*/ 13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6"/>
                      <a:pt x="0" y="13"/>
                    </a:cubicBezTo>
                    <a:cubicBezTo>
                      <a:pt x="0" y="20"/>
                      <a:pt x="5" y="25"/>
                      <a:pt x="12" y="25"/>
                    </a:cubicBezTo>
                    <a:cubicBezTo>
                      <a:pt x="205" y="25"/>
                      <a:pt x="205" y="25"/>
                      <a:pt x="205" y="25"/>
                    </a:cubicBezTo>
                    <a:cubicBezTo>
                      <a:pt x="212" y="25"/>
                      <a:pt x="218" y="20"/>
                      <a:pt x="218" y="13"/>
                    </a:cubicBezTo>
                    <a:cubicBezTo>
                      <a:pt x="218" y="6"/>
                      <a:pt x="212" y="0"/>
                      <a:pt x="205"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89" name="Freeform 19"/>
              <p:cNvSpPr>
                <a:spLocks/>
              </p:cNvSpPr>
              <p:nvPr/>
            </p:nvSpPr>
            <p:spPr bwMode="auto">
              <a:xfrm>
                <a:off x="6816858" y="4851035"/>
                <a:ext cx="58799" cy="6491"/>
              </a:xfrm>
              <a:custGeom>
                <a:avLst/>
                <a:gdLst>
                  <a:gd name="T0" fmla="*/ 205 w 218"/>
                  <a:gd name="T1" fmla="*/ 0 h 25"/>
                  <a:gd name="T2" fmla="*/ 12 w 218"/>
                  <a:gd name="T3" fmla="*/ 0 h 25"/>
                  <a:gd name="T4" fmla="*/ 0 w 218"/>
                  <a:gd name="T5" fmla="*/ 12 h 25"/>
                  <a:gd name="T6" fmla="*/ 12 w 218"/>
                  <a:gd name="T7" fmla="*/ 25 h 25"/>
                  <a:gd name="T8" fmla="*/ 205 w 218"/>
                  <a:gd name="T9" fmla="*/ 25 h 25"/>
                  <a:gd name="T10" fmla="*/ 218 w 218"/>
                  <a:gd name="T11" fmla="*/ 12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5"/>
                      <a:pt x="0" y="12"/>
                    </a:cubicBezTo>
                    <a:cubicBezTo>
                      <a:pt x="0" y="19"/>
                      <a:pt x="5" y="25"/>
                      <a:pt x="12" y="25"/>
                    </a:cubicBezTo>
                    <a:cubicBezTo>
                      <a:pt x="205" y="25"/>
                      <a:pt x="205" y="25"/>
                      <a:pt x="205" y="25"/>
                    </a:cubicBezTo>
                    <a:cubicBezTo>
                      <a:pt x="212" y="25"/>
                      <a:pt x="218" y="19"/>
                      <a:pt x="218" y="12"/>
                    </a:cubicBezTo>
                    <a:cubicBezTo>
                      <a:pt x="218" y="5"/>
                      <a:pt x="212" y="0"/>
                      <a:pt x="205"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90" name="Freeform 20"/>
              <p:cNvSpPr>
                <a:spLocks/>
              </p:cNvSpPr>
              <p:nvPr/>
            </p:nvSpPr>
            <p:spPr bwMode="auto">
              <a:xfrm>
                <a:off x="6816858" y="4865316"/>
                <a:ext cx="58799" cy="6059"/>
              </a:xfrm>
              <a:custGeom>
                <a:avLst/>
                <a:gdLst>
                  <a:gd name="T0" fmla="*/ 205 w 218"/>
                  <a:gd name="T1" fmla="*/ 0 h 25"/>
                  <a:gd name="T2" fmla="*/ 12 w 218"/>
                  <a:gd name="T3" fmla="*/ 0 h 25"/>
                  <a:gd name="T4" fmla="*/ 0 w 218"/>
                  <a:gd name="T5" fmla="*/ 13 h 25"/>
                  <a:gd name="T6" fmla="*/ 12 w 218"/>
                  <a:gd name="T7" fmla="*/ 25 h 25"/>
                  <a:gd name="T8" fmla="*/ 205 w 218"/>
                  <a:gd name="T9" fmla="*/ 25 h 25"/>
                  <a:gd name="T10" fmla="*/ 218 w 218"/>
                  <a:gd name="T11" fmla="*/ 13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6"/>
                      <a:pt x="0" y="13"/>
                    </a:cubicBezTo>
                    <a:cubicBezTo>
                      <a:pt x="0" y="20"/>
                      <a:pt x="5" y="25"/>
                      <a:pt x="12" y="25"/>
                    </a:cubicBezTo>
                    <a:cubicBezTo>
                      <a:pt x="205" y="25"/>
                      <a:pt x="205" y="25"/>
                      <a:pt x="205" y="25"/>
                    </a:cubicBezTo>
                    <a:cubicBezTo>
                      <a:pt x="212" y="25"/>
                      <a:pt x="218" y="20"/>
                      <a:pt x="218" y="13"/>
                    </a:cubicBezTo>
                    <a:cubicBezTo>
                      <a:pt x="218" y="6"/>
                      <a:pt x="212" y="0"/>
                      <a:pt x="205" y="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91" name="Freeform 21"/>
              <p:cNvSpPr>
                <a:spLocks noEditPoints="1"/>
              </p:cNvSpPr>
              <p:nvPr/>
            </p:nvSpPr>
            <p:spPr bwMode="auto">
              <a:xfrm>
                <a:off x="6798366" y="4795210"/>
                <a:ext cx="95785" cy="99966"/>
              </a:xfrm>
              <a:custGeom>
                <a:avLst/>
                <a:gdLst>
                  <a:gd name="T0" fmla="*/ 333 w 357"/>
                  <a:gd name="T1" fmla="*/ 407 h 407"/>
                  <a:gd name="T2" fmla="*/ 357 w 357"/>
                  <a:gd name="T3" fmla="*/ 407 h 407"/>
                  <a:gd name="T4" fmla="*/ 357 w 357"/>
                  <a:gd name="T5" fmla="*/ 39 h 407"/>
                  <a:gd name="T6" fmla="*/ 316 w 357"/>
                  <a:gd name="T7" fmla="*/ 0 h 407"/>
                  <a:gd name="T8" fmla="*/ 116 w 357"/>
                  <a:gd name="T9" fmla="*/ 0 h 407"/>
                  <a:gd name="T10" fmla="*/ 0 w 357"/>
                  <a:gd name="T11" fmla="*/ 103 h 407"/>
                  <a:gd name="T12" fmla="*/ 0 w 357"/>
                  <a:gd name="T13" fmla="*/ 367 h 407"/>
                  <a:gd name="T14" fmla="*/ 41 w 357"/>
                  <a:gd name="T15" fmla="*/ 407 h 407"/>
                  <a:gd name="T16" fmla="*/ 333 w 357"/>
                  <a:gd name="T17" fmla="*/ 407 h 407"/>
                  <a:gd name="T18" fmla="*/ 52 w 357"/>
                  <a:gd name="T19" fmla="*/ 384 h 407"/>
                  <a:gd name="T20" fmla="*/ 25 w 357"/>
                  <a:gd name="T21" fmla="*/ 356 h 407"/>
                  <a:gd name="T22" fmla="*/ 25 w 357"/>
                  <a:gd name="T23" fmla="*/ 118 h 407"/>
                  <a:gd name="T24" fmla="*/ 96 w 357"/>
                  <a:gd name="T25" fmla="*/ 118 h 407"/>
                  <a:gd name="T26" fmla="*/ 119 w 357"/>
                  <a:gd name="T27" fmla="*/ 113 h 407"/>
                  <a:gd name="T28" fmla="*/ 129 w 357"/>
                  <a:gd name="T29" fmla="*/ 92 h 407"/>
                  <a:gd name="T30" fmla="*/ 129 w 357"/>
                  <a:gd name="T31" fmla="*/ 25 h 407"/>
                  <a:gd name="T32" fmla="*/ 305 w 357"/>
                  <a:gd name="T33" fmla="*/ 25 h 407"/>
                  <a:gd name="T34" fmla="*/ 333 w 357"/>
                  <a:gd name="T35" fmla="*/ 53 h 407"/>
                  <a:gd name="T36" fmla="*/ 333 w 357"/>
                  <a:gd name="T37" fmla="*/ 384 h 407"/>
                  <a:gd name="T38" fmla="*/ 52 w 357"/>
                  <a:gd name="T39" fmla="*/ 38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7" h="407">
                    <a:moveTo>
                      <a:pt x="333" y="407"/>
                    </a:moveTo>
                    <a:cubicBezTo>
                      <a:pt x="357" y="407"/>
                      <a:pt x="357" y="407"/>
                      <a:pt x="357" y="407"/>
                    </a:cubicBezTo>
                    <a:cubicBezTo>
                      <a:pt x="357" y="39"/>
                      <a:pt x="357" y="39"/>
                      <a:pt x="357" y="39"/>
                    </a:cubicBezTo>
                    <a:cubicBezTo>
                      <a:pt x="357" y="16"/>
                      <a:pt x="334" y="0"/>
                      <a:pt x="316" y="0"/>
                    </a:cubicBezTo>
                    <a:cubicBezTo>
                      <a:pt x="116" y="0"/>
                      <a:pt x="116" y="0"/>
                      <a:pt x="116" y="0"/>
                    </a:cubicBezTo>
                    <a:cubicBezTo>
                      <a:pt x="86" y="26"/>
                      <a:pt x="47" y="64"/>
                      <a:pt x="0" y="103"/>
                    </a:cubicBezTo>
                    <a:cubicBezTo>
                      <a:pt x="0" y="367"/>
                      <a:pt x="0" y="367"/>
                      <a:pt x="0" y="367"/>
                    </a:cubicBezTo>
                    <a:cubicBezTo>
                      <a:pt x="0" y="392"/>
                      <a:pt x="22" y="407"/>
                      <a:pt x="41" y="407"/>
                    </a:cubicBezTo>
                    <a:cubicBezTo>
                      <a:pt x="333" y="407"/>
                      <a:pt x="333" y="407"/>
                      <a:pt x="333" y="407"/>
                    </a:cubicBezTo>
                    <a:close/>
                    <a:moveTo>
                      <a:pt x="52" y="384"/>
                    </a:moveTo>
                    <a:cubicBezTo>
                      <a:pt x="37" y="384"/>
                      <a:pt x="25" y="372"/>
                      <a:pt x="25" y="356"/>
                    </a:cubicBezTo>
                    <a:cubicBezTo>
                      <a:pt x="25" y="118"/>
                      <a:pt x="25" y="118"/>
                      <a:pt x="25" y="118"/>
                    </a:cubicBezTo>
                    <a:cubicBezTo>
                      <a:pt x="96" y="118"/>
                      <a:pt x="96" y="118"/>
                      <a:pt x="96" y="118"/>
                    </a:cubicBezTo>
                    <a:cubicBezTo>
                      <a:pt x="96" y="118"/>
                      <a:pt x="112" y="117"/>
                      <a:pt x="119" y="113"/>
                    </a:cubicBezTo>
                    <a:cubicBezTo>
                      <a:pt x="130" y="106"/>
                      <a:pt x="129" y="92"/>
                      <a:pt x="129" y="92"/>
                    </a:cubicBezTo>
                    <a:cubicBezTo>
                      <a:pt x="129" y="25"/>
                      <a:pt x="129" y="25"/>
                      <a:pt x="129" y="25"/>
                    </a:cubicBezTo>
                    <a:cubicBezTo>
                      <a:pt x="305" y="25"/>
                      <a:pt x="305" y="25"/>
                      <a:pt x="305" y="25"/>
                    </a:cubicBezTo>
                    <a:cubicBezTo>
                      <a:pt x="320" y="25"/>
                      <a:pt x="333" y="37"/>
                      <a:pt x="333" y="53"/>
                    </a:cubicBezTo>
                    <a:cubicBezTo>
                      <a:pt x="333" y="384"/>
                      <a:pt x="333" y="384"/>
                      <a:pt x="333" y="384"/>
                    </a:cubicBezTo>
                    <a:lnTo>
                      <a:pt x="52" y="384"/>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92" name="Freeform 22"/>
              <p:cNvSpPr>
                <a:spLocks/>
              </p:cNvSpPr>
              <p:nvPr/>
            </p:nvSpPr>
            <p:spPr bwMode="auto">
              <a:xfrm>
                <a:off x="6735299" y="4827666"/>
                <a:ext cx="21812" cy="40679"/>
              </a:xfrm>
              <a:custGeom>
                <a:avLst/>
                <a:gdLst>
                  <a:gd name="T0" fmla="*/ 46 w 46"/>
                  <a:gd name="T1" fmla="*/ 0 h 94"/>
                  <a:gd name="T2" fmla="*/ 0 w 46"/>
                  <a:gd name="T3" fmla="*/ 47 h 94"/>
                  <a:gd name="T4" fmla="*/ 46 w 46"/>
                  <a:gd name="T5" fmla="*/ 94 h 94"/>
                  <a:gd name="T6" fmla="*/ 46 w 46"/>
                  <a:gd name="T7" fmla="*/ 0 h 94"/>
                </a:gdLst>
                <a:ahLst/>
                <a:cxnLst>
                  <a:cxn ang="0">
                    <a:pos x="T0" y="T1"/>
                  </a:cxn>
                  <a:cxn ang="0">
                    <a:pos x="T2" y="T3"/>
                  </a:cxn>
                  <a:cxn ang="0">
                    <a:pos x="T4" y="T5"/>
                  </a:cxn>
                  <a:cxn ang="0">
                    <a:pos x="T6" y="T7"/>
                  </a:cxn>
                </a:cxnLst>
                <a:rect l="0" t="0" r="r" b="b"/>
                <a:pathLst>
                  <a:path w="46" h="94">
                    <a:moveTo>
                      <a:pt x="46" y="0"/>
                    </a:moveTo>
                    <a:lnTo>
                      <a:pt x="0" y="47"/>
                    </a:lnTo>
                    <a:lnTo>
                      <a:pt x="46" y="94"/>
                    </a:lnTo>
                    <a:lnTo>
                      <a:pt x="46" y="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93" name="Freeform 23"/>
              <p:cNvSpPr>
                <a:spLocks/>
              </p:cNvSpPr>
              <p:nvPr/>
            </p:nvSpPr>
            <p:spPr bwMode="auto">
              <a:xfrm>
                <a:off x="6768018" y="4827666"/>
                <a:ext cx="21812" cy="40679"/>
              </a:xfrm>
              <a:custGeom>
                <a:avLst/>
                <a:gdLst>
                  <a:gd name="T0" fmla="*/ 0 w 46"/>
                  <a:gd name="T1" fmla="*/ 94 h 94"/>
                  <a:gd name="T2" fmla="*/ 46 w 46"/>
                  <a:gd name="T3" fmla="*/ 47 h 94"/>
                  <a:gd name="T4" fmla="*/ 0 w 46"/>
                  <a:gd name="T5" fmla="*/ 0 h 94"/>
                  <a:gd name="T6" fmla="*/ 0 w 46"/>
                  <a:gd name="T7" fmla="*/ 94 h 94"/>
                </a:gdLst>
                <a:ahLst/>
                <a:cxnLst>
                  <a:cxn ang="0">
                    <a:pos x="T0" y="T1"/>
                  </a:cxn>
                  <a:cxn ang="0">
                    <a:pos x="T2" y="T3"/>
                  </a:cxn>
                  <a:cxn ang="0">
                    <a:pos x="T4" y="T5"/>
                  </a:cxn>
                  <a:cxn ang="0">
                    <a:pos x="T6" y="T7"/>
                  </a:cxn>
                </a:cxnLst>
                <a:rect l="0" t="0" r="r" b="b"/>
                <a:pathLst>
                  <a:path w="46" h="94">
                    <a:moveTo>
                      <a:pt x="0" y="94"/>
                    </a:moveTo>
                    <a:lnTo>
                      <a:pt x="46" y="47"/>
                    </a:lnTo>
                    <a:lnTo>
                      <a:pt x="0" y="0"/>
                    </a:lnTo>
                    <a:lnTo>
                      <a:pt x="0" y="94"/>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sp>
            <p:nvSpPr>
              <p:cNvPr id="194" name="Freeform 24"/>
              <p:cNvSpPr>
                <a:spLocks noEditPoints="1"/>
              </p:cNvSpPr>
              <p:nvPr/>
            </p:nvSpPr>
            <p:spPr bwMode="auto">
              <a:xfrm>
                <a:off x="6906005" y="4706928"/>
                <a:ext cx="41728" cy="90013"/>
              </a:xfrm>
              <a:custGeom>
                <a:avLst/>
                <a:gdLst>
                  <a:gd name="T0" fmla="*/ 76 w 155"/>
                  <a:gd name="T1" fmla="*/ 41 h 368"/>
                  <a:gd name="T2" fmla="*/ 41 w 155"/>
                  <a:gd name="T3" fmla="*/ 75 h 368"/>
                  <a:gd name="T4" fmla="*/ 42 w 155"/>
                  <a:gd name="T5" fmla="*/ 294 h 368"/>
                  <a:gd name="T6" fmla="*/ 1 w 155"/>
                  <a:gd name="T7" fmla="*/ 253 h 368"/>
                  <a:gd name="T8" fmla="*/ 1 w 155"/>
                  <a:gd name="T9" fmla="*/ 368 h 368"/>
                  <a:gd name="T10" fmla="*/ 117 w 155"/>
                  <a:gd name="T11" fmla="*/ 368 h 368"/>
                  <a:gd name="T12" fmla="*/ 77 w 155"/>
                  <a:gd name="T13" fmla="*/ 329 h 368"/>
                  <a:gd name="T14" fmla="*/ 76 w 155"/>
                  <a:gd name="T15" fmla="*/ 41 h 368"/>
                  <a:gd name="T16" fmla="*/ 116 w 155"/>
                  <a:gd name="T17" fmla="*/ 0 h 368"/>
                  <a:gd name="T18" fmla="*/ 0 w 155"/>
                  <a:gd name="T19" fmla="*/ 0 h 368"/>
                  <a:gd name="T20" fmla="*/ 0 w 155"/>
                  <a:gd name="T21" fmla="*/ 116 h 368"/>
                  <a:gd name="T22" fmla="*/ 116 w 155"/>
                  <a:gd name="T2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368">
                    <a:moveTo>
                      <a:pt x="76" y="41"/>
                    </a:moveTo>
                    <a:cubicBezTo>
                      <a:pt x="41" y="75"/>
                      <a:pt x="41" y="75"/>
                      <a:pt x="41" y="75"/>
                    </a:cubicBezTo>
                    <a:cubicBezTo>
                      <a:pt x="101" y="136"/>
                      <a:pt x="102" y="233"/>
                      <a:pt x="42" y="294"/>
                    </a:cubicBezTo>
                    <a:cubicBezTo>
                      <a:pt x="1" y="253"/>
                      <a:pt x="1" y="253"/>
                      <a:pt x="1" y="253"/>
                    </a:cubicBezTo>
                    <a:cubicBezTo>
                      <a:pt x="1" y="368"/>
                      <a:pt x="1" y="368"/>
                      <a:pt x="1" y="368"/>
                    </a:cubicBezTo>
                    <a:cubicBezTo>
                      <a:pt x="117" y="368"/>
                      <a:pt x="117" y="368"/>
                      <a:pt x="117" y="368"/>
                    </a:cubicBezTo>
                    <a:cubicBezTo>
                      <a:pt x="77" y="329"/>
                      <a:pt x="77" y="329"/>
                      <a:pt x="77" y="329"/>
                    </a:cubicBezTo>
                    <a:cubicBezTo>
                      <a:pt x="155" y="249"/>
                      <a:pt x="155" y="120"/>
                      <a:pt x="76" y="41"/>
                    </a:cubicBezTo>
                    <a:close/>
                    <a:moveTo>
                      <a:pt x="116" y="0"/>
                    </a:moveTo>
                    <a:cubicBezTo>
                      <a:pt x="0" y="0"/>
                      <a:pt x="0" y="0"/>
                      <a:pt x="0" y="0"/>
                    </a:cubicBezTo>
                    <a:cubicBezTo>
                      <a:pt x="0" y="116"/>
                      <a:pt x="0" y="116"/>
                      <a:pt x="0" y="116"/>
                    </a:cubicBezTo>
                    <a:lnTo>
                      <a:pt x="116" y="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algn="ctr" defTabSz="1108007"/>
                <a:endParaRPr lang="en-US" sz="2200">
                  <a:solidFill>
                    <a:srgbClr val="505050"/>
                  </a:solidFill>
                </a:endParaRPr>
              </a:p>
            </p:txBody>
          </p:sp>
        </p:grpSp>
        <p:sp>
          <p:nvSpPr>
            <p:cNvPr id="195" name="Freeform 78"/>
            <p:cNvSpPr>
              <a:spLocks noEditPoints="1"/>
            </p:cNvSpPr>
            <p:nvPr/>
          </p:nvSpPr>
          <p:spPr bwMode="black">
            <a:xfrm>
              <a:off x="4742438" y="4588634"/>
              <a:ext cx="683348" cy="595007"/>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0658" tIns="40329" rIns="80658" bIns="40329" numCol="1" anchor="t" anchorCtr="0" compatLnSpc="1">
              <a:prstTxWarp prst="textNoShape">
                <a:avLst/>
              </a:prstTxWarp>
            </a:bodyPr>
            <a:lstStyle/>
            <a:p>
              <a:pPr defTabSz="670547"/>
              <a:endParaRPr lang="en-US" sz="900" dirty="0">
                <a:solidFill>
                  <a:srgbClr val="FFFFFF"/>
                </a:solidFill>
              </a:endParaRPr>
            </a:p>
          </p:txBody>
        </p:sp>
        <p:sp>
          <p:nvSpPr>
            <p:cNvPr id="196" name="Freeform 30"/>
            <p:cNvSpPr>
              <a:spLocks noEditPoints="1"/>
            </p:cNvSpPr>
            <p:nvPr/>
          </p:nvSpPr>
          <p:spPr bwMode="auto">
            <a:xfrm flipH="1">
              <a:off x="5720160" y="4555976"/>
              <a:ext cx="583174" cy="63855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3446"/>
              <a:endParaRPr lang="en-US" sz="1700">
                <a:solidFill>
                  <a:srgbClr val="505050"/>
                </a:solidFill>
              </a:endParaRPr>
            </a:p>
          </p:txBody>
        </p:sp>
      </p:grpSp>
      <p:cxnSp>
        <p:nvCxnSpPr>
          <p:cNvPr id="89" name="Straight Connector 88"/>
          <p:cNvCxnSpPr/>
          <p:nvPr/>
        </p:nvCxnSpPr>
        <p:spPr>
          <a:xfrm flipH="1">
            <a:off x="8647999" y="1899036"/>
            <a:ext cx="1624410" cy="2323218"/>
          </a:xfrm>
          <a:prstGeom prst="line">
            <a:avLst/>
          </a:prstGeom>
          <a:ln w="508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9914416" y="510318"/>
            <a:ext cx="1500676" cy="1505243"/>
            <a:chOff x="-3480006" y="2605301"/>
            <a:chExt cx="1919330" cy="1919330"/>
          </a:xfrm>
        </p:grpSpPr>
        <p:sp>
          <p:nvSpPr>
            <p:cNvPr id="91" name="Oval 90"/>
            <p:cNvSpPr/>
            <p:nvPr/>
          </p:nvSpPr>
          <p:spPr bwMode="auto">
            <a:xfrm>
              <a:off x="-3480006" y="2605301"/>
              <a:ext cx="1919330" cy="1919330"/>
            </a:xfrm>
            <a:prstGeom prst="ellipse">
              <a:avLst/>
            </a:prstGeom>
            <a:pattFill prst="ltUpDiag">
              <a:fgClr>
                <a:srgbClr val="CDCDCD"/>
              </a:fgClr>
              <a:bgClr>
                <a:srgbClr val="FFFFFF"/>
              </a:bgClr>
            </a:patt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755"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92" name="Group 91"/>
            <p:cNvGrpSpPr/>
            <p:nvPr/>
          </p:nvGrpSpPr>
          <p:grpSpPr>
            <a:xfrm>
              <a:off x="-2652594" y="2709500"/>
              <a:ext cx="264507" cy="738849"/>
              <a:chOff x="8164721" y="700282"/>
              <a:chExt cx="151053" cy="421938"/>
            </a:xfrm>
          </p:grpSpPr>
          <p:sp>
            <p:nvSpPr>
              <p:cNvPr id="100"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sp>
            <p:nvSpPr>
              <p:cNvPr id="101"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grpSp>
        <p:sp>
          <p:nvSpPr>
            <p:cNvPr id="93" name="Freeform 92"/>
            <p:cNvSpPr/>
            <p:nvPr/>
          </p:nvSpPr>
          <p:spPr bwMode="auto">
            <a:xfrm>
              <a:off x="-3479331" y="3568315"/>
              <a:ext cx="1918655" cy="956316"/>
            </a:xfrm>
            <a:custGeom>
              <a:avLst/>
              <a:gdLst>
                <a:gd name="connsiteX0" fmla="*/ 0 w 1768634"/>
                <a:gd name="connsiteY0" fmla="*/ 0 h 881541"/>
                <a:gd name="connsiteX1" fmla="*/ 1768634 w 1768634"/>
                <a:gd name="connsiteY1" fmla="*/ 0 h 881541"/>
                <a:gd name="connsiteX2" fmla="*/ 1750973 w 1768634"/>
                <a:gd name="connsiteY2" fmla="*/ 175197 h 881541"/>
                <a:gd name="connsiteX3" fmla="*/ 884317 w 1768634"/>
                <a:gd name="connsiteY3" fmla="*/ 881541 h 881541"/>
                <a:gd name="connsiteX4" fmla="*/ 17662 w 1768634"/>
                <a:gd name="connsiteY4" fmla="*/ 175197 h 88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634" h="881541">
                  <a:moveTo>
                    <a:pt x="0" y="0"/>
                  </a:moveTo>
                  <a:lnTo>
                    <a:pt x="1768634" y="0"/>
                  </a:lnTo>
                  <a:lnTo>
                    <a:pt x="1750973" y="175197"/>
                  </a:lnTo>
                  <a:cubicBezTo>
                    <a:pt x="1668484" y="578307"/>
                    <a:pt x="1311813" y="881541"/>
                    <a:pt x="884317" y="881541"/>
                  </a:cubicBezTo>
                  <a:cubicBezTo>
                    <a:pt x="456821" y="881541"/>
                    <a:pt x="100150" y="578307"/>
                    <a:pt x="17662" y="175197"/>
                  </a:cubicBezTo>
                  <a:close/>
                </a:path>
              </a:pathLst>
            </a:custGeom>
            <a:solidFill>
              <a:schemeClr val="tx2">
                <a:alpha val="69804"/>
              </a:schemeClr>
            </a:solid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13755" fontAlgn="base">
                <a:lnSpc>
                  <a:spcPct val="90000"/>
                </a:lnSpc>
                <a:spcBef>
                  <a:spcPct val="0"/>
                </a:spcBef>
                <a:spcAft>
                  <a:spcPct val="0"/>
                </a:spcAft>
              </a:pPr>
              <a:r>
                <a:rPr lang="en-US" spc="-50" dirty="0" smtClean="0">
                  <a:solidFill>
                    <a:srgbClr val="FFFFFF"/>
                  </a:solidFill>
                </a:rPr>
                <a:t>Customers</a:t>
              </a:r>
              <a:endParaRPr lang="en-US" spc="-50" dirty="0">
                <a:solidFill>
                  <a:srgbClr val="FFFFFF"/>
                </a:solidFill>
              </a:endParaRPr>
            </a:p>
          </p:txBody>
        </p:sp>
        <p:grpSp>
          <p:nvGrpSpPr>
            <p:cNvPr id="94" name="Group 93"/>
            <p:cNvGrpSpPr/>
            <p:nvPr/>
          </p:nvGrpSpPr>
          <p:grpSpPr>
            <a:xfrm>
              <a:off x="-2920977" y="2771861"/>
              <a:ext cx="202167" cy="627460"/>
              <a:chOff x="8164721" y="700282"/>
              <a:chExt cx="151053" cy="421938"/>
            </a:xfrm>
          </p:grpSpPr>
          <p:sp>
            <p:nvSpPr>
              <p:cNvPr id="98"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sp>
            <p:nvSpPr>
              <p:cNvPr id="99"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grpSp>
        <p:grpSp>
          <p:nvGrpSpPr>
            <p:cNvPr id="95" name="Group 94"/>
            <p:cNvGrpSpPr/>
            <p:nvPr/>
          </p:nvGrpSpPr>
          <p:grpSpPr>
            <a:xfrm>
              <a:off x="-2326979" y="2771861"/>
              <a:ext cx="202167" cy="627460"/>
              <a:chOff x="8152899" y="683772"/>
              <a:chExt cx="151053" cy="421938"/>
            </a:xfrm>
          </p:grpSpPr>
          <p:sp>
            <p:nvSpPr>
              <p:cNvPr id="96" name="Freeform 745"/>
              <p:cNvSpPr>
                <a:spLocks/>
              </p:cNvSpPr>
              <p:nvPr/>
            </p:nvSpPr>
            <p:spPr bwMode="auto">
              <a:xfrm>
                <a:off x="8152899" y="79853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sp>
            <p:nvSpPr>
              <p:cNvPr id="97" name="Oval 746"/>
              <p:cNvSpPr>
                <a:spLocks noChangeArrowheads="1"/>
              </p:cNvSpPr>
              <p:nvPr/>
            </p:nvSpPr>
            <p:spPr bwMode="auto">
              <a:xfrm>
                <a:off x="8182435" y="68377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grpSp>
      </p:grpSp>
      <p:grpSp>
        <p:nvGrpSpPr>
          <p:cNvPr id="102" name="Group 101"/>
          <p:cNvGrpSpPr/>
          <p:nvPr/>
        </p:nvGrpSpPr>
        <p:grpSpPr>
          <a:xfrm>
            <a:off x="3182041" y="2272437"/>
            <a:ext cx="1500676" cy="1494126"/>
            <a:chOff x="1069520" y="1954781"/>
            <a:chExt cx="1769256" cy="1769256"/>
          </a:xfrm>
        </p:grpSpPr>
        <p:sp>
          <p:nvSpPr>
            <p:cNvPr id="103" name="Oval 102"/>
            <p:cNvSpPr/>
            <p:nvPr/>
          </p:nvSpPr>
          <p:spPr bwMode="auto">
            <a:xfrm>
              <a:off x="1069520" y="1954781"/>
              <a:ext cx="1769256" cy="1769256"/>
            </a:xfrm>
            <a:prstGeom prst="ellipse">
              <a:avLst/>
            </a:prstGeom>
            <a:pattFill prst="ltUpDiag">
              <a:fgClr>
                <a:srgbClr val="CDCDCD"/>
              </a:fgClr>
              <a:bgClr>
                <a:srgbClr val="FFFFFF"/>
              </a:bgClr>
            </a:patt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755"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104" name="Group 103"/>
            <p:cNvGrpSpPr/>
            <p:nvPr/>
          </p:nvGrpSpPr>
          <p:grpSpPr>
            <a:xfrm>
              <a:off x="1832236" y="2050833"/>
              <a:ext cx="243825" cy="681078"/>
              <a:chOff x="8164721" y="700282"/>
              <a:chExt cx="151053" cy="421938"/>
            </a:xfrm>
          </p:grpSpPr>
          <p:sp>
            <p:nvSpPr>
              <p:cNvPr id="115"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sp>
            <p:nvSpPr>
              <p:cNvPr id="116"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53"/>
                <a:endParaRPr lang="en-US" sz="2400">
                  <a:solidFill>
                    <a:srgbClr val="505050"/>
                  </a:solidFill>
                </a:endParaRPr>
              </a:p>
            </p:txBody>
          </p:sp>
        </p:grpSp>
        <p:sp>
          <p:nvSpPr>
            <p:cNvPr id="105" name="Freeform 104"/>
            <p:cNvSpPr/>
            <p:nvPr/>
          </p:nvSpPr>
          <p:spPr bwMode="auto">
            <a:xfrm>
              <a:off x="1070142" y="2842496"/>
              <a:ext cx="1768634" cy="881541"/>
            </a:xfrm>
            <a:custGeom>
              <a:avLst/>
              <a:gdLst>
                <a:gd name="connsiteX0" fmla="*/ 0 w 1768634"/>
                <a:gd name="connsiteY0" fmla="*/ 0 h 881541"/>
                <a:gd name="connsiteX1" fmla="*/ 1768634 w 1768634"/>
                <a:gd name="connsiteY1" fmla="*/ 0 h 881541"/>
                <a:gd name="connsiteX2" fmla="*/ 1750973 w 1768634"/>
                <a:gd name="connsiteY2" fmla="*/ 175197 h 881541"/>
                <a:gd name="connsiteX3" fmla="*/ 884317 w 1768634"/>
                <a:gd name="connsiteY3" fmla="*/ 881541 h 881541"/>
                <a:gd name="connsiteX4" fmla="*/ 17662 w 1768634"/>
                <a:gd name="connsiteY4" fmla="*/ 175197 h 88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634" h="881541">
                  <a:moveTo>
                    <a:pt x="0" y="0"/>
                  </a:moveTo>
                  <a:lnTo>
                    <a:pt x="1768634" y="0"/>
                  </a:lnTo>
                  <a:lnTo>
                    <a:pt x="1750973" y="175197"/>
                  </a:lnTo>
                  <a:cubicBezTo>
                    <a:pt x="1668484" y="578307"/>
                    <a:pt x="1311813" y="881541"/>
                    <a:pt x="884317" y="881541"/>
                  </a:cubicBezTo>
                  <a:cubicBezTo>
                    <a:pt x="456821" y="881541"/>
                    <a:pt x="100150" y="578307"/>
                    <a:pt x="17662" y="175197"/>
                  </a:cubicBezTo>
                  <a:close/>
                </a:path>
              </a:pathLst>
            </a:custGeom>
            <a:solidFill>
              <a:schemeClr val="tx2">
                <a:alpha val="69804"/>
              </a:schemeClr>
            </a:solid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algn="ctr" defTabSz="913755" fontAlgn="base">
                <a:lnSpc>
                  <a:spcPct val="90000"/>
                </a:lnSpc>
                <a:spcBef>
                  <a:spcPct val="0"/>
                </a:spcBef>
                <a:spcAft>
                  <a:spcPct val="0"/>
                </a:spcAft>
              </a:pPr>
              <a:r>
                <a:rPr lang="en-US" sz="2000" spc="-50" dirty="0" smtClean="0">
                  <a:solidFill>
                    <a:srgbClr val="FFFFFF"/>
                  </a:solidFill>
                </a:rPr>
                <a:t>IT Admin</a:t>
              </a:r>
              <a:endParaRPr lang="en-US" sz="2000" spc="-50" dirty="0">
                <a:solidFill>
                  <a:srgbClr val="FFFFFF"/>
                </a:solidFill>
              </a:endParaRPr>
            </a:p>
          </p:txBody>
        </p:sp>
      </p:grpSp>
      <p:cxnSp>
        <p:nvCxnSpPr>
          <p:cNvPr id="117" name="Straight Connector 116"/>
          <p:cNvCxnSpPr>
            <a:stCxn id="105" idx="3"/>
          </p:cNvCxnSpPr>
          <p:nvPr/>
        </p:nvCxnSpPr>
        <p:spPr>
          <a:xfrm flipH="1">
            <a:off x="3924561" y="3766563"/>
            <a:ext cx="8082" cy="424972"/>
          </a:xfrm>
          <a:prstGeom prst="line">
            <a:avLst/>
          </a:prstGeom>
          <a:ln w="508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1416818" y="2086677"/>
            <a:ext cx="9947868" cy="4796454"/>
          </a:xfrm>
          <a:prstGeom prst="rect">
            <a:avLst/>
          </a:prstGeom>
          <a:noFill/>
          <a:ln w="34925">
            <a:solidFill>
              <a:schemeClr val="tx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2" rIns="0" bIns="46602" numCol="1" rtlCol="0" anchor="ctr" anchorCtr="0" compatLnSpc="1">
            <a:prstTxWarp prst="textNoShape">
              <a:avLst/>
            </a:prstTxWarp>
          </a:bodyPr>
          <a:lstStyle/>
          <a:p>
            <a:pPr algn="ctr" defTabSz="931770"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9" name="TextBox 118"/>
          <p:cNvSpPr txBox="1"/>
          <p:nvPr/>
        </p:nvSpPr>
        <p:spPr>
          <a:xfrm>
            <a:off x="1232873" y="1559125"/>
            <a:ext cx="4928792" cy="627642"/>
          </a:xfrm>
          <a:prstGeom prst="rect">
            <a:avLst/>
          </a:prstGeom>
          <a:noFill/>
        </p:spPr>
        <p:txBody>
          <a:bodyPr wrap="square" lIns="182744" tIns="146194" rIns="182744" bIns="146194" rtlCol="0">
            <a:spAutoFit/>
          </a:bodyPr>
          <a:lstStyle/>
          <a:p>
            <a:pPr defTabSz="932040">
              <a:lnSpc>
                <a:spcPct val="90000"/>
              </a:lnSpc>
            </a:pPr>
            <a:r>
              <a:rPr lang="en-US" sz="2400" dirty="0" smtClean="0">
                <a:solidFill>
                  <a:srgbClr val="FFFFFF"/>
                </a:solidFill>
              </a:rPr>
              <a:t>Your/Service Provider </a:t>
            </a:r>
            <a:r>
              <a:rPr lang="en-US" sz="2400" dirty="0">
                <a:solidFill>
                  <a:srgbClr val="FFFFFF"/>
                </a:solidFill>
              </a:rPr>
              <a:t>datacenter</a:t>
            </a:r>
          </a:p>
        </p:txBody>
      </p:sp>
    </p:spTree>
    <p:extLst>
      <p:ext uri="{BB962C8B-B14F-4D97-AF65-F5344CB8AC3E}">
        <p14:creationId xmlns:p14="http://schemas.microsoft.com/office/powerpoint/2010/main" val="396522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par>
                                <p:cTn id="25" presetID="10"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Azure Pack Tenant experience</a:t>
            </a:r>
            <a:endParaRPr lang="en-GB" sz="3200" dirty="0">
              <a:solidFill>
                <a:schemeClr val="tx1"/>
              </a:solidFill>
              <a:latin typeface="+mn-lt"/>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01650" y="2046504"/>
            <a:ext cx="5015497" cy="470755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2533" y="2046504"/>
            <a:ext cx="4525106" cy="4602946"/>
          </a:xfrm>
          <a:prstGeom prst="rect">
            <a:avLst/>
          </a:prstGeom>
        </p:spPr>
      </p:pic>
      <p:grpSp>
        <p:nvGrpSpPr>
          <p:cNvPr id="15" name="Group 14"/>
          <p:cNvGrpSpPr/>
          <p:nvPr/>
        </p:nvGrpSpPr>
        <p:grpSpPr>
          <a:xfrm>
            <a:off x="3948210" y="2777183"/>
            <a:ext cx="4429161" cy="2971958"/>
            <a:chOff x="6096878" y="1430256"/>
            <a:chExt cx="4766947" cy="3222785"/>
          </a:xfrm>
          <a:solidFill>
            <a:schemeClr val="accent2"/>
          </a:solidFill>
        </p:grpSpPr>
        <p:sp>
          <p:nvSpPr>
            <p:cNvPr id="16" name="Freeform 10"/>
            <p:cNvSpPr>
              <a:spLocks noEditPoints="1"/>
            </p:cNvSpPr>
            <p:nvPr/>
          </p:nvSpPr>
          <p:spPr bwMode="auto">
            <a:xfrm>
              <a:off x="6144650" y="1430256"/>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rgbClr val="0072C6"/>
            </a:solidFill>
            <a:ln>
              <a:noFill/>
            </a:ln>
          </p:spPr>
          <p:txBody>
            <a:bodyPr vert="horz" wrap="square" lIns="89640" tIns="44820" rIns="89640" bIns="44820" numCol="1" anchor="t" anchorCtr="0" compatLnSpc="1">
              <a:prstTxWarp prst="textNoShape">
                <a:avLst/>
              </a:prstTxWarp>
            </a:bodyPr>
            <a:lstStyle/>
            <a:p>
              <a:pPr defTabSz="932726"/>
              <a:endParaRPr lang="en-US" dirty="0">
                <a:solidFill>
                  <a:srgbClr val="000000"/>
                </a:solidFill>
              </a:endParaRPr>
            </a:p>
          </p:txBody>
        </p:sp>
        <p:sp>
          <p:nvSpPr>
            <p:cNvPr id="17" name="TextBox 16"/>
            <p:cNvSpPr txBox="1"/>
            <p:nvPr/>
          </p:nvSpPr>
          <p:spPr>
            <a:xfrm>
              <a:off x="7669874" y="1922620"/>
              <a:ext cx="1668740" cy="794827"/>
            </a:xfrm>
            <a:prstGeom prst="rect">
              <a:avLst/>
            </a:prstGeom>
            <a:noFill/>
          </p:spPr>
          <p:txBody>
            <a:bodyPr wrap="none" lIns="179285" tIns="143430" rIns="179285" bIns="143430" rtlCol="0">
              <a:spAutoFit/>
            </a:bodyPr>
            <a:lstStyle/>
            <a:p>
              <a:pPr algn="ctr" defTabSz="932726">
                <a:lnSpc>
                  <a:spcPct val="90000"/>
                </a:lnSpc>
                <a:spcAft>
                  <a:spcPts val="602"/>
                </a:spcAft>
              </a:pPr>
              <a:r>
                <a:rPr lang="en-US" sz="1400" dirty="0">
                  <a:gradFill>
                    <a:gsLst>
                      <a:gs pos="0">
                        <a:srgbClr val="FFFFFF"/>
                      </a:gs>
                      <a:gs pos="100000">
                        <a:srgbClr val="FFFFFF"/>
                      </a:gs>
                    </a:gsLst>
                    <a:lin ang="5400000" scaled="1"/>
                  </a:gradFill>
                </a:rPr>
                <a:t>Customer</a:t>
              </a:r>
            </a:p>
          </p:txBody>
        </p:sp>
        <p:sp>
          <p:nvSpPr>
            <p:cNvPr id="18" name="TextBox 17"/>
            <p:cNvSpPr txBox="1"/>
            <p:nvPr/>
          </p:nvSpPr>
          <p:spPr>
            <a:xfrm>
              <a:off x="9209667" y="3331634"/>
              <a:ext cx="1513020" cy="1113538"/>
            </a:xfrm>
            <a:prstGeom prst="rect">
              <a:avLst/>
            </a:prstGeom>
            <a:noFill/>
          </p:spPr>
          <p:txBody>
            <a:bodyPr wrap="none" lIns="179285" tIns="143430" rIns="179285" bIns="143430" rtlCol="0">
              <a:spAutoFit/>
            </a:bodyPr>
            <a:lstStyle/>
            <a:p>
              <a:pPr algn="ctr" defTabSz="932726">
                <a:lnSpc>
                  <a:spcPct val="90000"/>
                </a:lnSpc>
                <a:spcAft>
                  <a:spcPts val="602"/>
                </a:spcAft>
              </a:pPr>
              <a:r>
                <a:rPr lang="en-US" sz="1400" dirty="0">
                  <a:gradFill>
                    <a:gsLst>
                      <a:gs pos="0">
                        <a:srgbClr val="FFFFFF"/>
                      </a:gs>
                      <a:gs pos="100000">
                        <a:srgbClr val="FFFFFF"/>
                      </a:gs>
                    </a:gsLst>
                  </a:gradFill>
                </a:rPr>
                <a:t>Service</a:t>
              </a:r>
              <a:br>
                <a:rPr lang="en-US" sz="1400" dirty="0">
                  <a:gradFill>
                    <a:gsLst>
                      <a:gs pos="0">
                        <a:srgbClr val="FFFFFF"/>
                      </a:gs>
                      <a:gs pos="100000">
                        <a:srgbClr val="FFFFFF"/>
                      </a:gs>
                    </a:gsLst>
                  </a:gradFill>
                </a:rPr>
              </a:br>
              <a:r>
                <a:rPr lang="en-US" sz="1400" dirty="0">
                  <a:gradFill>
                    <a:gsLst>
                      <a:gs pos="0">
                        <a:srgbClr val="FFFFFF"/>
                      </a:gs>
                      <a:gs pos="100000">
                        <a:srgbClr val="FFFFFF"/>
                      </a:gs>
                    </a:gsLst>
                  </a:gradFill>
                </a:rPr>
                <a:t>Provider</a:t>
              </a:r>
            </a:p>
          </p:txBody>
        </p:sp>
        <p:sp>
          <p:nvSpPr>
            <p:cNvPr id="19" name="TextBox 18"/>
            <p:cNvSpPr txBox="1"/>
            <p:nvPr/>
          </p:nvSpPr>
          <p:spPr>
            <a:xfrm>
              <a:off x="6096878" y="3637123"/>
              <a:ext cx="1653073" cy="794827"/>
            </a:xfrm>
            <a:prstGeom prst="rect">
              <a:avLst/>
            </a:prstGeom>
            <a:noFill/>
          </p:spPr>
          <p:txBody>
            <a:bodyPr wrap="none" lIns="179285" tIns="143430" rIns="179285" bIns="143430" rtlCol="0">
              <a:spAutoFit/>
            </a:bodyPr>
            <a:lstStyle/>
            <a:p>
              <a:pPr algn="ctr" defTabSz="932726">
                <a:lnSpc>
                  <a:spcPct val="90000"/>
                </a:lnSpc>
                <a:spcAft>
                  <a:spcPts val="602"/>
                </a:spcAft>
              </a:pPr>
              <a:r>
                <a:rPr lang="en-US" sz="1400" dirty="0">
                  <a:gradFill>
                    <a:gsLst>
                      <a:gs pos="0">
                        <a:srgbClr val="FFFFFF"/>
                      </a:gs>
                      <a:gs pos="100000">
                        <a:srgbClr val="FFFFFF"/>
                      </a:gs>
                    </a:gsLst>
                  </a:gradFill>
                </a:rPr>
                <a:t>Microsoft</a:t>
              </a:r>
            </a:p>
          </p:txBody>
        </p:sp>
        <p:sp>
          <p:nvSpPr>
            <p:cNvPr id="20" name="TextBox 19"/>
            <p:cNvSpPr txBox="1"/>
            <p:nvPr/>
          </p:nvSpPr>
          <p:spPr>
            <a:xfrm>
              <a:off x="7598059" y="3268156"/>
              <a:ext cx="1766066" cy="1113538"/>
            </a:xfrm>
            <a:prstGeom prst="rect">
              <a:avLst/>
            </a:prstGeom>
            <a:noFill/>
          </p:spPr>
          <p:txBody>
            <a:bodyPr wrap="none" lIns="179285" tIns="143430" rIns="179285" bIns="143430" rtlCol="0">
              <a:spAutoFit/>
            </a:bodyPr>
            <a:lstStyle/>
            <a:p>
              <a:pPr algn="ctr" defTabSz="932726">
                <a:lnSpc>
                  <a:spcPct val="90000"/>
                </a:lnSpc>
                <a:spcAft>
                  <a:spcPts val="602"/>
                </a:spcAft>
              </a:pPr>
              <a:r>
                <a:rPr lang="en-US" sz="1400" dirty="0">
                  <a:gradFill>
                    <a:gsLst>
                      <a:gs pos="0">
                        <a:srgbClr val="FFFFFF"/>
                      </a:gs>
                      <a:gs pos="100000">
                        <a:srgbClr val="FFFFFF"/>
                      </a:gs>
                    </a:gsLst>
                  </a:gradFill>
                </a:rPr>
                <a:t>Consistent</a:t>
              </a:r>
              <a:br>
                <a:rPr lang="en-US" sz="1400" dirty="0">
                  <a:gradFill>
                    <a:gsLst>
                      <a:gs pos="0">
                        <a:srgbClr val="FFFFFF"/>
                      </a:gs>
                      <a:gs pos="100000">
                        <a:srgbClr val="FFFFFF"/>
                      </a:gs>
                    </a:gsLst>
                  </a:gradFill>
                </a:rPr>
              </a:br>
              <a:r>
                <a:rPr lang="en-US" sz="1400" dirty="0">
                  <a:gradFill>
                    <a:gsLst>
                      <a:gs pos="0">
                        <a:srgbClr val="FFFFFF"/>
                      </a:gs>
                      <a:gs pos="100000">
                        <a:srgbClr val="FFFFFF"/>
                      </a:gs>
                    </a:gsLst>
                  </a:gradFill>
                </a:rPr>
                <a:t>Platform</a:t>
              </a:r>
            </a:p>
          </p:txBody>
        </p:sp>
        <p:sp>
          <p:nvSpPr>
            <p:cNvPr id="21" name="TextBox 20"/>
            <p:cNvSpPr txBox="1"/>
            <p:nvPr/>
          </p:nvSpPr>
          <p:spPr>
            <a:xfrm>
              <a:off x="7650680" y="2641344"/>
              <a:ext cx="1564008" cy="1068008"/>
            </a:xfrm>
            <a:prstGeom prst="rect">
              <a:avLst/>
            </a:prstGeom>
            <a:noFill/>
          </p:spPr>
          <p:txBody>
            <a:bodyPr wrap="none" lIns="179285" tIns="143430" rIns="179285" bIns="143430" rtlCol="0">
              <a:spAutoFit/>
            </a:bodyPr>
            <a:lstStyle/>
            <a:p>
              <a:pPr algn="ctr" defTabSz="932726">
                <a:lnSpc>
                  <a:spcPct val="90000"/>
                </a:lnSpc>
                <a:spcAft>
                  <a:spcPts val="602"/>
                </a:spcAft>
              </a:pPr>
              <a:r>
                <a:rPr lang="en-US" sz="2600" b="1" dirty="0">
                  <a:gradFill>
                    <a:gsLst>
                      <a:gs pos="0">
                        <a:srgbClr val="FFFFFF"/>
                      </a:gs>
                      <a:gs pos="100000">
                        <a:srgbClr val="FFFFFF"/>
                      </a:gs>
                    </a:gsLst>
                  </a:gradFill>
                </a:rPr>
                <a:t>ONE</a:t>
              </a:r>
            </a:p>
          </p:txBody>
        </p:sp>
      </p:grpSp>
      <p:sp>
        <p:nvSpPr>
          <p:cNvPr id="12" name="Rectangle 11"/>
          <p:cNvSpPr/>
          <p:nvPr/>
        </p:nvSpPr>
        <p:spPr>
          <a:xfrm>
            <a:off x="370123" y="1039777"/>
            <a:ext cx="1662571" cy="461665"/>
          </a:xfrm>
          <a:prstGeom prst="rect">
            <a:avLst/>
          </a:prstGeom>
        </p:spPr>
        <p:txBody>
          <a:bodyPr wrap="none">
            <a:spAutoFit/>
          </a:bodyPr>
          <a:lstStyle/>
          <a:p>
            <a:r>
              <a:rPr lang="en-US" sz="2400" dirty="0" smtClean="0">
                <a:solidFill>
                  <a:srgbClr val="FFFFFF"/>
                </a:solidFill>
              </a:rPr>
              <a:t>Dashboard</a:t>
            </a:r>
            <a:endParaRPr lang="en-US" sz="2400" dirty="0">
              <a:solidFill>
                <a:srgbClr val="FFFFFF"/>
              </a:solidFill>
            </a:endParaRPr>
          </a:p>
        </p:txBody>
      </p:sp>
    </p:spTree>
    <p:extLst>
      <p:ext uri="{BB962C8B-B14F-4D97-AF65-F5344CB8AC3E}">
        <p14:creationId xmlns:p14="http://schemas.microsoft.com/office/powerpoint/2010/main" val="48980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149"/>
          <p:cNvSpPr/>
          <p:nvPr/>
        </p:nvSpPr>
        <p:spPr bwMode="auto">
          <a:xfrm>
            <a:off x="3639725" y="1212849"/>
            <a:ext cx="4166034" cy="4730016"/>
          </a:xfrm>
          <a:prstGeom prst="roundRect">
            <a:avLst>
              <a:gd name="adj" fmla="val 4351"/>
            </a:avLst>
          </a:prstGeom>
          <a:solidFill>
            <a:srgbClr val="006C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Deployment</a:t>
            </a:r>
            <a:endParaRPr lang="en-US" sz="1399" dirty="0">
              <a:solidFill>
                <a:srgbClr val="FFFFFF">
                  <a:alpha val="50000"/>
                </a:srgbClr>
              </a:solidFill>
              <a:ea typeface="Segoe UI" pitchFamily="34" charset="0"/>
              <a:cs typeface="Segoe UI" pitchFamily="34" charset="0"/>
            </a:endParaRPr>
          </a:p>
        </p:txBody>
      </p:sp>
      <p:sp>
        <p:nvSpPr>
          <p:cNvPr id="97" name="Rounded Rectangle 9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Source</a:t>
            </a:r>
            <a:endParaRPr lang="en-US" sz="1399" dirty="0">
              <a:solidFill>
                <a:srgbClr val="FFFFFF">
                  <a:alpha val="50000"/>
                </a:srgbClr>
              </a:solidFill>
              <a:ea typeface="Segoe UI" pitchFamily="34" charset="0"/>
              <a:cs typeface="Segoe UI" pitchFamily="34" charset="0"/>
            </a:endParaRPr>
          </a:p>
        </p:txBody>
      </p:sp>
      <p:sp>
        <p:nvSpPr>
          <p:cNvPr id="103" name="Rounded Rectangle 102"/>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104" name="Rounded Rectangle 103"/>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Test/issues</a:t>
            </a:r>
            <a:endParaRPr lang="en-US" sz="1399" dirty="0">
              <a:solidFill>
                <a:srgbClr val="FFFFFF">
                  <a:alpha val="50000"/>
                </a:srgbClr>
              </a:solidFill>
              <a:ea typeface="Segoe UI" pitchFamily="34" charset="0"/>
              <a:cs typeface="Segoe UI" pitchFamily="34" charset="0"/>
            </a:endParaRPr>
          </a:p>
        </p:txBody>
      </p:sp>
      <p:sp>
        <p:nvSpPr>
          <p:cNvPr id="105" name="Rounded Rectangle 104"/>
          <p:cNvSpPr/>
          <p:nvPr/>
        </p:nvSpPr>
        <p:spPr bwMode="auto">
          <a:xfrm>
            <a:off x="5747959" y="1211589"/>
            <a:ext cx="2052136" cy="4730016"/>
          </a:xfrm>
          <a:prstGeom prst="roundRect">
            <a:avLst>
              <a:gd name="adj" fmla="val 7985"/>
            </a:avLst>
          </a:prstGeom>
          <a:solidFill>
            <a:srgbClr val="006C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Deployment</a:t>
            </a:r>
            <a:endParaRPr lang="en-US" sz="1399" dirty="0">
              <a:solidFill>
                <a:srgbClr val="FFFFFF">
                  <a:alpha val="50000"/>
                </a:srgbClr>
              </a:solidFill>
              <a:ea typeface="Segoe UI" pitchFamily="34" charset="0"/>
              <a:cs typeface="Segoe UI" pitchFamily="34" charset="0"/>
            </a:endParaRPr>
          </a:p>
        </p:txBody>
      </p:sp>
      <p:sp>
        <p:nvSpPr>
          <p:cNvPr id="106" name="Rounded Rectangle 105"/>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Application</a:t>
            </a:r>
            <a:endParaRPr lang="en-US" sz="1399" dirty="0">
              <a:solidFill>
                <a:srgbClr val="FFFFFF">
                  <a:alpha val="50000"/>
                </a:srgbClr>
              </a:solidFill>
              <a:ea typeface="Segoe UI" pitchFamily="34" charset="0"/>
              <a:cs typeface="Segoe UI" pitchFamily="34" charset="0"/>
            </a:endParaRPr>
          </a:p>
        </p:txBody>
      </p:sp>
      <p:sp>
        <p:nvSpPr>
          <p:cNvPr id="107" name="Rounded Rectangle 106"/>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smtClean="0">
                <a:solidFill>
                  <a:srgbClr val="FFFFFF">
                    <a:alpha val="50000"/>
                  </a:srgbClr>
                </a:solidFill>
                <a:ea typeface="Segoe UI" pitchFamily="34" charset="0"/>
                <a:cs typeface="Segoe UI" pitchFamily="34" charset="0"/>
              </a:rPr>
              <a:t>Operations</a:t>
            </a:r>
            <a:endParaRPr lang="en-US" sz="1399" dirty="0">
              <a:solidFill>
                <a:srgbClr val="FFFFFF">
                  <a:alpha val="50000"/>
                </a:srgbClr>
              </a:solidFill>
              <a:ea typeface="Segoe UI" pitchFamily="34" charset="0"/>
              <a:cs typeface="Segoe UI" pitchFamily="34" charset="0"/>
            </a:endParaRPr>
          </a:p>
        </p:txBody>
      </p:sp>
      <p:sp>
        <p:nvSpPr>
          <p:cNvPr id="108" name="Rounded Rectangle 107"/>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Process </a:t>
            </a:r>
            <a:r>
              <a:rPr lang="en-US" sz="1399" dirty="0" smtClean="0">
                <a:solidFill>
                  <a:srgbClr val="FFFFFF">
                    <a:alpha val="50000"/>
                  </a:srgbClr>
                </a:solidFill>
                <a:ea typeface="Segoe UI" pitchFamily="34" charset="0"/>
                <a:cs typeface="Segoe UI" pitchFamily="34" charset="0"/>
              </a:rPr>
              <a:t>tools</a:t>
            </a:r>
            <a:endParaRPr lang="en-US" sz="1399" dirty="0">
              <a:solidFill>
                <a:srgbClr val="FFFFFF">
                  <a:alpha val="50000"/>
                </a:srgbClr>
              </a:soli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smtClean="0"/>
              <a:t>Management for the Cloud OS</a:t>
            </a:r>
            <a:endParaRPr lang="en-US" dirty="0"/>
          </a:p>
        </p:txBody>
      </p:sp>
      <p:sp>
        <p:nvSpPr>
          <p:cNvPr id="71" name="Rounded Rectangle 70"/>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129"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55" name="Group 54"/>
          <p:cNvGrpSpPr/>
          <p:nvPr/>
        </p:nvGrpSpPr>
        <p:grpSpPr>
          <a:xfrm>
            <a:off x="91444" y="4872079"/>
            <a:ext cx="1356835" cy="1127420"/>
            <a:chOff x="958943" y="1820181"/>
            <a:chExt cx="1356835" cy="1127420"/>
          </a:xfrm>
        </p:grpSpPr>
        <p:sp>
          <p:nvSpPr>
            <p:cNvPr id="56"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60"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1" name="Group 60"/>
            <p:cNvGrpSpPr/>
            <p:nvPr/>
          </p:nvGrpSpPr>
          <p:grpSpPr>
            <a:xfrm>
              <a:off x="1388646" y="2014004"/>
              <a:ext cx="311900" cy="222474"/>
              <a:chOff x="1366452" y="1994459"/>
              <a:chExt cx="311900" cy="222474"/>
            </a:xfrm>
          </p:grpSpPr>
          <p:sp>
            <p:nvSpPr>
              <p:cNvPr id="75"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2"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4" name="Group 63"/>
            <p:cNvGrpSpPr/>
            <p:nvPr/>
          </p:nvGrpSpPr>
          <p:grpSpPr>
            <a:xfrm>
              <a:off x="958943" y="2054647"/>
              <a:ext cx="244284" cy="287906"/>
              <a:chOff x="978218" y="2040263"/>
              <a:chExt cx="244284" cy="287906"/>
            </a:xfrm>
          </p:grpSpPr>
          <p:sp>
            <p:nvSpPr>
              <p:cNvPr id="73"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5"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7" name="Group 66"/>
            <p:cNvGrpSpPr/>
            <p:nvPr/>
          </p:nvGrpSpPr>
          <p:grpSpPr>
            <a:xfrm>
              <a:off x="1261759" y="2339640"/>
              <a:ext cx="1054019" cy="607961"/>
              <a:chOff x="511109" y="5814543"/>
              <a:chExt cx="1041729" cy="600871"/>
            </a:xfrm>
          </p:grpSpPr>
          <p:sp>
            <p:nvSpPr>
              <p:cNvPr id="69"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113" name="Group 112"/>
          <p:cNvGrpSpPr/>
          <p:nvPr/>
        </p:nvGrpSpPr>
        <p:grpSpPr>
          <a:xfrm>
            <a:off x="784038" y="1584018"/>
            <a:ext cx="1614689" cy="1414096"/>
            <a:chOff x="473780" y="1976733"/>
            <a:chExt cx="1614689" cy="1414096"/>
          </a:xfrm>
        </p:grpSpPr>
        <p:sp>
          <p:nvSpPr>
            <p:cNvPr id="125" name="Rounded Rectangle 124"/>
            <p:cNvSpPr/>
            <p:nvPr/>
          </p:nvSpPr>
          <p:spPr bwMode="auto">
            <a:xfrm>
              <a:off x="78161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473780" y="2755900"/>
              <a:ext cx="609168" cy="63492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grpSp>
      <p:sp>
        <p:nvSpPr>
          <p:cNvPr id="128" name="Rounded Rectangle 127"/>
          <p:cNvSpPr/>
          <p:nvPr/>
        </p:nvSpPr>
        <p:spPr bwMode="auto">
          <a:xfrm>
            <a:off x="3936074" y="4073937"/>
            <a:ext cx="1488637" cy="1275321"/>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35" name="Rounded Rectangle 134"/>
          <p:cNvSpPr/>
          <p:nvPr/>
        </p:nvSpPr>
        <p:spPr bwMode="auto">
          <a:xfrm>
            <a:off x="3914981" y="1352775"/>
            <a:ext cx="1488637" cy="19938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49" name="Rounded Rectangle 148"/>
          <p:cNvSpPr/>
          <p:nvPr/>
        </p:nvSpPr>
        <p:spPr bwMode="auto">
          <a:xfrm>
            <a:off x="5951824" y="1347205"/>
            <a:ext cx="1582062" cy="3379326"/>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204" name="Rounded Rectangle 203"/>
          <p:cNvSpPr/>
          <p:nvPr/>
        </p:nvSpPr>
        <p:spPr bwMode="auto">
          <a:xfrm>
            <a:off x="10395897" y="1354459"/>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221" name="Rounded Rectangle 220"/>
          <p:cNvSpPr/>
          <p:nvPr/>
        </p:nvSpPr>
        <p:spPr bwMode="auto">
          <a:xfrm>
            <a:off x="10241708" y="5144075"/>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sp>
        <p:nvSpPr>
          <p:cNvPr id="238" name="Rounded Rectangle 237"/>
          <p:cNvSpPr/>
          <p:nvPr/>
        </p:nvSpPr>
        <p:spPr bwMode="auto">
          <a:xfrm>
            <a:off x="8052459" y="1346947"/>
            <a:ext cx="1753215" cy="3021944"/>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45720" numCol="1" spcCol="0" rtlCol="0" fromWordArt="0" anchor="b" anchorCtr="0" forceAA="0" compatLnSpc="1">
            <a:prstTxWarp prst="textNoShape">
              <a:avLst/>
            </a:prstTxWarp>
            <a:noAutofit/>
          </a:bodyPr>
          <a:lstStyle/>
          <a:p>
            <a:pPr algn="ctr" defTabSz="932597"/>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1644439" y="4869171"/>
            <a:ext cx="1333278" cy="1131005"/>
            <a:chOff x="1680905" y="4869171"/>
            <a:chExt cx="1333278" cy="1131005"/>
          </a:xfrm>
        </p:grpSpPr>
        <p:grpSp>
          <p:nvGrpSpPr>
            <p:cNvPr id="2" name="Group 1"/>
            <p:cNvGrpSpPr/>
            <p:nvPr/>
          </p:nvGrpSpPr>
          <p:grpSpPr>
            <a:xfrm>
              <a:off x="2312865" y="4869171"/>
              <a:ext cx="701318" cy="1129810"/>
              <a:chOff x="1444680" y="4869171"/>
              <a:chExt cx="701318" cy="1129810"/>
            </a:xfrm>
          </p:grpSpPr>
          <p:sp>
            <p:nvSpPr>
              <p:cNvPr id="78" name="Freeform 77"/>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79" name="Freeform 78"/>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0" name="Oval 79"/>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1" name="Freeform 80"/>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2" name="Freeform 8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3" name="Freeform 82"/>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4" name="Freeform 83"/>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5" name="Freeform 84"/>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86" name="Freeform 85"/>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7" name="Freeform 86"/>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8" name="Freeform 87"/>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90" name="Pictur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89" name="Group 88"/>
            <p:cNvGrpSpPr/>
            <p:nvPr/>
          </p:nvGrpSpPr>
          <p:grpSpPr>
            <a:xfrm>
              <a:off x="1680905" y="5392215"/>
              <a:ext cx="1054019" cy="607961"/>
              <a:chOff x="511109" y="5814543"/>
              <a:chExt cx="1041729" cy="600871"/>
            </a:xfrm>
          </p:grpSpPr>
          <p:sp>
            <p:nvSpPr>
              <p:cNvPr id="9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93" name="Group 92"/>
          <p:cNvGrpSpPr/>
          <p:nvPr/>
        </p:nvGrpSpPr>
        <p:grpSpPr>
          <a:xfrm>
            <a:off x="8067007" y="1920615"/>
            <a:ext cx="1703773" cy="1033717"/>
            <a:chOff x="5767206" y="1430257"/>
            <a:chExt cx="5346311" cy="3243727"/>
          </a:xfrm>
        </p:grpSpPr>
        <p:sp>
          <p:nvSpPr>
            <p:cNvPr id="95" name="Freeform 10"/>
            <p:cNvSpPr>
              <a:spLocks noEditPoints="1"/>
            </p:cNvSpPr>
            <p:nvPr/>
          </p:nvSpPr>
          <p:spPr bwMode="auto">
            <a:xfrm>
              <a:off x="6144652" y="1430257"/>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tx1"/>
            </a:solidFill>
            <a:ln>
              <a:noFill/>
            </a:ln>
          </p:spPr>
          <p:txBody>
            <a:bodyPr vert="horz" wrap="square" lIns="91437" tIns="45719" rIns="91437" bIns="45719" numCol="1" anchor="t" anchorCtr="0" compatLnSpc="1">
              <a:prstTxWarp prst="textNoShape">
                <a:avLst/>
              </a:prstTxWarp>
            </a:bodyPr>
            <a:lstStyle/>
            <a:p>
              <a:pPr defTabSz="932901"/>
              <a:endParaRPr lang="en-US" sz="1200" dirty="0">
                <a:solidFill>
                  <a:srgbClr val="000000"/>
                </a:solidFill>
              </a:endParaRPr>
            </a:p>
          </p:txBody>
        </p:sp>
        <p:sp>
          <p:nvSpPr>
            <p:cNvPr id="96" name="TextBox 95"/>
            <p:cNvSpPr txBox="1"/>
            <p:nvPr/>
          </p:nvSpPr>
          <p:spPr>
            <a:xfrm>
              <a:off x="7275657" y="1641697"/>
              <a:ext cx="2250466" cy="1187922"/>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600" b="1" dirty="0">
                  <a:gradFill>
                    <a:gsLst>
                      <a:gs pos="2917">
                        <a:srgbClr val="35519B"/>
                      </a:gs>
                      <a:gs pos="30000">
                        <a:srgbClr val="35519B"/>
                      </a:gs>
                    </a:gsLst>
                    <a:lin ang="5400000" scaled="0"/>
                  </a:gradFill>
                </a:rPr>
                <a:t>Customer</a:t>
              </a:r>
            </a:p>
          </p:txBody>
        </p:sp>
        <p:sp>
          <p:nvSpPr>
            <p:cNvPr id="98" name="TextBox 97"/>
            <p:cNvSpPr txBox="1"/>
            <p:nvPr/>
          </p:nvSpPr>
          <p:spPr>
            <a:xfrm>
              <a:off x="8988803" y="3225301"/>
              <a:ext cx="2124714" cy="1448683"/>
            </a:xfrm>
            <a:prstGeom prst="rect">
              <a:avLst/>
            </a:prstGeom>
            <a:noFill/>
          </p:spPr>
          <p:txBody>
            <a:bodyPr wrap="none" lIns="182880" tIns="146306" rIns="182880" bIns="146306" rtlCol="0">
              <a:spAutoFit/>
            </a:bodyPr>
            <a:lstStyle/>
            <a:p>
              <a:pPr defTabSz="932901">
                <a:lnSpc>
                  <a:spcPct val="90000"/>
                </a:lnSpc>
                <a:spcAft>
                  <a:spcPts val="602"/>
                </a:spcAft>
              </a:pPr>
              <a:r>
                <a:rPr lang="en-US" sz="600" b="1" dirty="0">
                  <a:gradFill>
                    <a:gsLst>
                      <a:gs pos="2917">
                        <a:srgbClr val="35519B"/>
                      </a:gs>
                      <a:gs pos="30000">
                        <a:srgbClr val="35519B"/>
                      </a:gs>
                    </a:gsLst>
                    <a:lin ang="5400000" scaled="0"/>
                  </a:gradFill>
                </a:rPr>
                <a:t>Service</a:t>
              </a:r>
              <a:br>
                <a:rPr lang="en-US" sz="600" b="1" dirty="0">
                  <a:gradFill>
                    <a:gsLst>
                      <a:gs pos="2917">
                        <a:srgbClr val="35519B"/>
                      </a:gs>
                      <a:gs pos="30000">
                        <a:srgbClr val="35519B"/>
                      </a:gs>
                    </a:gsLst>
                    <a:lin ang="5400000" scaled="0"/>
                  </a:gradFill>
                </a:rPr>
              </a:br>
              <a:r>
                <a:rPr lang="en-US" sz="600" b="1" dirty="0">
                  <a:gradFill>
                    <a:gsLst>
                      <a:gs pos="2917">
                        <a:srgbClr val="35519B"/>
                      </a:gs>
                      <a:gs pos="30000">
                        <a:srgbClr val="35519B"/>
                      </a:gs>
                    </a:gsLst>
                    <a:lin ang="5400000" scaled="0"/>
                  </a:gradFill>
                </a:rPr>
                <a:t>Provider</a:t>
              </a:r>
            </a:p>
          </p:txBody>
        </p:sp>
        <p:sp>
          <p:nvSpPr>
            <p:cNvPr id="99" name="TextBox 98"/>
            <p:cNvSpPr txBox="1"/>
            <p:nvPr/>
          </p:nvSpPr>
          <p:spPr>
            <a:xfrm>
              <a:off x="5767206" y="3372790"/>
              <a:ext cx="2255499" cy="1187922"/>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600" b="1" dirty="0" smtClean="0">
                  <a:gradFill>
                    <a:gsLst>
                      <a:gs pos="2917">
                        <a:srgbClr val="35519B"/>
                      </a:gs>
                      <a:gs pos="30000">
                        <a:srgbClr val="35519B"/>
                      </a:gs>
                    </a:gsLst>
                    <a:lin ang="5400000" scaled="0"/>
                  </a:gradFill>
                </a:rPr>
                <a:t>Microsoft</a:t>
              </a:r>
              <a:endParaRPr lang="en-US" sz="600" b="1" dirty="0">
                <a:gradFill>
                  <a:gsLst>
                    <a:gs pos="2917">
                      <a:srgbClr val="35519B"/>
                    </a:gs>
                    <a:gs pos="30000">
                      <a:srgbClr val="35519B"/>
                    </a:gs>
                  </a:gsLst>
                  <a:lin ang="5400000" scaled="0"/>
                </a:gradFill>
              </a:endParaRPr>
            </a:p>
          </p:txBody>
        </p:sp>
        <p:sp>
          <p:nvSpPr>
            <p:cNvPr id="100" name="TextBox 99"/>
            <p:cNvSpPr txBox="1"/>
            <p:nvPr/>
          </p:nvSpPr>
          <p:spPr>
            <a:xfrm>
              <a:off x="7310105" y="2909171"/>
              <a:ext cx="2270590" cy="1448683"/>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600" dirty="0">
                  <a:gradFill>
                    <a:gsLst>
                      <a:gs pos="2917">
                        <a:srgbClr val="35519B"/>
                      </a:gs>
                      <a:gs pos="30000">
                        <a:srgbClr val="35519B"/>
                      </a:gs>
                    </a:gsLst>
                    <a:lin ang="5400000" scaled="0"/>
                  </a:gradFill>
                </a:rPr>
                <a:t>Consistent</a:t>
              </a:r>
              <a:br>
                <a:rPr lang="en-US" sz="600" dirty="0">
                  <a:gradFill>
                    <a:gsLst>
                      <a:gs pos="2917">
                        <a:srgbClr val="35519B"/>
                      </a:gs>
                      <a:gs pos="30000">
                        <a:srgbClr val="35519B"/>
                      </a:gs>
                    </a:gsLst>
                    <a:lin ang="5400000" scaled="0"/>
                  </a:gradFill>
                </a:rPr>
              </a:br>
              <a:r>
                <a:rPr lang="en-US" sz="600" dirty="0">
                  <a:gradFill>
                    <a:gsLst>
                      <a:gs pos="2917">
                        <a:srgbClr val="35519B"/>
                      </a:gs>
                      <a:gs pos="30000">
                        <a:srgbClr val="35519B"/>
                      </a:gs>
                    </a:gsLst>
                    <a:lin ang="5400000" scaled="0"/>
                  </a:gradFill>
                </a:rPr>
                <a:t>Platform</a:t>
              </a:r>
            </a:p>
          </p:txBody>
        </p:sp>
        <p:sp>
          <p:nvSpPr>
            <p:cNvPr id="101" name="TextBox 100"/>
            <p:cNvSpPr txBox="1"/>
            <p:nvPr/>
          </p:nvSpPr>
          <p:spPr>
            <a:xfrm>
              <a:off x="7504204" y="2587879"/>
              <a:ext cx="1832968" cy="1274842"/>
            </a:xfrm>
            <a:prstGeom prst="rect">
              <a:avLst/>
            </a:prstGeom>
            <a:noFill/>
          </p:spPr>
          <p:txBody>
            <a:bodyPr wrap="none" lIns="182880" tIns="146306" rIns="182880" bIns="146306" rtlCol="0">
              <a:spAutoFit/>
            </a:bodyPr>
            <a:lstStyle/>
            <a:p>
              <a:pPr algn="ctr" defTabSz="932901">
                <a:lnSpc>
                  <a:spcPct val="90000"/>
                </a:lnSpc>
                <a:spcAft>
                  <a:spcPts val="602"/>
                </a:spcAft>
              </a:pPr>
              <a:r>
                <a:rPr lang="en-US" sz="800" b="1" dirty="0">
                  <a:gradFill>
                    <a:gsLst>
                      <a:gs pos="2917">
                        <a:srgbClr val="35519B"/>
                      </a:gs>
                      <a:gs pos="30000">
                        <a:srgbClr val="35519B"/>
                      </a:gs>
                    </a:gsLst>
                    <a:lin ang="5400000" scaled="0"/>
                  </a:gradFill>
                </a:rPr>
                <a:t>ONE</a:t>
              </a:r>
            </a:p>
          </p:txBody>
        </p:sp>
      </p:grpSp>
      <p:grpSp>
        <p:nvGrpSpPr>
          <p:cNvPr id="102" name="Group 101"/>
          <p:cNvGrpSpPr/>
          <p:nvPr/>
        </p:nvGrpSpPr>
        <p:grpSpPr>
          <a:xfrm>
            <a:off x="10438571" y="5375354"/>
            <a:ext cx="1252765" cy="652222"/>
            <a:chOff x="10082880" y="5743027"/>
            <a:chExt cx="1011165" cy="526440"/>
          </a:xfrm>
        </p:grpSpPr>
        <p:sp>
          <p:nvSpPr>
            <p:cNvPr id="114" name="TextBox 113"/>
            <p:cNvSpPr txBox="1"/>
            <p:nvPr/>
          </p:nvSpPr>
          <p:spPr>
            <a:xfrm>
              <a:off x="10082880" y="6112493"/>
              <a:ext cx="1011165" cy="156974"/>
            </a:xfrm>
            <a:prstGeom prst="rect">
              <a:avLst/>
            </a:prstGeom>
            <a:noFill/>
          </p:spPr>
          <p:txBody>
            <a:bodyPr wrap="square" lIns="0" tIns="0" rIns="0" bIns="0" rtlCol="0">
              <a:spAutoFit/>
            </a:bodyPr>
            <a:lstStyle/>
            <a:p>
              <a:pPr algn="ctr" defTabSz="932418"/>
              <a:r>
                <a:rPr lang="en-US" sz="1000" dirty="0">
                  <a:solidFill>
                    <a:srgbClr val="A2FCB4"/>
                  </a:solidFill>
                  <a:ea typeface="Segoe UI" pitchFamily="34" charset="0"/>
                  <a:cs typeface="Segoe UI" pitchFamily="34" charset="0"/>
                </a:rPr>
                <a:t>Service Manager</a:t>
              </a:r>
            </a:p>
          </p:txBody>
        </p:sp>
        <p:pic>
          <p:nvPicPr>
            <p:cNvPr id="126" name="Picture 125"/>
            <p:cNvPicPr>
              <a:picLocks/>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grpSp>
        <p:nvGrpSpPr>
          <p:cNvPr id="8" name="Group 7"/>
          <p:cNvGrpSpPr/>
          <p:nvPr/>
        </p:nvGrpSpPr>
        <p:grpSpPr>
          <a:xfrm>
            <a:off x="10548673" y="1787026"/>
            <a:ext cx="1219534" cy="799257"/>
            <a:chOff x="10591862" y="1917836"/>
            <a:chExt cx="1219534" cy="799257"/>
          </a:xfrm>
        </p:grpSpPr>
        <p:sp>
          <p:nvSpPr>
            <p:cNvPr id="127" name="TextBox 126"/>
            <p:cNvSpPr txBox="1"/>
            <p:nvPr/>
          </p:nvSpPr>
          <p:spPr>
            <a:xfrm>
              <a:off x="10591862" y="2089229"/>
              <a:ext cx="1219534" cy="627864"/>
            </a:xfrm>
            <a:prstGeom prst="rect">
              <a:avLst/>
            </a:prstGeom>
            <a:noFill/>
          </p:spPr>
          <p:txBody>
            <a:bodyPr wrap="square" lIns="182880" tIns="146304" rIns="182880" bIns="146304" rtlCol="0">
              <a:spAutoFit/>
            </a:bodyPr>
            <a:lstStyle/>
            <a:p>
              <a:pPr algn="ctr" defTabSz="932597">
                <a:lnSpc>
                  <a:spcPct val="90000"/>
                </a:lnSpc>
                <a:spcAft>
                  <a:spcPts val="1000"/>
                </a:spcAft>
              </a:pPr>
              <a:r>
                <a:rPr lang="en-US" sz="1200" dirty="0" smtClean="0">
                  <a:gradFill>
                    <a:gsLst>
                      <a:gs pos="0">
                        <a:srgbClr val="FFFFFF"/>
                      </a:gs>
                      <a:gs pos="100000">
                        <a:srgbClr val="FFFFFF"/>
                      </a:gs>
                    </a:gsLst>
                    <a:lin ang="5400000" scaled="0"/>
                  </a:gradFill>
                  <a:ea typeface="Segoe UI" pitchFamily="34" charset="0"/>
                  <a:cs typeface="Segoe UI" pitchFamily="34" charset="0"/>
                </a:rPr>
                <a:t>Operations Manager</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30" name="Picture 129"/>
            <p:cNvPicPr>
              <a:picLocks/>
            </p:cNvPicPr>
            <p:nvPr/>
          </p:nvPicPr>
          <p:blipFill>
            <a:blip r:embed="rId6" cstate="screen">
              <a:duotone>
                <a:schemeClr val="bg2">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1012189" y="1917836"/>
              <a:ext cx="390427" cy="268819"/>
            </a:xfrm>
            <a:prstGeom prst="rect">
              <a:avLst/>
            </a:prstGeom>
            <a:noFill/>
            <a:ln w="9525">
              <a:noFill/>
              <a:miter lim="800000"/>
              <a:headEnd/>
              <a:tailEnd/>
            </a:ln>
          </p:spPr>
        </p:pic>
      </p:grpSp>
      <p:grpSp>
        <p:nvGrpSpPr>
          <p:cNvPr id="7" name="Group 6"/>
          <p:cNvGrpSpPr/>
          <p:nvPr/>
        </p:nvGrpSpPr>
        <p:grpSpPr>
          <a:xfrm>
            <a:off x="10458272" y="2709506"/>
            <a:ext cx="1400337" cy="879964"/>
            <a:chOff x="10422510" y="2602572"/>
            <a:chExt cx="1400337" cy="879964"/>
          </a:xfrm>
        </p:grpSpPr>
        <p:pic>
          <p:nvPicPr>
            <p:cNvPr id="146" name="Picture 4"/>
            <p:cNvPicPr>
              <a:picLocks noChangeArrowheads="1"/>
            </p:cNvPicPr>
            <p:nvPr/>
          </p:nvPicPr>
          <p:blipFill>
            <a:blip r:embed="rId8" cstate="screen">
              <a:duotone>
                <a:schemeClr val="bg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972402" y="2602572"/>
              <a:ext cx="332749" cy="372988"/>
            </a:xfrm>
            <a:prstGeom prst="rect">
              <a:avLst/>
            </a:prstGeom>
            <a:noFill/>
            <a:effectLst/>
            <a:extLst/>
          </p:spPr>
        </p:pic>
        <p:sp>
          <p:nvSpPr>
            <p:cNvPr id="147" name="TextBox 146"/>
            <p:cNvSpPr txBox="1"/>
            <p:nvPr/>
          </p:nvSpPr>
          <p:spPr>
            <a:xfrm>
              <a:off x="10422510" y="3057804"/>
              <a:ext cx="1400337" cy="424732"/>
            </a:xfrm>
            <a:prstGeom prst="rect">
              <a:avLst/>
            </a:prstGeom>
            <a:noFill/>
          </p:spPr>
          <p:txBody>
            <a:bodyPr wrap="square" lIns="91440" tIns="45720" rIns="91440" bIns="45720" rtlCol="0">
              <a:spAutoFit/>
            </a:bodyPr>
            <a:lstStyle/>
            <a:p>
              <a:pPr algn="ctr" defTabSz="932597">
                <a:lnSpc>
                  <a:spcPct val="90000"/>
                </a:lnSpc>
                <a:spcAft>
                  <a:spcPts val="1000"/>
                </a:spcAft>
              </a:pPr>
              <a:r>
                <a:rPr lang="en-US" sz="1200" dirty="0" smtClean="0">
                  <a:gradFill>
                    <a:gsLst>
                      <a:gs pos="0">
                        <a:srgbClr val="FFFFFF"/>
                      </a:gs>
                      <a:gs pos="100000">
                        <a:srgbClr val="FFFFFF"/>
                      </a:gs>
                    </a:gsLst>
                    <a:lin ang="5400000" scaled="0"/>
                  </a:gradFill>
                  <a:ea typeface="Segoe UI" pitchFamily="34" charset="0"/>
                  <a:cs typeface="Segoe UI" pitchFamily="34" charset="0"/>
                </a:rPr>
                <a:t>Data Protection </a:t>
              </a:r>
              <a:r>
                <a:rPr lang="en-US" sz="1200" dirty="0">
                  <a:gradFill>
                    <a:gsLst>
                      <a:gs pos="0">
                        <a:srgbClr val="FFFFFF"/>
                      </a:gs>
                      <a:gs pos="100000">
                        <a:srgbClr val="FFFFFF"/>
                      </a:gs>
                    </a:gsLst>
                    <a:lin ang="5400000" scaled="0"/>
                  </a:gradFill>
                  <a:ea typeface="Segoe UI" pitchFamily="34" charset="0"/>
                  <a:cs typeface="Segoe UI" pitchFamily="34" charset="0"/>
                </a:rPr>
                <a:t>Manager</a:t>
              </a:r>
            </a:p>
          </p:txBody>
        </p:sp>
      </p:grpSp>
      <p:sp>
        <p:nvSpPr>
          <p:cNvPr id="151" name="Rounded Rectangle 150"/>
          <p:cNvSpPr/>
          <p:nvPr/>
        </p:nvSpPr>
        <p:spPr bwMode="auto">
          <a:xfrm>
            <a:off x="3914981" y="1346947"/>
            <a:ext cx="3626532" cy="3379584"/>
          </a:xfrm>
          <a:prstGeom prst="roundRect">
            <a:avLst>
              <a:gd name="adj" fmla="val 1633"/>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518337" y="1850297"/>
            <a:ext cx="1195844" cy="638853"/>
            <a:chOff x="4174194" y="1605748"/>
            <a:chExt cx="1195844" cy="638853"/>
          </a:xfrm>
        </p:grpSpPr>
        <p:pic>
          <p:nvPicPr>
            <p:cNvPr id="131" name="Picture 130"/>
            <p:cNvPicPr>
              <a:picLocks/>
            </p:cNvPicPr>
            <p:nvPr/>
          </p:nvPicPr>
          <p:blipFill>
            <a:blip r:embed="rId10" cstate="screen">
              <a:duotone>
                <a:schemeClr val="accent6">
                  <a:shade val="45000"/>
                  <a:satMod val="135000"/>
                </a:schemeClr>
                <a:prstClr val="white"/>
              </a:duotone>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bwMode="auto">
            <a:xfrm>
              <a:off x="4500124" y="1605748"/>
              <a:ext cx="460749" cy="362556"/>
            </a:xfrm>
            <a:prstGeom prst="rect">
              <a:avLst/>
            </a:prstGeom>
            <a:noFill/>
            <a:ln>
              <a:noFill/>
            </a:ln>
          </p:spPr>
        </p:pic>
        <p:sp>
          <p:nvSpPr>
            <p:cNvPr id="133" name="Rectangle 132"/>
            <p:cNvSpPr/>
            <p:nvPr/>
          </p:nvSpPr>
          <p:spPr>
            <a:xfrm>
              <a:off x="4174194" y="1986069"/>
              <a:ext cx="1195844" cy="258532"/>
            </a:xfrm>
            <a:prstGeom prst="rect">
              <a:avLst/>
            </a:prstGeom>
          </p:spPr>
          <p:txBody>
            <a:bodyPr wrap="square">
              <a:spAutoFit/>
            </a:bodyPr>
            <a:lstStyle/>
            <a:p>
              <a:pPr defTabSz="932597">
                <a:lnSpc>
                  <a:spcPct val="90000"/>
                </a:lnSpc>
                <a:spcAft>
                  <a:spcPts val="1000"/>
                </a:spcAft>
              </a:pPr>
              <a:r>
                <a:rPr lang="en-US" sz="1200" dirty="0">
                  <a:gradFill>
                    <a:gsLst>
                      <a:gs pos="0">
                        <a:srgbClr val="FFFFFF"/>
                      </a:gs>
                      <a:gs pos="100000">
                        <a:srgbClr val="FFFFFF"/>
                      </a:gs>
                    </a:gsLst>
                    <a:lin ang="5400000" scaled="0"/>
                  </a:gradFill>
                  <a:ea typeface="Segoe UI" pitchFamily="34" charset="0"/>
                  <a:cs typeface="Segoe UI" pitchFamily="34" charset="0"/>
                </a:rPr>
                <a:t>App Controller</a:t>
              </a:r>
            </a:p>
          </p:txBody>
        </p:sp>
      </p:grpSp>
      <p:grpSp>
        <p:nvGrpSpPr>
          <p:cNvPr id="5" name="Group 4"/>
          <p:cNvGrpSpPr/>
          <p:nvPr/>
        </p:nvGrpSpPr>
        <p:grpSpPr>
          <a:xfrm>
            <a:off x="6176055" y="1784463"/>
            <a:ext cx="1114860" cy="665376"/>
            <a:chOff x="6229231" y="2317366"/>
            <a:chExt cx="1114860" cy="665376"/>
          </a:xfrm>
        </p:grpSpPr>
        <p:pic>
          <p:nvPicPr>
            <p:cNvPr id="134" name="Picture 1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34767" y="2317366"/>
              <a:ext cx="427014" cy="378012"/>
            </a:xfrm>
            <a:prstGeom prst="rect">
              <a:avLst/>
            </a:prstGeom>
          </p:spPr>
        </p:pic>
        <p:sp>
          <p:nvSpPr>
            <p:cNvPr id="136" name="Rectangle 135"/>
            <p:cNvSpPr/>
            <p:nvPr/>
          </p:nvSpPr>
          <p:spPr>
            <a:xfrm>
              <a:off x="6229231" y="2724210"/>
              <a:ext cx="1114860" cy="258532"/>
            </a:xfrm>
            <a:prstGeom prst="rect">
              <a:avLst/>
            </a:prstGeom>
          </p:spPr>
          <p:txBody>
            <a:bodyPr wrap="square">
              <a:spAutoFit/>
            </a:bodyPr>
            <a:lstStyle/>
            <a:p>
              <a:pPr defTabSz="932597">
                <a:lnSpc>
                  <a:spcPct val="90000"/>
                </a:lnSpc>
                <a:spcAft>
                  <a:spcPts val="1000"/>
                </a:spcAft>
              </a:pPr>
              <a:r>
                <a:rPr lang="en-US" sz="1200" dirty="0">
                  <a:gradFill>
                    <a:gsLst>
                      <a:gs pos="0">
                        <a:srgbClr val="FFFFFF"/>
                      </a:gs>
                      <a:gs pos="100000">
                        <a:srgbClr val="FFFFFF"/>
                      </a:gs>
                    </a:gsLst>
                    <a:lin ang="5400000" scaled="0"/>
                  </a:gradFill>
                  <a:ea typeface="Segoe UI" pitchFamily="34" charset="0"/>
                  <a:cs typeface="Segoe UI" pitchFamily="34" charset="0"/>
                </a:rPr>
                <a:t>Orchestrator </a:t>
              </a:r>
            </a:p>
          </p:txBody>
        </p:sp>
      </p:grpSp>
      <p:grpSp>
        <p:nvGrpSpPr>
          <p:cNvPr id="13" name="Group 12"/>
          <p:cNvGrpSpPr/>
          <p:nvPr/>
        </p:nvGrpSpPr>
        <p:grpSpPr>
          <a:xfrm>
            <a:off x="8363714" y="3318168"/>
            <a:ext cx="1151071" cy="856978"/>
            <a:chOff x="4073993" y="3685656"/>
            <a:chExt cx="1151071" cy="856978"/>
          </a:xfrm>
        </p:grpSpPr>
        <p:sp>
          <p:nvSpPr>
            <p:cNvPr id="153" name="Rectangle 152"/>
            <p:cNvSpPr/>
            <p:nvPr/>
          </p:nvSpPr>
          <p:spPr>
            <a:xfrm>
              <a:off x="4073993" y="4145859"/>
              <a:ext cx="1151071" cy="396775"/>
            </a:xfrm>
            <a:prstGeom prst="rect">
              <a:avLst/>
            </a:prstGeom>
          </p:spPr>
          <p:txBody>
            <a:bodyPr wrap="square">
              <a:spAutoFit/>
            </a:bodyPr>
            <a:lstStyle/>
            <a:p>
              <a:pPr algn="ctr" defTabSz="932418">
                <a:lnSpc>
                  <a:spcPct val="90000"/>
                </a:lnSpc>
              </a:pPr>
              <a:r>
                <a:rPr lang="en-US" sz="1099" dirty="0" smtClean="0">
                  <a:gradFill>
                    <a:gsLst>
                      <a:gs pos="0">
                        <a:srgbClr val="FFFFFF"/>
                      </a:gs>
                      <a:gs pos="100000">
                        <a:srgbClr val="FFFFFF"/>
                      </a:gs>
                    </a:gsLst>
                    <a:lin ang="5400000" scaled="0"/>
                  </a:gradFill>
                  <a:ea typeface="Segoe UI" pitchFamily="34" charset="0"/>
                  <a:cs typeface="Segoe UI Semibold" panose="020B0702040204020203" pitchFamily="34" charset="0"/>
                </a:rPr>
                <a:t>Virtual Machine Manager</a:t>
              </a:r>
              <a:endParaRPr lang="en-US" sz="10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pic>
          <p:nvPicPr>
            <p:cNvPr id="154" name="Picture 153"/>
            <p:cNvPicPr>
              <a:picLocks/>
            </p:cNvPicPr>
            <p:nvPr/>
          </p:nvPicPr>
          <p:blipFill>
            <a:blip r:embed="rId13" cstate="screen">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4506830" y="3685656"/>
              <a:ext cx="424598" cy="417639"/>
            </a:xfrm>
            <a:prstGeom prst="rect">
              <a:avLst/>
            </a:prstGeom>
            <a:noFill/>
            <a:ln w="9525">
              <a:noFill/>
              <a:miter lim="800000"/>
              <a:headEnd/>
              <a:tailEnd/>
            </a:ln>
          </p:spPr>
        </p:pic>
      </p:grpSp>
      <p:grpSp>
        <p:nvGrpSpPr>
          <p:cNvPr id="12" name="Group 11"/>
          <p:cNvGrpSpPr/>
          <p:nvPr/>
        </p:nvGrpSpPr>
        <p:grpSpPr>
          <a:xfrm>
            <a:off x="6146229" y="3497262"/>
            <a:ext cx="1151071" cy="886879"/>
            <a:chOff x="5348947" y="3655755"/>
            <a:chExt cx="1151071" cy="886879"/>
          </a:xfrm>
        </p:grpSpPr>
        <p:pic>
          <p:nvPicPr>
            <p:cNvPr id="155" name="Picture 154"/>
            <p:cNvPicPr>
              <a:picLocks/>
            </p:cNvPicPr>
            <p:nvPr/>
          </p:nvPicPr>
          <p:blipFill>
            <a:blip r:embed="rId15" cstate="screen">
              <a:duotone>
                <a:schemeClr val="bg2">
                  <a:shade val="45000"/>
                  <a:satMod val="135000"/>
                </a:schemeClr>
                <a:prstClr val="white"/>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719335" y="3655755"/>
              <a:ext cx="350756" cy="454488"/>
            </a:xfrm>
            <a:prstGeom prst="rect">
              <a:avLst/>
            </a:prstGeom>
            <a:noFill/>
            <a:ln w="9525">
              <a:noFill/>
              <a:miter lim="800000"/>
              <a:headEnd/>
              <a:tailEnd/>
            </a:ln>
          </p:spPr>
        </p:pic>
        <p:sp>
          <p:nvSpPr>
            <p:cNvPr id="158" name="Rectangle 157"/>
            <p:cNvSpPr/>
            <p:nvPr/>
          </p:nvSpPr>
          <p:spPr>
            <a:xfrm>
              <a:off x="5348947" y="4145859"/>
              <a:ext cx="1151071" cy="396775"/>
            </a:xfrm>
            <a:prstGeom prst="rect">
              <a:avLst/>
            </a:prstGeom>
          </p:spPr>
          <p:txBody>
            <a:bodyPr wrap="square">
              <a:spAutoFit/>
            </a:bodyPr>
            <a:lstStyle/>
            <a:p>
              <a:pPr algn="ctr" defTabSz="932418">
                <a:lnSpc>
                  <a:spcPct val="90000"/>
                </a:lnSpc>
              </a:pPr>
              <a:r>
                <a:rPr lang="en-US" sz="1099" dirty="0" smtClean="0">
                  <a:gradFill>
                    <a:gsLst>
                      <a:gs pos="0">
                        <a:srgbClr val="FFFFFF"/>
                      </a:gs>
                      <a:gs pos="100000">
                        <a:srgbClr val="FFFFFF"/>
                      </a:gs>
                    </a:gsLst>
                    <a:lin ang="5400000" scaled="0"/>
                  </a:gradFill>
                  <a:ea typeface="Segoe UI" pitchFamily="34" charset="0"/>
                  <a:cs typeface="Segoe UI Semibold" panose="020B0702040204020203" pitchFamily="34" charset="0"/>
                </a:rPr>
                <a:t>Configuration</a:t>
              </a:r>
            </a:p>
            <a:p>
              <a:pPr algn="ctr" defTabSz="932418">
                <a:lnSpc>
                  <a:spcPct val="90000"/>
                </a:lnSpc>
              </a:pPr>
              <a:r>
                <a:rPr lang="en-US" sz="1099" dirty="0" smtClean="0">
                  <a:gradFill>
                    <a:gsLst>
                      <a:gs pos="0">
                        <a:srgbClr val="FFFFFF"/>
                      </a:gs>
                      <a:gs pos="100000">
                        <a:srgbClr val="FFFFFF"/>
                      </a:gs>
                    </a:gsLst>
                    <a:lin ang="5400000" scaled="0"/>
                  </a:gradFill>
                  <a:ea typeface="Segoe UI" pitchFamily="34" charset="0"/>
                  <a:cs typeface="Segoe UI Semibold" panose="020B0702040204020203" pitchFamily="34" charset="0"/>
                </a:rPr>
                <a:t>Manager</a:t>
              </a:r>
              <a:endParaRPr lang="en-US" sz="10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cxnSp>
        <p:nvCxnSpPr>
          <p:cNvPr id="161" name="Straight Arrow Connector 160"/>
          <p:cNvCxnSpPr/>
          <p:nvPr/>
        </p:nvCxnSpPr>
        <p:spPr>
          <a:xfrm>
            <a:off x="7533886" y="2067611"/>
            <a:ext cx="81701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2632106" y="3388473"/>
            <a:ext cx="1254251" cy="82789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4392501" y="3571421"/>
            <a:ext cx="1252765" cy="652222"/>
            <a:chOff x="10082880" y="5743027"/>
            <a:chExt cx="1011165" cy="526440"/>
          </a:xfrm>
        </p:grpSpPr>
        <p:sp>
          <p:nvSpPr>
            <p:cNvPr id="142" name="TextBox 141"/>
            <p:cNvSpPr txBox="1"/>
            <p:nvPr/>
          </p:nvSpPr>
          <p:spPr>
            <a:xfrm>
              <a:off x="10082880" y="6112493"/>
              <a:ext cx="1011165" cy="156974"/>
            </a:xfrm>
            <a:prstGeom prst="rect">
              <a:avLst/>
            </a:prstGeom>
            <a:noFill/>
          </p:spPr>
          <p:txBody>
            <a:bodyPr wrap="square" lIns="0" tIns="0" rIns="0" bIns="0" rtlCol="0">
              <a:spAutoFit/>
            </a:bodyPr>
            <a:lstStyle/>
            <a:p>
              <a:pPr algn="ctr" defTabSz="932418"/>
              <a:r>
                <a:rPr lang="en-US" sz="1000" dirty="0">
                  <a:solidFill>
                    <a:srgbClr val="A2FCB4"/>
                  </a:solidFill>
                  <a:ea typeface="Segoe UI" pitchFamily="34" charset="0"/>
                  <a:cs typeface="Segoe UI" pitchFamily="34" charset="0"/>
                </a:rPr>
                <a:t>Service Manager</a:t>
              </a:r>
            </a:p>
          </p:txBody>
        </p:sp>
        <p:pic>
          <p:nvPicPr>
            <p:cNvPr id="148" name="Picture 147"/>
            <p:cNvPicPr>
              <a:picLocks/>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cxnSp>
        <p:nvCxnSpPr>
          <p:cNvPr id="152" name="Straight Arrow Connector 151"/>
          <p:cNvCxnSpPr/>
          <p:nvPr/>
        </p:nvCxnSpPr>
        <p:spPr>
          <a:xfrm>
            <a:off x="9674621" y="2045165"/>
            <a:ext cx="817012"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a:off x="11618837" y="4267162"/>
            <a:ext cx="0" cy="82127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H="1">
            <a:off x="3172585" y="6089550"/>
            <a:ext cx="6844984" cy="1938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342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7"/>
                                        </p:tgtEl>
                                      </p:cBhvr>
                                    </p:animEffect>
                                    <p:set>
                                      <p:cBhvr>
                                        <p:cTn id="7" dur="1" fill="hold">
                                          <p:stCondLst>
                                            <p:cond delay="499"/>
                                          </p:stCondLst>
                                        </p:cTn>
                                        <p:tgtEl>
                                          <p:spTgt spid="97"/>
                                        </p:tgtEl>
                                        <p:attrNameLst>
                                          <p:attrName>style.visibility</p:attrName>
                                        </p:attrNameLst>
                                      </p:cBhvr>
                                      <p:to>
                                        <p:strVal val="hidden"/>
                                      </p:to>
                                    </p:set>
                                  </p:childTnLst>
                                </p:cTn>
                              </p:par>
                              <p:par>
                                <p:cTn id="8" presetID="10" presetClass="exit" presetSubtype="0" fill="hold" nodeType="withEffect">
                                  <p:stCondLst>
                                    <p:cond delay="300"/>
                                  </p:stCondLst>
                                  <p:childTnLst>
                                    <p:animEffect transition="out" filter="fade">
                                      <p:cBhvr>
                                        <p:cTn id="9" dur="500"/>
                                        <p:tgtEl>
                                          <p:spTgt spid="113"/>
                                        </p:tgtEl>
                                      </p:cBhvr>
                                    </p:animEffect>
                                    <p:set>
                                      <p:cBhvr>
                                        <p:cTn id="10" dur="1" fill="hold">
                                          <p:stCondLst>
                                            <p:cond delay="499"/>
                                          </p:stCondLst>
                                        </p:cTn>
                                        <p:tgtEl>
                                          <p:spTgt spid="113"/>
                                        </p:tgtEl>
                                        <p:attrNameLst>
                                          <p:attrName>style.visibility</p:attrName>
                                        </p:attrNameLst>
                                      </p:cBhvr>
                                      <p:to>
                                        <p:strVal val="hidden"/>
                                      </p:to>
                                    </p:set>
                                  </p:childTnLst>
                                </p:cTn>
                              </p:par>
                              <p:par>
                                <p:cTn id="11" presetID="10" presetClass="exit" presetSubtype="0" fill="hold" grpId="0" nodeType="withEffect">
                                  <p:stCondLst>
                                    <p:cond delay="300"/>
                                  </p:stCondLst>
                                  <p:childTnLst>
                                    <p:animEffect transition="out" filter="fade">
                                      <p:cBhvr>
                                        <p:cTn id="12" dur="500"/>
                                        <p:tgtEl>
                                          <p:spTgt spid="135"/>
                                        </p:tgtEl>
                                      </p:cBhvr>
                                    </p:animEffect>
                                    <p:set>
                                      <p:cBhvr>
                                        <p:cTn id="13" dur="1" fill="hold">
                                          <p:stCondLst>
                                            <p:cond delay="499"/>
                                          </p:stCondLst>
                                        </p:cTn>
                                        <p:tgtEl>
                                          <p:spTgt spid="135"/>
                                        </p:tgtEl>
                                        <p:attrNameLst>
                                          <p:attrName>style.visibility</p:attrName>
                                        </p:attrNameLst>
                                      </p:cBhvr>
                                      <p:to>
                                        <p:strVal val="hidden"/>
                                      </p:to>
                                    </p:set>
                                  </p:childTnLst>
                                </p:cTn>
                              </p:par>
                              <p:par>
                                <p:cTn id="14" presetID="10" presetClass="exit" presetSubtype="0" fill="hold" grpId="0" nodeType="withEffect">
                                  <p:stCondLst>
                                    <p:cond delay="300"/>
                                  </p:stCondLst>
                                  <p:childTnLst>
                                    <p:animEffect transition="out" filter="fade">
                                      <p:cBhvr>
                                        <p:cTn id="15" dur="500"/>
                                        <p:tgtEl>
                                          <p:spTgt spid="103"/>
                                        </p:tgtEl>
                                      </p:cBhvr>
                                    </p:animEffect>
                                    <p:set>
                                      <p:cBhvr>
                                        <p:cTn id="16" dur="1" fill="hold">
                                          <p:stCondLst>
                                            <p:cond delay="499"/>
                                          </p:stCondLst>
                                        </p:cTn>
                                        <p:tgtEl>
                                          <p:spTgt spid="103"/>
                                        </p:tgtEl>
                                        <p:attrNameLst>
                                          <p:attrName>style.visibility</p:attrName>
                                        </p:attrNameLst>
                                      </p:cBhvr>
                                      <p:to>
                                        <p:strVal val="hidden"/>
                                      </p:to>
                                    </p:set>
                                  </p:childTnLst>
                                </p:cTn>
                              </p:par>
                              <p:par>
                                <p:cTn id="17" presetID="10" presetClass="exit" presetSubtype="0" fill="hold" grpId="0" nodeType="withEffect">
                                  <p:stCondLst>
                                    <p:cond delay="300"/>
                                  </p:stCondLst>
                                  <p:childTnLst>
                                    <p:animEffect transition="out" filter="fade">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par>
                                <p:cTn id="20" presetID="10" presetClass="exit" presetSubtype="0" fill="hold" grpId="0" nodeType="withEffect">
                                  <p:stCondLst>
                                    <p:cond delay="300"/>
                                  </p:stCondLst>
                                  <p:childTnLst>
                                    <p:animEffect transition="out" filter="fade">
                                      <p:cBhvr>
                                        <p:cTn id="21" dur="500"/>
                                        <p:tgtEl>
                                          <p:spTgt spid="104"/>
                                        </p:tgtEl>
                                      </p:cBhvr>
                                    </p:animEffect>
                                    <p:set>
                                      <p:cBhvr>
                                        <p:cTn id="22" dur="1" fill="hold">
                                          <p:stCondLst>
                                            <p:cond delay="499"/>
                                          </p:stCondLst>
                                        </p:cTn>
                                        <p:tgtEl>
                                          <p:spTgt spid="104"/>
                                        </p:tgtEl>
                                        <p:attrNameLst>
                                          <p:attrName>style.visibility</p:attrName>
                                        </p:attrNameLst>
                                      </p:cBhvr>
                                      <p:to>
                                        <p:strVal val="hidden"/>
                                      </p:to>
                                    </p:set>
                                  </p:childTnLst>
                                </p:cTn>
                              </p:par>
                            </p:childTnLst>
                          </p:cTn>
                        </p:par>
                        <p:par>
                          <p:cTn id="23" fill="hold">
                            <p:stCondLst>
                              <p:cond delay="800"/>
                            </p:stCondLst>
                            <p:childTnLst>
                              <p:par>
                                <p:cTn id="24" presetID="22" presetClass="entr" presetSubtype="2"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wipe(right)">
                                      <p:cBhvr>
                                        <p:cTn id="26" dur="500"/>
                                        <p:tgtEl>
                                          <p:spTgt spid="150"/>
                                        </p:tgtEl>
                                      </p:cBhvr>
                                    </p:animEffect>
                                  </p:childTnLst>
                                </p:cTn>
                              </p:par>
                              <p:par>
                                <p:cTn id="27" presetID="22" presetClass="exit" presetSubtype="2" fill="hold" grpId="0" nodeType="withEffect">
                                  <p:stCondLst>
                                    <p:cond delay="0"/>
                                  </p:stCondLst>
                                  <p:childTnLst>
                                    <p:animEffect transition="out" filter="wipe(right)">
                                      <p:cBhvr>
                                        <p:cTn id="28" dur="500"/>
                                        <p:tgtEl>
                                          <p:spTgt spid="105"/>
                                        </p:tgtEl>
                                      </p:cBhvr>
                                    </p:animEffect>
                                    <p:set>
                                      <p:cBhvr>
                                        <p:cTn id="29" dur="1" fill="hold">
                                          <p:stCondLst>
                                            <p:cond delay="499"/>
                                          </p:stCondLst>
                                        </p:cTn>
                                        <p:tgtEl>
                                          <p:spTgt spid="105"/>
                                        </p:tgtEl>
                                        <p:attrNameLst>
                                          <p:attrName>style.visibility</p:attrName>
                                        </p:attrNameLst>
                                      </p:cBhvr>
                                      <p:to>
                                        <p:strVal val="hidden"/>
                                      </p:to>
                                    </p:set>
                                  </p:childTnLst>
                                </p:cTn>
                              </p:par>
                              <p:par>
                                <p:cTn id="30" presetID="22" presetClass="entr" presetSubtype="2" fill="hold" grpId="0" nodeType="withEffect">
                                  <p:stCondLst>
                                    <p:cond delay="0"/>
                                  </p:stCondLst>
                                  <p:childTnLst>
                                    <p:set>
                                      <p:cBhvr>
                                        <p:cTn id="31" dur="1" fill="hold">
                                          <p:stCondLst>
                                            <p:cond delay="0"/>
                                          </p:stCondLst>
                                        </p:cTn>
                                        <p:tgtEl>
                                          <p:spTgt spid="151"/>
                                        </p:tgtEl>
                                        <p:attrNameLst>
                                          <p:attrName>style.visibility</p:attrName>
                                        </p:attrNameLst>
                                      </p:cBhvr>
                                      <p:to>
                                        <p:strVal val="visible"/>
                                      </p:to>
                                    </p:set>
                                    <p:animEffect transition="in" filter="wipe(right)">
                                      <p:cBhvr>
                                        <p:cTn id="32" dur="500"/>
                                        <p:tgtEl>
                                          <p:spTgt spid="151"/>
                                        </p:tgtEl>
                                      </p:cBhvr>
                                    </p:animEffect>
                                  </p:childTnLst>
                                </p:cTn>
                              </p:par>
                              <p:par>
                                <p:cTn id="33" presetID="22" presetClass="exit" presetSubtype="2" fill="hold" grpId="0" nodeType="withEffect">
                                  <p:stCondLst>
                                    <p:cond delay="0"/>
                                  </p:stCondLst>
                                  <p:childTnLst>
                                    <p:animEffect transition="out" filter="wipe(right)">
                                      <p:cBhvr>
                                        <p:cTn id="34" dur="500"/>
                                        <p:tgtEl>
                                          <p:spTgt spid="149"/>
                                        </p:tgtEl>
                                      </p:cBhvr>
                                    </p:animEffect>
                                    <p:set>
                                      <p:cBhvr>
                                        <p:cTn id="35" dur="1" fill="hold">
                                          <p:stCondLst>
                                            <p:cond delay="499"/>
                                          </p:stCondLst>
                                        </p:cTn>
                                        <p:tgtEl>
                                          <p:spTgt spid="149"/>
                                        </p:tgtEl>
                                        <p:attrNameLst>
                                          <p:attrName>style.visibility</p:attrName>
                                        </p:attrNameLst>
                                      </p:cBhvr>
                                      <p:to>
                                        <p:strVal val="hidden"/>
                                      </p:to>
                                    </p:set>
                                  </p:childTnLst>
                                </p:cTn>
                              </p:par>
                            </p:childTnLst>
                          </p:cTn>
                        </p:par>
                        <p:par>
                          <p:cTn id="36" fill="hold">
                            <p:stCondLst>
                              <p:cond delay="1300"/>
                            </p:stCondLst>
                            <p:childTnLst>
                              <p:par>
                                <p:cTn id="37" presetID="22" presetClass="entr" presetSubtype="8" fill="hold" nodeType="after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left)">
                                      <p:cBhvr>
                                        <p:cTn id="39" dur="500"/>
                                        <p:tgtEl>
                                          <p:spTgt spid="111"/>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nodeType="withEffect">
                                  <p:stCondLst>
                                    <p:cond delay="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500"/>
                                        <p:tgtEl>
                                          <p:spTgt spid="102"/>
                                        </p:tgtEl>
                                      </p:cBhvr>
                                    </p:animEffect>
                                  </p:childTnLst>
                                </p:cTn>
                              </p:par>
                              <p:par>
                                <p:cTn id="62" presetID="10" presetClass="entr" presetSubtype="0" fill="hold" nodeType="withEffect">
                                  <p:stCondLst>
                                    <p:cond delay="0"/>
                                  </p:stCondLst>
                                  <p:childTnLst>
                                    <p:set>
                                      <p:cBhvr>
                                        <p:cTn id="63" dur="1" fill="hold">
                                          <p:stCondLst>
                                            <p:cond delay="0"/>
                                          </p:stCondLst>
                                        </p:cTn>
                                        <p:tgtEl>
                                          <p:spTgt spid="141"/>
                                        </p:tgtEl>
                                        <p:attrNameLst>
                                          <p:attrName>style.visibility</p:attrName>
                                        </p:attrNameLst>
                                      </p:cBhvr>
                                      <p:to>
                                        <p:strVal val="visible"/>
                                      </p:to>
                                    </p:set>
                                    <p:animEffect transition="in" filter="fade">
                                      <p:cBhvr>
                                        <p:cTn id="64" dur="500"/>
                                        <p:tgtEl>
                                          <p:spTgt spid="141"/>
                                        </p:tgtEl>
                                      </p:cBhvr>
                                    </p:animEffect>
                                  </p:childTnLst>
                                </p:cTn>
                              </p:par>
                            </p:childTnLst>
                          </p:cTn>
                        </p:par>
                        <p:par>
                          <p:cTn id="65" fill="hold">
                            <p:stCondLst>
                              <p:cond delay="2300"/>
                            </p:stCondLst>
                            <p:childTnLst>
                              <p:par>
                                <p:cTn id="66" presetID="22" presetClass="entr" presetSubtype="8" fill="hold" nodeType="afterEffect">
                                  <p:stCondLst>
                                    <p:cond delay="300"/>
                                  </p:stCondLst>
                                  <p:childTnLst>
                                    <p:set>
                                      <p:cBhvr>
                                        <p:cTn id="67" dur="1" fill="hold">
                                          <p:stCondLst>
                                            <p:cond delay="0"/>
                                          </p:stCondLst>
                                        </p:cTn>
                                        <p:tgtEl>
                                          <p:spTgt spid="161"/>
                                        </p:tgtEl>
                                        <p:attrNameLst>
                                          <p:attrName>style.visibility</p:attrName>
                                        </p:attrNameLst>
                                      </p:cBhvr>
                                      <p:to>
                                        <p:strVal val="visible"/>
                                      </p:to>
                                    </p:set>
                                    <p:animEffect transition="in" filter="wipe(left)">
                                      <p:cBhvr>
                                        <p:cTn id="68" dur="500"/>
                                        <p:tgtEl>
                                          <p:spTgt spid="161"/>
                                        </p:tgtEl>
                                      </p:cBhvr>
                                    </p:animEffect>
                                  </p:childTnLst>
                                </p:cTn>
                              </p:par>
                            </p:childTnLst>
                          </p:cTn>
                        </p:par>
                        <p:par>
                          <p:cTn id="69" fill="hold">
                            <p:stCondLst>
                              <p:cond delay="3100"/>
                            </p:stCondLst>
                            <p:childTnLst>
                              <p:par>
                                <p:cTn id="70" presetID="22" presetClass="entr" presetSubtype="8" fill="hold" nodeType="afterEffect">
                                  <p:stCondLst>
                                    <p:cond delay="300"/>
                                  </p:stCondLst>
                                  <p:childTnLst>
                                    <p:set>
                                      <p:cBhvr>
                                        <p:cTn id="71" dur="1" fill="hold">
                                          <p:stCondLst>
                                            <p:cond delay="0"/>
                                          </p:stCondLst>
                                        </p:cTn>
                                        <p:tgtEl>
                                          <p:spTgt spid="152"/>
                                        </p:tgtEl>
                                        <p:attrNameLst>
                                          <p:attrName>style.visibility</p:attrName>
                                        </p:attrNameLst>
                                      </p:cBhvr>
                                      <p:to>
                                        <p:strVal val="visible"/>
                                      </p:to>
                                    </p:set>
                                    <p:animEffect transition="in" filter="wipe(left)">
                                      <p:cBhvr>
                                        <p:cTn id="72" dur="500"/>
                                        <p:tgtEl>
                                          <p:spTgt spid="152"/>
                                        </p:tgtEl>
                                      </p:cBhvr>
                                    </p:animEffect>
                                  </p:childTnLst>
                                </p:cTn>
                              </p:par>
                            </p:childTnLst>
                          </p:cTn>
                        </p:par>
                        <p:par>
                          <p:cTn id="73" fill="hold">
                            <p:stCondLst>
                              <p:cond delay="3900"/>
                            </p:stCondLst>
                            <p:childTnLst>
                              <p:par>
                                <p:cTn id="74" presetID="22" presetClass="entr" presetSubtype="8" fill="hold" nodeType="afterEffect">
                                  <p:stCondLst>
                                    <p:cond delay="300"/>
                                  </p:stCondLst>
                                  <p:childTnLst>
                                    <p:set>
                                      <p:cBhvr>
                                        <p:cTn id="75" dur="1" fill="hold">
                                          <p:stCondLst>
                                            <p:cond delay="0"/>
                                          </p:stCondLst>
                                        </p:cTn>
                                        <p:tgtEl>
                                          <p:spTgt spid="156"/>
                                        </p:tgtEl>
                                        <p:attrNameLst>
                                          <p:attrName>style.visibility</p:attrName>
                                        </p:attrNameLst>
                                      </p:cBhvr>
                                      <p:to>
                                        <p:strVal val="visible"/>
                                      </p:to>
                                    </p:set>
                                    <p:animEffect transition="in" filter="wipe(left)">
                                      <p:cBhvr>
                                        <p:cTn id="76" dur="500"/>
                                        <p:tgtEl>
                                          <p:spTgt spid="156"/>
                                        </p:tgtEl>
                                      </p:cBhvr>
                                    </p:animEffect>
                                  </p:childTnLst>
                                </p:cTn>
                              </p:par>
                            </p:childTnLst>
                          </p:cTn>
                        </p:par>
                        <p:par>
                          <p:cTn id="77" fill="hold">
                            <p:stCondLst>
                              <p:cond delay="4700"/>
                            </p:stCondLst>
                            <p:childTnLst>
                              <p:par>
                                <p:cTn id="78" presetID="22" presetClass="entr" presetSubtype="2" fill="hold" nodeType="afterEffect">
                                  <p:stCondLst>
                                    <p:cond delay="0"/>
                                  </p:stCondLst>
                                  <p:childTnLst>
                                    <p:set>
                                      <p:cBhvr>
                                        <p:cTn id="79" dur="1" fill="hold">
                                          <p:stCondLst>
                                            <p:cond delay="0"/>
                                          </p:stCondLst>
                                        </p:cTn>
                                        <p:tgtEl>
                                          <p:spTgt spid="157"/>
                                        </p:tgtEl>
                                        <p:attrNameLst>
                                          <p:attrName>style.visibility</p:attrName>
                                        </p:attrNameLst>
                                      </p:cBhvr>
                                      <p:to>
                                        <p:strVal val="visible"/>
                                      </p:to>
                                    </p:set>
                                    <p:animEffect transition="in" filter="wipe(right)">
                                      <p:cBhvr>
                                        <p:cTn id="80"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97" grpId="0" animBg="1"/>
      <p:bldP spid="103" grpId="0" animBg="1"/>
      <p:bldP spid="104" grpId="0" animBg="1"/>
      <p:bldP spid="105" grpId="0" animBg="1"/>
      <p:bldP spid="128" grpId="0" animBg="1"/>
      <p:bldP spid="135" grpId="0" animBg="1"/>
      <p:bldP spid="149" grpId="0" animBg="1"/>
      <p:bldP spid="1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ounded Rectangle 157"/>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156" name="Rounded Rectangle 155"/>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Process </a:t>
            </a:r>
            <a:r>
              <a:rPr lang="en-US" sz="1399" dirty="0" smtClean="0">
                <a:solidFill>
                  <a:srgbClr val="FFFFFF">
                    <a:alpha val="50000"/>
                  </a:srgbClr>
                </a:solidFill>
                <a:ea typeface="Segoe UI" pitchFamily="34" charset="0"/>
                <a:cs typeface="Segoe UI" pitchFamily="34" charset="0"/>
              </a:rPr>
              <a:t>tools</a:t>
            </a:r>
            <a:endParaRPr lang="en-US" sz="1399" dirty="0">
              <a:solidFill>
                <a:srgbClr val="FFFFFF">
                  <a:alpha val="50000"/>
                </a:srgbClr>
              </a:solidFill>
              <a:ea typeface="Segoe UI" pitchFamily="34" charset="0"/>
              <a:cs typeface="Segoe UI" pitchFamily="34" charset="0"/>
            </a:endParaRPr>
          </a:p>
        </p:txBody>
      </p:sp>
      <p:sp>
        <p:nvSpPr>
          <p:cNvPr id="107" name="Rounded Rectangle 10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Repository</a:t>
            </a:r>
          </a:p>
        </p:txBody>
      </p:sp>
      <p:sp>
        <p:nvSpPr>
          <p:cNvPr id="110" name="Rounded Rectangle 109"/>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111" name="Rounded Rectangle 110"/>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Test</a:t>
            </a:r>
          </a:p>
        </p:txBody>
      </p:sp>
      <p:sp>
        <p:nvSpPr>
          <p:cNvPr id="129" name="Rounded Rectangle 128"/>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Deploy</a:t>
            </a:r>
          </a:p>
        </p:txBody>
      </p:sp>
      <p:sp>
        <p:nvSpPr>
          <p:cNvPr id="130" name="Rounded Rectangle 129"/>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App</a:t>
            </a:r>
          </a:p>
        </p:txBody>
      </p:sp>
      <p:sp>
        <p:nvSpPr>
          <p:cNvPr id="131" name="Rounded Rectangle 130"/>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Ops</a:t>
            </a:r>
          </a:p>
        </p:txBody>
      </p:sp>
      <p:sp>
        <p:nvSpPr>
          <p:cNvPr id="116" name="Rounded Rectangle 115"/>
          <p:cNvSpPr/>
          <p:nvPr/>
        </p:nvSpPr>
        <p:spPr bwMode="auto">
          <a:xfrm>
            <a:off x="8003085" y="1511245"/>
            <a:ext cx="1845701" cy="2770469"/>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45720" numCol="1" spcCol="0" rtlCol="0" fromWordArt="0" anchor="b" anchorCtr="0" forceAA="0" compatLnSpc="1">
            <a:prstTxWarp prst="textNoShape">
              <a:avLst/>
            </a:prstTxWarp>
            <a:noAutofit/>
          </a:bodyPr>
          <a:lstStyle/>
          <a:p>
            <a:pPr algn="ctr" defTabSz="932597"/>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On-premises</a:t>
            </a:r>
            <a:endParaRPr lang="en-US" dirty="0"/>
          </a:p>
        </p:txBody>
      </p:sp>
      <p:cxnSp>
        <p:nvCxnSpPr>
          <p:cNvPr id="41" name="Straight Arrow Connector 40"/>
          <p:cNvCxnSpPr/>
          <p:nvPr/>
        </p:nvCxnSpPr>
        <p:spPr>
          <a:xfrm flipV="1">
            <a:off x="7696200" y="2449914"/>
            <a:ext cx="407448" cy="277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4202013" y="3135799"/>
            <a:ext cx="0" cy="694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577840" y="2436218"/>
            <a:ext cx="272373"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011808" y="2449913"/>
            <a:ext cx="58273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475300" y="1511246"/>
            <a:ext cx="2577288" cy="1694884"/>
            <a:chOff x="475300" y="1695945"/>
            <a:chExt cx="2577288" cy="1694884"/>
          </a:xfrm>
        </p:grpSpPr>
        <p:grpSp>
          <p:nvGrpSpPr>
            <p:cNvPr id="48" name="Group 47"/>
            <p:cNvGrpSpPr/>
            <p:nvPr/>
          </p:nvGrpSpPr>
          <p:grpSpPr>
            <a:xfrm>
              <a:off x="781618" y="1695945"/>
              <a:ext cx="2270970" cy="1523433"/>
              <a:chOff x="543888" y="1695945"/>
              <a:chExt cx="2270970" cy="1523433"/>
            </a:xfrm>
          </p:grpSpPr>
          <p:sp>
            <p:nvSpPr>
              <p:cNvPr id="74" name="Rounded Rectangle 73"/>
              <p:cNvSpPr/>
              <p:nvPr/>
            </p:nvSpPr>
            <p:spPr bwMode="auto">
              <a:xfrm>
                <a:off x="543888" y="1695945"/>
                <a:ext cx="2230190" cy="152343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75" name="TextBox 74"/>
              <p:cNvSpPr txBox="1"/>
              <p:nvPr/>
            </p:nvSpPr>
            <p:spPr>
              <a:xfrm>
                <a:off x="1026099" y="2476647"/>
                <a:ext cx="1788759" cy="726353"/>
              </a:xfrm>
              <a:prstGeom prst="rect">
                <a:avLst/>
              </a:prstGeom>
              <a:noFill/>
            </p:spPr>
            <p:txBody>
              <a:bodyPr wrap="none" lIns="182880" tIns="146304" rIns="182880" bIns="146304" rtlCol="0">
                <a:spAutoFit/>
              </a:bodyPr>
              <a:lstStyle/>
              <a:p>
                <a:pPr defTabSz="932597"/>
                <a:r>
                  <a:rPr lang="en-US" sz="1400" dirty="0">
                    <a:gradFill>
                      <a:gsLst>
                        <a:gs pos="0">
                          <a:srgbClr val="FFFFFF"/>
                        </a:gs>
                        <a:gs pos="100000">
                          <a:srgbClr val="FFFFFF"/>
                        </a:gs>
                      </a:gsLst>
                      <a:lin ang="5400000" scaled="0"/>
                    </a:gradFill>
                    <a:ea typeface="Segoe UI" pitchFamily="34" charset="0"/>
                    <a:cs typeface="Segoe UI" pitchFamily="34" charset="0"/>
                  </a:rPr>
                  <a:t>Team Foundation </a:t>
                </a:r>
              </a:p>
              <a:p>
                <a:pPr defTabSz="932597"/>
                <a:r>
                  <a:rPr lang="en-US" sz="1400" dirty="0" smtClean="0">
                    <a:gradFill>
                      <a:gsLst>
                        <a:gs pos="0">
                          <a:srgbClr val="FFFFFF"/>
                        </a:gs>
                        <a:gs pos="100000">
                          <a:srgbClr val="FFFFFF"/>
                        </a:gs>
                      </a:gsLst>
                      <a:lin ang="5400000" scaled="0"/>
                    </a:gradFill>
                    <a:ea typeface="Segoe UI" pitchFamily="34" charset="0"/>
                    <a:cs typeface="Segoe UI" pitchFamily="34" charset="0"/>
                  </a:rPr>
                  <a:t>Version </a:t>
                </a:r>
                <a:r>
                  <a:rPr lang="en-US" sz="1400" dirty="0">
                    <a:gradFill>
                      <a:gsLst>
                        <a:gs pos="0">
                          <a:srgbClr val="FFFFFF"/>
                        </a:gs>
                        <a:gs pos="100000">
                          <a:srgbClr val="FFFFFF"/>
                        </a:gs>
                      </a:gsLst>
                      <a:lin ang="5400000" scaled="0"/>
                    </a:gradFill>
                    <a:ea typeface="Segoe UI" pitchFamily="34" charset="0"/>
                    <a:cs typeface="Segoe UI" pitchFamily="34" charset="0"/>
                  </a:rPr>
                  <a:t>Control</a:t>
                </a:r>
              </a:p>
            </p:txBody>
          </p:sp>
        </p:grpSp>
        <p:grpSp>
          <p:nvGrpSpPr>
            <p:cNvPr id="49" name="Group 48"/>
            <p:cNvGrpSpPr/>
            <p:nvPr/>
          </p:nvGrpSpPr>
          <p:grpSpPr>
            <a:xfrm>
              <a:off x="475300" y="2755900"/>
              <a:ext cx="786464" cy="634929"/>
              <a:chOff x="2329676" y="3506767"/>
              <a:chExt cx="712274" cy="575034"/>
            </a:xfrm>
          </p:grpSpPr>
          <p:sp>
            <p:nvSpPr>
              <p:cNvPr id="5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54" name="Group 53"/>
              <p:cNvGrpSpPr/>
              <p:nvPr/>
            </p:nvGrpSpPr>
            <p:grpSpPr>
              <a:xfrm>
                <a:off x="2329676" y="3506767"/>
                <a:ext cx="712274" cy="575034"/>
                <a:chOff x="3938591" y="4448175"/>
                <a:chExt cx="823913" cy="665163"/>
              </a:xfrm>
            </p:grpSpPr>
            <p:grpSp>
              <p:nvGrpSpPr>
                <p:cNvPr id="59" name="Group 10"/>
                <p:cNvGrpSpPr>
                  <a:grpSpLocks noChangeAspect="1"/>
                </p:cNvGrpSpPr>
                <p:nvPr/>
              </p:nvGrpSpPr>
              <p:grpSpPr bwMode="auto">
                <a:xfrm>
                  <a:off x="3938591" y="4448175"/>
                  <a:ext cx="823913" cy="665163"/>
                  <a:chOff x="2481" y="2802"/>
                  <a:chExt cx="519" cy="419"/>
                </a:xfrm>
              </p:grpSpPr>
              <p:sp>
                <p:nvSpPr>
                  <p:cNvPr id="7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1"/>
                  <p:cNvSpPr>
                    <a:spLocks/>
                  </p:cNvSpPr>
                  <p:nvPr/>
                </p:nvSpPr>
                <p:spPr bwMode="auto">
                  <a:xfrm>
                    <a:off x="2598"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12"/>
                  <p:cNvSpPr>
                    <a:spLocks/>
                  </p:cNvSpPr>
                  <p:nvPr/>
                </p:nvSpPr>
                <p:spPr bwMode="auto">
                  <a:xfrm>
                    <a:off x="2919"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68" name="Group 67"/>
                <p:cNvGrpSpPr/>
                <p:nvPr/>
              </p:nvGrpSpPr>
              <p:grpSpPr>
                <a:xfrm>
                  <a:off x="4308346" y="4618868"/>
                  <a:ext cx="293550" cy="349134"/>
                  <a:chOff x="4812038" y="4335997"/>
                  <a:chExt cx="234105" cy="278433"/>
                </a:xfrm>
              </p:grpSpPr>
              <p:sp>
                <p:nvSpPr>
                  <p:cNvPr id="69" name="Freeform 6"/>
                  <p:cNvSpPr>
                    <a:spLocks/>
                  </p:cNvSpPr>
                  <p:nvPr/>
                </p:nvSpPr>
                <p:spPr bwMode="auto">
                  <a:xfrm>
                    <a:off x="4812038"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7"/>
                  <p:cNvSpPr>
                    <a:spLocks/>
                  </p:cNvSpPr>
                  <p:nvPr/>
                </p:nvSpPr>
                <p:spPr bwMode="auto">
                  <a:xfrm>
                    <a:off x="4956103"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grpSp>
      <p:sp>
        <p:nvSpPr>
          <p:cNvPr id="76" name="Rounded Rectangle 75"/>
          <p:cNvSpPr/>
          <p:nvPr/>
        </p:nvSpPr>
        <p:spPr bwMode="auto">
          <a:xfrm>
            <a:off x="3794760" y="4006646"/>
            <a:ext cx="1783080" cy="1538933"/>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78" name="Rounded Rectangle 77"/>
          <p:cNvSpPr/>
          <p:nvPr/>
        </p:nvSpPr>
        <p:spPr bwMode="auto">
          <a:xfrm>
            <a:off x="3805597" y="1511246"/>
            <a:ext cx="1775249" cy="16245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82" name="AutoShape 115"/>
          <p:cNvSpPr>
            <a:spLocks noChangeAspect="1" noChangeArrowheads="1" noTextEdit="1"/>
          </p:cNvSpPr>
          <p:nvPr/>
        </p:nvSpPr>
        <p:spPr bwMode="auto">
          <a:xfrm>
            <a:off x="407046" y="5241272"/>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Rectangle 155"/>
          <p:cNvSpPr>
            <a:spLocks noChangeArrowheads="1"/>
          </p:cNvSpPr>
          <p:nvPr/>
        </p:nvSpPr>
        <p:spPr bwMode="auto">
          <a:xfrm>
            <a:off x="743404" y="5497623"/>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Rounded Rectangle 107"/>
          <p:cNvSpPr/>
          <p:nvPr/>
        </p:nvSpPr>
        <p:spPr bwMode="auto">
          <a:xfrm>
            <a:off x="5905499" y="1511246"/>
            <a:ext cx="1800226" cy="2275552"/>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p:cNvSpPr txBox="1"/>
          <p:nvPr/>
        </p:nvSpPr>
        <p:spPr>
          <a:xfrm>
            <a:off x="3792088" y="2169610"/>
            <a:ext cx="1788759" cy="726353"/>
          </a:xfrm>
          <a:prstGeom prst="rect">
            <a:avLst/>
          </a:prstGeom>
          <a:noFill/>
        </p:spPr>
        <p:txBody>
          <a:bodyPr wrap="none" lIns="182880" tIns="146304" rIns="182880" bIns="146304" rtlCol="0">
            <a:spAutoFit/>
          </a:bodyPr>
          <a:lstStyle/>
          <a:p>
            <a:pPr defTabSz="932597"/>
            <a:r>
              <a:rPr lang="en-US" sz="1400" dirty="0">
                <a:gradFill>
                  <a:gsLst>
                    <a:gs pos="0">
                      <a:srgbClr val="FFFFFF"/>
                    </a:gs>
                    <a:gs pos="100000">
                      <a:srgbClr val="FFFFFF"/>
                    </a:gs>
                  </a:gsLst>
                  <a:lin ang="5400000" scaled="0"/>
                </a:gradFill>
                <a:ea typeface="Segoe UI" pitchFamily="34" charset="0"/>
                <a:cs typeface="Segoe UI" pitchFamily="34" charset="0"/>
              </a:rPr>
              <a:t>Team Foundation </a:t>
            </a:r>
          </a:p>
          <a:p>
            <a:pPr defTabSz="932597"/>
            <a:r>
              <a:rPr lang="en-US" sz="1400" dirty="0" smtClean="0">
                <a:gradFill>
                  <a:gsLst>
                    <a:gs pos="0">
                      <a:srgbClr val="FFFFFF"/>
                    </a:gs>
                    <a:gs pos="100000">
                      <a:srgbClr val="FFFFFF"/>
                    </a:gs>
                  </a:gsLst>
                  <a:lin ang="5400000" scaled="0"/>
                </a:gradFill>
                <a:ea typeface="Segoe UI" pitchFamily="34" charset="0"/>
                <a:cs typeface="Segoe UI" pitchFamily="34" charset="0"/>
              </a:rPr>
              <a:t>Server</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3" name="Group 112"/>
          <p:cNvGrpSpPr/>
          <p:nvPr/>
        </p:nvGrpSpPr>
        <p:grpSpPr>
          <a:xfrm>
            <a:off x="8185476" y="1757132"/>
            <a:ext cx="1524938" cy="946154"/>
            <a:chOff x="9326993" y="4184430"/>
            <a:chExt cx="1315960" cy="816493"/>
          </a:xfrm>
        </p:grpSpPr>
        <p:pic>
          <p:nvPicPr>
            <p:cNvPr id="114" name="Picture 113"/>
            <p:cNvPicPr>
              <a:picLocks noChangeAspect="1"/>
            </p:cNvPicPr>
            <p:nvPr/>
          </p:nvPicPr>
          <p:blipFill>
            <a:blip r:embed="rId2"/>
            <a:stretch>
              <a:fillRect/>
            </a:stretch>
          </p:blipFill>
          <p:spPr>
            <a:xfrm>
              <a:off x="9326993" y="4184430"/>
              <a:ext cx="1315960" cy="816493"/>
            </a:xfrm>
            <a:prstGeom prst="rect">
              <a:avLst/>
            </a:prstGeom>
          </p:spPr>
        </p:pic>
        <p:sp>
          <p:nvSpPr>
            <p:cNvPr id="115" name="TextBox 114"/>
            <p:cNvSpPr txBox="1"/>
            <p:nvPr/>
          </p:nvSpPr>
          <p:spPr>
            <a:xfrm>
              <a:off x="9535714" y="4632101"/>
              <a:ext cx="898516" cy="166199"/>
            </a:xfrm>
            <a:prstGeom prst="rect">
              <a:avLst/>
            </a:prstGeom>
            <a:noFill/>
          </p:spPr>
          <p:txBody>
            <a:bodyPr wrap="none" lIns="0" tIns="0" rIns="0" bIns="0" rtlCol="0">
              <a:spAutoFit/>
            </a:bodyPr>
            <a:lstStyle/>
            <a:p>
              <a:pPr>
                <a:lnSpc>
                  <a:spcPct val="90000"/>
                </a:lnSpc>
                <a:spcAft>
                  <a:spcPts val="600"/>
                </a:spcAft>
              </a:pPr>
              <a:r>
                <a:rPr lang="en-US" sz="1200" dirty="0" smtClean="0">
                  <a:gradFill>
                    <a:gsLst>
                      <a:gs pos="2917">
                        <a:srgbClr val="0072C6"/>
                      </a:gs>
                      <a:gs pos="30000">
                        <a:srgbClr val="0072C6"/>
                      </a:gs>
                    </a:gsLst>
                    <a:lin ang="5400000" scaled="0"/>
                  </a:gradFill>
                </a:rPr>
                <a:t>Private Cloud</a:t>
              </a:r>
            </a:p>
          </p:txBody>
        </p:sp>
      </p:grpSp>
      <p:grpSp>
        <p:nvGrpSpPr>
          <p:cNvPr id="119" name="Group 118"/>
          <p:cNvGrpSpPr/>
          <p:nvPr/>
        </p:nvGrpSpPr>
        <p:grpSpPr>
          <a:xfrm>
            <a:off x="5939215" y="2436345"/>
            <a:ext cx="1582062" cy="950485"/>
            <a:chOff x="5545525" y="3061993"/>
            <a:chExt cx="1582062" cy="950485"/>
          </a:xfrm>
        </p:grpSpPr>
        <p:pic>
          <p:nvPicPr>
            <p:cNvPr id="120" name="Picture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133" y="3061993"/>
              <a:ext cx="830794" cy="830794"/>
            </a:xfrm>
            <a:prstGeom prst="rect">
              <a:avLst/>
            </a:prstGeom>
          </p:spPr>
        </p:pic>
        <p:sp>
          <p:nvSpPr>
            <p:cNvPr id="121" name="TextBox 120"/>
            <p:cNvSpPr txBox="1"/>
            <p:nvPr/>
          </p:nvSpPr>
          <p:spPr>
            <a:xfrm>
              <a:off x="5545525" y="3797034"/>
              <a:ext cx="1582062" cy="215444"/>
            </a:xfrm>
            <a:prstGeom prst="rect">
              <a:avLst/>
            </a:prstGeom>
            <a:noFill/>
          </p:spPr>
          <p:txBody>
            <a:bodyPr wrap="square" lIns="0" tIns="0" rIns="0" bIns="0" rtlCol="0">
              <a:spAutoFit/>
            </a:bodyPr>
            <a:lstStyle/>
            <a:p>
              <a:pPr algn="ctr" defTabSz="932597"/>
              <a:r>
                <a:rPr lang="en-US" sz="1400" dirty="0" smtClean="0">
                  <a:gradFill>
                    <a:gsLst>
                      <a:gs pos="0">
                        <a:srgbClr val="FFFFFF"/>
                      </a:gs>
                      <a:gs pos="100000">
                        <a:srgbClr val="FFFFFF"/>
                      </a:gs>
                    </a:gsLst>
                    <a:lin ang="5400000" scaled="0"/>
                  </a:gradFill>
                  <a:ea typeface="Segoe UI" pitchFamily="34" charset="0"/>
                  <a:cs typeface="Segoe UI" pitchFamily="34" charset="0"/>
                </a:rPr>
                <a:t>Power Shell DSC</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3" name="TextBox 122"/>
          <p:cNvSpPr txBox="1"/>
          <p:nvPr/>
        </p:nvSpPr>
        <p:spPr>
          <a:xfrm>
            <a:off x="3827724" y="4006646"/>
            <a:ext cx="1718954" cy="1549142"/>
          </a:xfrm>
          <a:prstGeom prst="rect">
            <a:avLst/>
          </a:prstGeom>
          <a:noFill/>
        </p:spPr>
        <p:txBody>
          <a:bodyPr wrap="square" lIns="182880" tIns="146304" rIns="182880" bIns="146304" rtlCol="0">
            <a:spAutoFit/>
          </a:bodyPr>
          <a:lstStyle/>
          <a:p>
            <a:pPr defTabSz="932597">
              <a:lnSpc>
                <a:spcPct val="90000"/>
              </a:lnSpc>
              <a:spcAft>
                <a:spcPts val="1000"/>
              </a:spcAft>
            </a:pPr>
            <a:r>
              <a:rPr lang="en-US" sz="1200" dirty="0">
                <a:gradFill>
                  <a:gsLst>
                    <a:gs pos="0">
                      <a:srgbClr val="FFFFFF"/>
                    </a:gs>
                    <a:gs pos="100000">
                      <a:srgbClr val="FFFFFF"/>
                    </a:gs>
                  </a:gsLst>
                  <a:lin ang="5400000" scaled="0"/>
                </a:gradFill>
                <a:ea typeface="Segoe UI" pitchFamily="34" charset="0"/>
                <a:cs typeface="Segoe UI" pitchFamily="34" charset="0"/>
              </a:rPr>
              <a:t>Microsoft Test </a:t>
            </a:r>
            <a:r>
              <a:rPr lang="en-US" sz="1200" dirty="0" smtClean="0">
                <a:gradFill>
                  <a:gsLst>
                    <a:gs pos="0">
                      <a:srgbClr val="FFFFFF"/>
                    </a:gs>
                    <a:gs pos="100000">
                      <a:srgbClr val="FFFFFF"/>
                    </a:gs>
                  </a:gsLst>
                  <a:lin ang="5400000" scaled="0"/>
                </a:gradFill>
                <a:ea typeface="Segoe UI" pitchFamily="34" charset="0"/>
                <a:cs typeface="Segoe UI" pitchFamily="34" charset="0"/>
              </a:rPr>
              <a:t>Manager</a:t>
            </a:r>
          </a:p>
          <a:p>
            <a:pPr defTabSz="932597">
              <a:lnSpc>
                <a:spcPct val="90000"/>
              </a:lnSpc>
              <a:spcAft>
                <a:spcPts val="1000"/>
              </a:spcAft>
            </a:pPr>
            <a:r>
              <a:rPr lang="en-US" sz="1200" dirty="0" smtClean="0">
                <a:gradFill>
                  <a:gsLst>
                    <a:gs pos="0">
                      <a:srgbClr val="FFFFFF"/>
                    </a:gs>
                    <a:gs pos="100000">
                      <a:srgbClr val="FFFFFF"/>
                    </a:gs>
                  </a:gsLst>
                  <a:lin ang="5400000" scaled="0"/>
                </a:gradFill>
                <a:ea typeface="Segoe UI" pitchFamily="34" charset="0"/>
                <a:cs typeface="Segoe UI" pitchFamily="34" charset="0"/>
              </a:rPr>
              <a:t>Team </a:t>
            </a:r>
            <a:r>
              <a:rPr lang="en-US" sz="1200" dirty="0">
                <a:gradFill>
                  <a:gsLst>
                    <a:gs pos="0">
                      <a:srgbClr val="FFFFFF"/>
                    </a:gs>
                    <a:gs pos="100000">
                      <a:srgbClr val="FFFFFF"/>
                    </a:gs>
                  </a:gsLst>
                  <a:lin ang="5400000" scaled="0"/>
                </a:gradFill>
                <a:ea typeface="Segoe UI" pitchFamily="34" charset="0"/>
                <a:cs typeface="Segoe UI" pitchFamily="34" charset="0"/>
              </a:rPr>
              <a:t>Foundation </a:t>
            </a:r>
            <a:r>
              <a:rPr lang="en-US" sz="1200" dirty="0" smtClean="0">
                <a:gradFill>
                  <a:gsLst>
                    <a:gs pos="0">
                      <a:srgbClr val="FFFFFF"/>
                    </a:gs>
                    <a:gs pos="100000">
                      <a:srgbClr val="FFFFFF"/>
                    </a:gs>
                  </a:gsLst>
                  <a:lin ang="5400000" scaled="0"/>
                </a:gradFill>
                <a:ea typeface="Segoe UI" pitchFamily="34" charset="0"/>
                <a:cs typeface="Segoe UI" pitchFamily="34" charset="0"/>
              </a:rPr>
              <a:t>Server</a:t>
            </a:r>
          </a:p>
          <a:p>
            <a:pPr defTabSz="932597">
              <a:lnSpc>
                <a:spcPct val="90000"/>
              </a:lnSpc>
              <a:spcAft>
                <a:spcPts val="1000"/>
              </a:spcAft>
            </a:pPr>
            <a:r>
              <a:rPr lang="en-US" sz="1200" dirty="0">
                <a:gradFill>
                  <a:gsLst>
                    <a:gs pos="0">
                      <a:srgbClr val="FFFFFF"/>
                    </a:gs>
                    <a:gs pos="100000">
                      <a:srgbClr val="FFFFFF"/>
                    </a:gs>
                  </a:gsLst>
                  <a:lin ang="5400000" scaled="0"/>
                </a:gradFill>
                <a:ea typeface="Segoe UI" pitchFamily="34" charset="0"/>
                <a:cs typeface="Segoe UI" pitchFamily="34" charset="0"/>
              </a:rPr>
              <a:t>Microsoft Monitoring Agent</a:t>
            </a:r>
          </a:p>
        </p:txBody>
      </p:sp>
      <p:grpSp>
        <p:nvGrpSpPr>
          <p:cNvPr id="6" name="Group 5"/>
          <p:cNvGrpSpPr/>
          <p:nvPr/>
        </p:nvGrpSpPr>
        <p:grpSpPr>
          <a:xfrm>
            <a:off x="1653001" y="3206129"/>
            <a:ext cx="8957725" cy="2979896"/>
            <a:chOff x="2310213" y="3139179"/>
            <a:chExt cx="8273495" cy="2592672"/>
          </a:xfrm>
        </p:grpSpPr>
        <p:cxnSp>
          <p:nvCxnSpPr>
            <p:cNvPr id="124" name="Straight Arrow Connector 123"/>
            <p:cNvCxnSpPr/>
            <p:nvPr/>
          </p:nvCxnSpPr>
          <p:spPr>
            <a:xfrm flipV="1">
              <a:off x="10583707" y="3139179"/>
              <a:ext cx="0" cy="2592672"/>
            </a:xfrm>
            <a:prstGeom prst="straightConnector1">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2310213" y="5705406"/>
              <a:ext cx="8273495" cy="0"/>
            </a:xfrm>
            <a:prstGeom prst="line">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8" name="Rounded Rectangle 127"/>
          <p:cNvSpPr/>
          <p:nvPr/>
        </p:nvSpPr>
        <p:spPr bwMode="auto">
          <a:xfrm>
            <a:off x="10228626" y="1511246"/>
            <a:ext cx="1642306" cy="1694884"/>
          </a:xfrm>
          <a:prstGeom prst="roundRect">
            <a:avLst>
              <a:gd name="adj" fmla="val 6638"/>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40" name="TextBox 139"/>
          <p:cNvSpPr txBox="1"/>
          <p:nvPr/>
        </p:nvSpPr>
        <p:spPr>
          <a:xfrm>
            <a:off x="5850213" y="1743566"/>
            <a:ext cx="1867051" cy="627864"/>
          </a:xfrm>
          <a:prstGeom prst="rect">
            <a:avLst/>
          </a:prstGeom>
          <a:noFill/>
        </p:spPr>
        <p:txBody>
          <a:bodyPr wrap="none" lIns="182880" tIns="146304" rIns="182880" bIns="146304" rtlCol="0">
            <a:spAutoFit/>
          </a:bodyPr>
          <a:lstStyle/>
          <a:p>
            <a:pPr defTabSz="932597">
              <a:lnSpc>
                <a:spcPct val="90000"/>
              </a:lnSpc>
            </a:pPr>
            <a:r>
              <a:rPr lang="en-US" sz="1200" dirty="0" smtClean="0">
                <a:gradFill>
                  <a:gsLst>
                    <a:gs pos="0">
                      <a:srgbClr val="FFFFFF"/>
                    </a:gs>
                    <a:gs pos="100000">
                      <a:srgbClr val="FFFFFF"/>
                    </a:gs>
                  </a:gsLst>
                  <a:lin ang="5400000" scaled="0"/>
                </a:gradFill>
                <a:ea typeface="Segoe UI" pitchFamily="34" charset="0"/>
                <a:cs typeface="Segoe UI" pitchFamily="34" charset="0"/>
              </a:rPr>
              <a:t>Release</a:t>
            </a:r>
            <a:r>
              <a:rPr lang="en-US" sz="1200" dirty="0">
                <a:gradFill>
                  <a:gsLst>
                    <a:gs pos="0">
                      <a:srgbClr val="FFFFFF"/>
                    </a:gs>
                    <a:gs pos="100000">
                      <a:srgbClr val="FFFFFF"/>
                    </a:gs>
                  </a:gsLst>
                  <a:lin ang="5400000" scaled="0"/>
                </a:gradFill>
                <a:ea typeface="Segoe UI" pitchFamily="34" charset="0"/>
                <a:cs typeface="Segoe UI" pitchFamily="34" charset="0"/>
              </a:rPr>
              <a:t> </a:t>
            </a:r>
            <a:r>
              <a:rPr lang="en-US" sz="1200" dirty="0" smtClean="0">
                <a:gradFill>
                  <a:gsLst>
                    <a:gs pos="0">
                      <a:srgbClr val="FFFFFF"/>
                    </a:gs>
                    <a:gs pos="100000">
                      <a:srgbClr val="FFFFFF"/>
                    </a:gs>
                  </a:gsLst>
                  <a:lin ang="5400000" scaled="0"/>
                </a:gradFill>
                <a:ea typeface="Segoe UI" pitchFamily="34" charset="0"/>
                <a:cs typeface="Segoe UI" pitchFamily="34" charset="0"/>
              </a:rPr>
              <a:t>Management </a:t>
            </a:r>
            <a:br>
              <a:rPr lang="en-US" sz="1200" dirty="0" smtClean="0">
                <a:gradFill>
                  <a:gsLst>
                    <a:gs pos="0">
                      <a:srgbClr val="FFFFFF"/>
                    </a:gs>
                    <a:gs pos="100000">
                      <a:srgbClr val="FFFFFF"/>
                    </a:gs>
                  </a:gsLst>
                  <a:lin ang="5400000" scaled="0"/>
                </a:gradFill>
                <a:ea typeface="Segoe UI" pitchFamily="34" charset="0"/>
                <a:cs typeface="Segoe UI" pitchFamily="34" charset="0"/>
              </a:rPr>
            </a:br>
            <a:r>
              <a:rPr lang="en-US" sz="1200" dirty="0" smtClean="0">
                <a:gradFill>
                  <a:gsLst>
                    <a:gs pos="0">
                      <a:srgbClr val="FFFFFF"/>
                    </a:gs>
                    <a:gs pos="100000">
                      <a:srgbClr val="FFFFFF"/>
                    </a:gs>
                  </a:gsLst>
                  <a:lin ang="5400000" scaled="0"/>
                </a:gradFill>
                <a:ea typeface="Segoe UI" pitchFamily="34" charset="0"/>
                <a:cs typeface="Segoe UI" pitchFamily="34" charset="0"/>
              </a:rPr>
              <a:t>for Visual Studio</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8" name="Straight Arrow Connector 117"/>
          <p:cNvCxnSpPr/>
          <p:nvPr/>
        </p:nvCxnSpPr>
        <p:spPr>
          <a:xfrm>
            <a:off x="9753993" y="2417142"/>
            <a:ext cx="568700" cy="441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580847" y="4438253"/>
            <a:ext cx="3363961" cy="727980"/>
            <a:chOff x="5599065" y="3464172"/>
            <a:chExt cx="3363961" cy="1623573"/>
          </a:xfrm>
        </p:grpSpPr>
        <p:cxnSp>
          <p:nvCxnSpPr>
            <p:cNvPr id="126" name="Straight Arrow Connector 125"/>
            <p:cNvCxnSpPr/>
            <p:nvPr/>
          </p:nvCxnSpPr>
          <p:spPr>
            <a:xfrm flipV="1">
              <a:off x="8938100" y="3464172"/>
              <a:ext cx="0" cy="162357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5599065" y="5036748"/>
              <a:ext cx="3363961"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3" name="TextBox 142"/>
          <p:cNvSpPr txBox="1"/>
          <p:nvPr/>
        </p:nvSpPr>
        <p:spPr>
          <a:xfrm>
            <a:off x="6499687" y="6233660"/>
            <a:ext cx="464486" cy="207749"/>
          </a:xfrm>
          <a:prstGeom prst="rect">
            <a:avLst/>
          </a:prstGeom>
          <a:noFill/>
        </p:spPr>
        <p:txBody>
          <a:bodyPr wrap="none" lIns="0" tIns="0" rIns="0" bIns="0" rtlCol="0">
            <a:spAutoFit/>
          </a:bodyPr>
          <a:lstStyle/>
          <a:p>
            <a:pPr>
              <a:lnSpc>
                <a:spcPct val="90000"/>
              </a:lnSpc>
              <a:spcAft>
                <a:spcPts val="600"/>
              </a:spcAft>
            </a:pPr>
            <a:r>
              <a:rPr lang="en-US" sz="1500" dirty="0" smtClean="0">
                <a:gradFill>
                  <a:gsLst>
                    <a:gs pos="0">
                      <a:srgbClr val="FFFFFF"/>
                    </a:gs>
                    <a:gs pos="100000">
                      <a:srgbClr val="FFFFFF"/>
                    </a:gs>
                  </a:gsLst>
                  <a:lin ang="5400000" scaled="0"/>
                </a:gradFill>
                <a:ea typeface="Segoe UI" pitchFamily="34" charset="0"/>
                <a:cs typeface="Segoe UI" pitchFamily="34" charset="0"/>
              </a:rPr>
              <a:t>Learn</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146" name="Picture 145"/>
          <p:cNvPicPr>
            <a:picLocks noChangeAspect="1"/>
          </p:cNvPicPr>
          <p:nvPr/>
        </p:nvPicPr>
        <p:blipFill rotWithShape="1">
          <a:blip r:embed="rId4">
            <a:extLst>
              <a:ext uri="{28A0092B-C50C-407E-A947-70E740481C1C}">
                <a14:useLocalDpi xmlns:a14="http://schemas.microsoft.com/office/drawing/2010/main" val="0"/>
              </a:ext>
            </a:extLst>
          </a:blip>
          <a:srcRect t="15364" r="31856" b="26840"/>
          <a:stretch/>
        </p:blipFill>
        <p:spPr>
          <a:xfrm>
            <a:off x="3943650" y="1801247"/>
            <a:ext cx="1550370" cy="271393"/>
          </a:xfrm>
          <a:prstGeom prst="rect">
            <a:avLst/>
          </a:prstGeom>
        </p:spPr>
      </p:pic>
      <p:grpSp>
        <p:nvGrpSpPr>
          <p:cNvPr id="147" name="Group 146"/>
          <p:cNvGrpSpPr/>
          <p:nvPr/>
        </p:nvGrpSpPr>
        <p:grpSpPr>
          <a:xfrm>
            <a:off x="10357315" y="2248326"/>
            <a:ext cx="1499228" cy="376038"/>
            <a:chOff x="10865194" y="3630675"/>
            <a:chExt cx="1174390" cy="294562"/>
          </a:xfrm>
        </p:grpSpPr>
        <p:sp>
          <p:nvSpPr>
            <p:cNvPr id="148" name="TextBox 147"/>
            <p:cNvSpPr txBox="1"/>
            <p:nvPr/>
          </p:nvSpPr>
          <p:spPr>
            <a:xfrm>
              <a:off x="10900872" y="3630675"/>
              <a:ext cx="1006499" cy="168764"/>
            </a:xfrm>
            <a:prstGeom prst="rect">
              <a:avLst/>
            </a:prstGeom>
            <a:noFill/>
          </p:spPr>
          <p:txBody>
            <a:bodyPr wrap="square" lIns="0" tIns="0" rIns="0" bIns="0" rtlCol="0">
              <a:spAutoFit/>
            </a:bodyPr>
            <a:lstStyle/>
            <a:p>
              <a:pPr algn="ctr" defTabSz="932597"/>
              <a:r>
                <a:rPr lang="en-US" sz="1400" dirty="0" smtClean="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System Center</a:t>
              </a:r>
              <a:endParaRPr lang="en-US" sz="1400"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endParaRPr>
            </a:p>
          </p:txBody>
        </p:sp>
        <p:sp>
          <p:nvSpPr>
            <p:cNvPr id="149" name="TextBox 148"/>
            <p:cNvSpPr txBox="1"/>
            <p:nvPr/>
          </p:nvSpPr>
          <p:spPr>
            <a:xfrm>
              <a:off x="10865194" y="3792637"/>
              <a:ext cx="1174390" cy="132600"/>
            </a:xfrm>
            <a:prstGeom prst="rect">
              <a:avLst/>
            </a:prstGeom>
            <a:noFill/>
          </p:spPr>
          <p:txBody>
            <a:bodyPr wrap="square" lIns="0" tIns="0" rIns="0" bIns="0" rtlCol="0">
              <a:spAutoFit/>
            </a:bodyPr>
            <a:lstStyle/>
            <a:p>
              <a:pPr algn="ctr" defTabSz="932597"/>
              <a:r>
                <a:rPr lang="en-US" sz="1100" dirty="0" smtClean="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Operations Manager</a:t>
              </a:r>
              <a:endParaRPr lang="en-US" sz="1100"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endParaRPr>
            </a:p>
          </p:txBody>
        </p:sp>
      </p:grpSp>
      <p:grpSp>
        <p:nvGrpSpPr>
          <p:cNvPr id="151" name="Group 150"/>
          <p:cNvGrpSpPr/>
          <p:nvPr/>
        </p:nvGrpSpPr>
        <p:grpSpPr>
          <a:xfrm>
            <a:off x="8017975" y="3251271"/>
            <a:ext cx="1803814" cy="376038"/>
            <a:chOff x="10984821" y="3644441"/>
            <a:chExt cx="1412981" cy="294562"/>
          </a:xfrm>
        </p:grpSpPr>
        <p:sp>
          <p:nvSpPr>
            <p:cNvPr id="152" name="TextBox 151"/>
            <p:cNvSpPr txBox="1"/>
            <p:nvPr/>
          </p:nvSpPr>
          <p:spPr>
            <a:xfrm>
              <a:off x="11019041" y="3644441"/>
              <a:ext cx="1006499" cy="168764"/>
            </a:xfrm>
            <a:prstGeom prst="rect">
              <a:avLst/>
            </a:prstGeom>
            <a:noFill/>
          </p:spPr>
          <p:txBody>
            <a:bodyPr wrap="square" lIns="0" tIns="0" rIns="0" bIns="0" rtlCol="0">
              <a:spAutoFit/>
            </a:bodyPr>
            <a:lstStyle/>
            <a:p>
              <a:pPr algn="ctr" defTabSz="932597"/>
              <a:r>
                <a:rPr lang="en-US" sz="1400" dirty="0" smtClean="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System Center</a:t>
              </a:r>
              <a:endParaRPr lang="en-US" sz="1400"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endParaRPr>
            </a:p>
          </p:txBody>
        </p:sp>
        <p:sp>
          <p:nvSpPr>
            <p:cNvPr id="153" name="TextBox 152"/>
            <p:cNvSpPr txBox="1"/>
            <p:nvPr/>
          </p:nvSpPr>
          <p:spPr>
            <a:xfrm>
              <a:off x="10984821" y="3806403"/>
              <a:ext cx="1412981" cy="132600"/>
            </a:xfrm>
            <a:prstGeom prst="rect">
              <a:avLst/>
            </a:prstGeom>
            <a:noFill/>
          </p:spPr>
          <p:txBody>
            <a:bodyPr wrap="square" lIns="0" tIns="0" rIns="0" bIns="0" rtlCol="0">
              <a:spAutoFit/>
            </a:bodyPr>
            <a:lstStyle/>
            <a:p>
              <a:pPr algn="ctr" defTabSz="932597"/>
              <a:r>
                <a:rPr lang="en-US" sz="1100" dirty="0" smtClean="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Virtual Machine Manager</a:t>
              </a:r>
              <a:endParaRPr lang="en-US" sz="1100"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endParaRPr>
            </a:p>
          </p:txBody>
        </p:sp>
      </p:grpSp>
      <p:sp>
        <p:nvSpPr>
          <p:cNvPr id="102" name="Freeform 101"/>
          <p:cNvSpPr/>
          <p:nvPr/>
        </p:nvSpPr>
        <p:spPr bwMode="auto">
          <a:xfrm rot="18885243">
            <a:off x="1709424" y="1689095"/>
            <a:ext cx="681505" cy="625614"/>
          </a:xfrm>
          <a:custGeom>
            <a:avLst/>
            <a:gdLst>
              <a:gd name="connsiteX0" fmla="*/ 1128170 w 1781998"/>
              <a:gd name="connsiteY0" fmla="*/ 224576 h 1635853"/>
              <a:gd name="connsiteX1" fmla="*/ 655588 w 1781998"/>
              <a:gd name="connsiteY1" fmla="*/ 222547 h 1635853"/>
              <a:gd name="connsiteX2" fmla="*/ 653559 w 1781998"/>
              <a:gd name="connsiteY2" fmla="*/ 695129 h 1635853"/>
              <a:gd name="connsiteX3" fmla="*/ 1126141 w 1781998"/>
              <a:gd name="connsiteY3" fmla="*/ 697158 h 1635853"/>
              <a:gd name="connsiteX4" fmla="*/ 1128170 w 1781998"/>
              <a:gd name="connsiteY4" fmla="*/ 224576 h 1635853"/>
              <a:gd name="connsiteX5" fmla="*/ 1217423 w 1781998"/>
              <a:gd name="connsiteY5" fmla="*/ 136087 h 1635853"/>
              <a:gd name="connsiteX6" fmla="*/ 1273867 w 1781998"/>
              <a:gd name="connsiteY6" fmla="*/ 714528 h 1635853"/>
              <a:gd name="connsiteX7" fmla="*/ 1244159 w 1781998"/>
              <a:gd name="connsiteY7" fmla="*/ 750580 h 1635853"/>
              <a:gd name="connsiteX8" fmla="*/ 1414820 w 1781998"/>
              <a:gd name="connsiteY8" fmla="*/ 922712 h 1635853"/>
              <a:gd name="connsiteX9" fmla="*/ 1415161 w 1781998"/>
              <a:gd name="connsiteY9" fmla="*/ 922435 h 1635853"/>
              <a:gd name="connsiteX10" fmla="*/ 1713248 w 1781998"/>
              <a:gd name="connsiteY10" fmla="*/ 954109 h 1635853"/>
              <a:gd name="connsiteX11" fmla="*/ 1711808 w 1781998"/>
              <a:gd name="connsiteY11" fmla="*/ 1289533 h 1635853"/>
              <a:gd name="connsiteX12" fmla="*/ 1376384 w 1781998"/>
              <a:gd name="connsiteY12" fmla="*/ 1288093 h 1635853"/>
              <a:gd name="connsiteX13" fmla="*/ 1325385 w 1781998"/>
              <a:gd name="connsiteY13" fmla="*/ 1030906 h 1635853"/>
              <a:gd name="connsiteX14" fmla="*/ 1335760 w 1781998"/>
              <a:gd name="connsiteY14" fmla="*/ 1011394 h 1635853"/>
              <a:gd name="connsiteX15" fmla="*/ 1158092 w 1781998"/>
              <a:gd name="connsiteY15" fmla="*/ 832194 h 1635853"/>
              <a:gd name="connsiteX16" fmla="*/ 1142241 w 1781998"/>
              <a:gd name="connsiteY16" fmla="*/ 845028 h 1635853"/>
              <a:gd name="connsiteX17" fmla="*/ 976756 w 1781998"/>
              <a:gd name="connsiteY17" fmla="*/ 911662 h 1635853"/>
              <a:gd name="connsiteX18" fmla="*/ 950207 w 1781998"/>
              <a:gd name="connsiteY18" fmla="*/ 914092 h 1635853"/>
              <a:gd name="connsiteX19" fmla="*/ 950207 w 1781998"/>
              <a:gd name="connsiteY19" fmla="*/ 1170145 h 1635853"/>
              <a:gd name="connsiteX20" fmla="*/ 980420 w 1781998"/>
              <a:gd name="connsiteY20" fmla="*/ 1179240 h 1635853"/>
              <a:gd name="connsiteX21" fmla="*/ 1058657 w 1781998"/>
              <a:gd name="connsiteY21" fmla="*/ 1231678 h 1635853"/>
              <a:gd name="connsiteX22" fmla="*/ 1057218 w 1781998"/>
              <a:gd name="connsiteY22" fmla="*/ 1567103 h 1635853"/>
              <a:gd name="connsiteX23" fmla="*/ 721793 w 1781998"/>
              <a:gd name="connsiteY23" fmla="*/ 1565663 h 1635853"/>
              <a:gd name="connsiteX24" fmla="*/ 723233 w 1781998"/>
              <a:gd name="connsiteY24" fmla="*/ 1230238 h 1635853"/>
              <a:gd name="connsiteX25" fmla="*/ 801918 w 1781998"/>
              <a:gd name="connsiteY25" fmla="*/ 1178474 h 1635853"/>
              <a:gd name="connsiteX26" fmla="*/ 831626 w 1781998"/>
              <a:gd name="connsiteY26" fmla="*/ 1172825 h 1635853"/>
              <a:gd name="connsiteX27" fmla="*/ 831626 w 1781998"/>
              <a:gd name="connsiteY27" fmla="*/ 913967 h 1635853"/>
              <a:gd name="connsiteX28" fmla="*/ 801098 w 1781998"/>
              <a:gd name="connsiteY28" fmla="*/ 910908 h 1635853"/>
              <a:gd name="connsiteX29" fmla="*/ 636191 w 1781998"/>
              <a:gd name="connsiteY29" fmla="*/ 842856 h 1635853"/>
              <a:gd name="connsiteX30" fmla="*/ 608761 w 1781998"/>
              <a:gd name="connsiteY30" fmla="*/ 820253 h 1635853"/>
              <a:gd name="connsiteX31" fmla="*/ 439045 w 1781998"/>
              <a:gd name="connsiteY31" fmla="*/ 988518 h 1635853"/>
              <a:gd name="connsiteX32" fmla="*/ 457380 w 1781998"/>
              <a:gd name="connsiteY32" fmla="*/ 1023725 h 1635853"/>
              <a:gd name="connsiteX33" fmla="*/ 404175 w 1781998"/>
              <a:gd name="connsiteY33" fmla="*/ 1280465 h 1635853"/>
              <a:gd name="connsiteX34" fmla="*/ 68751 w 1781998"/>
              <a:gd name="connsiteY34" fmla="*/ 1279025 h 1635853"/>
              <a:gd name="connsiteX35" fmla="*/ 70191 w 1781998"/>
              <a:gd name="connsiteY35" fmla="*/ 943600 h 1635853"/>
              <a:gd name="connsiteX36" fmla="*/ 327378 w 1781998"/>
              <a:gd name="connsiteY36" fmla="*/ 892602 h 1635853"/>
              <a:gd name="connsiteX37" fmla="*/ 353406 w 1781998"/>
              <a:gd name="connsiteY37" fmla="*/ 906442 h 1635853"/>
              <a:gd name="connsiteX38" fmla="*/ 525556 w 1781998"/>
              <a:gd name="connsiteY38" fmla="*/ 735764 h 1635853"/>
              <a:gd name="connsiteX39" fmla="*/ 505690 w 1781998"/>
              <a:gd name="connsiteY39" fmla="*/ 711230 h 1635853"/>
              <a:gd name="connsiteX40" fmla="*/ 567098 w 1781998"/>
              <a:gd name="connsiteY40" fmla="*/ 133295 h 1635853"/>
              <a:gd name="connsiteX41" fmla="*/ 1217423 w 1781998"/>
              <a:gd name="connsiteY41" fmla="*/ 136087 h 163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81998" h="1635853">
                <a:moveTo>
                  <a:pt x="1128170" y="224576"/>
                </a:moveTo>
                <a:cubicBezTo>
                  <a:pt x="998231" y="93516"/>
                  <a:pt x="786648" y="92608"/>
                  <a:pt x="655588" y="222547"/>
                </a:cubicBezTo>
                <a:cubicBezTo>
                  <a:pt x="524528" y="352486"/>
                  <a:pt x="523620" y="564069"/>
                  <a:pt x="653559" y="695129"/>
                </a:cubicBezTo>
                <a:cubicBezTo>
                  <a:pt x="783499" y="826189"/>
                  <a:pt x="995082" y="827097"/>
                  <a:pt x="1126141" y="697158"/>
                </a:cubicBezTo>
                <a:cubicBezTo>
                  <a:pt x="1257201" y="567218"/>
                  <a:pt x="1258110" y="355635"/>
                  <a:pt x="1128170" y="224576"/>
                </a:cubicBezTo>
                <a:close/>
                <a:moveTo>
                  <a:pt x="1217423" y="136087"/>
                </a:moveTo>
                <a:cubicBezTo>
                  <a:pt x="1373884" y="293896"/>
                  <a:pt x="1392484" y="536542"/>
                  <a:pt x="1273867" y="714528"/>
                </a:cubicBezTo>
                <a:lnTo>
                  <a:pt x="1244159" y="750580"/>
                </a:lnTo>
                <a:lnTo>
                  <a:pt x="1414820" y="922712"/>
                </a:lnTo>
                <a:lnTo>
                  <a:pt x="1415161" y="922435"/>
                </a:lnTo>
                <a:cubicBezTo>
                  <a:pt x="1507485" y="862045"/>
                  <a:pt x="1632549" y="872713"/>
                  <a:pt x="1713248" y="954109"/>
                </a:cubicBezTo>
                <a:cubicBezTo>
                  <a:pt x="1805475" y="1047131"/>
                  <a:pt x="1804831" y="1197305"/>
                  <a:pt x="1711808" y="1289533"/>
                </a:cubicBezTo>
                <a:cubicBezTo>
                  <a:pt x="1618785" y="1381760"/>
                  <a:pt x="1468611" y="1381116"/>
                  <a:pt x="1376384" y="1288093"/>
                </a:cubicBezTo>
                <a:cubicBezTo>
                  <a:pt x="1307213" y="1218326"/>
                  <a:pt x="1290283" y="1116411"/>
                  <a:pt x="1325385" y="1030906"/>
                </a:cubicBezTo>
                <a:lnTo>
                  <a:pt x="1335760" y="1011394"/>
                </a:lnTo>
                <a:lnTo>
                  <a:pt x="1158092" y="832194"/>
                </a:lnTo>
                <a:lnTo>
                  <a:pt x="1142241" y="845028"/>
                </a:lnTo>
                <a:cubicBezTo>
                  <a:pt x="1091099" y="878481"/>
                  <a:pt x="1034775" y="900687"/>
                  <a:pt x="976756" y="911662"/>
                </a:cubicBezTo>
                <a:lnTo>
                  <a:pt x="950207" y="914092"/>
                </a:lnTo>
                <a:lnTo>
                  <a:pt x="950207" y="1170145"/>
                </a:lnTo>
                <a:lnTo>
                  <a:pt x="980420" y="1179240"/>
                </a:lnTo>
                <a:cubicBezTo>
                  <a:pt x="1008922" y="1190940"/>
                  <a:pt x="1035601" y="1208423"/>
                  <a:pt x="1058657" y="1231678"/>
                </a:cubicBezTo>
                <a:cubicBezTo>
                  <a:pt x="1150885" y="1324701"/>
                  <a:pt x="1150240" y="1474875"/>
                  <a:pt x="1057218" y="1567103"/>
                </a:cubicBezTo>
                <a:cubicBezTo>
                  <a:pt x="964195" y="1659330"/>
                  <a:pt x="814021" y="1658685"/>
                  <a:pt x="721793" y="1565663"/>
                </a:cubicBezTo>
                <a:cubicBezTo>
                  <a:pt x="629566" y="1472640"/>
                  <a:pt x="630210" y="1322466"/>
                  <a:pt x="723233" y="1230238"/>
                </a:cubicBezTo>
                <a:cubicBezTo>
                  <a:pt x="746489" y="1207182"/>
                  <a:pt x="773317" y="1189929"/>
                  <a:pt x="801918" y="1178474"/>
                </a:cubicBezTo>
                <a:lnTo>
                  <a:pt x="831626" y="1172825"/>
                </a:lnTo>
                <a:lnTo>
                  <a:pt x="831626" y="913967"/>
                </a:lnTo>
                <a:lnTo>
                  <a:pt x="801098" y="910908"/>
                </a:lnTo>
                <a:cubicBezTo>
                  <a:pt x="743176" y="899436"/>
                  <a:pt x="687044" y="876747"/>
                  <a:pt x="636191" y="842856"/>
                </a:cubicBezTo>
                <a:lnTo>
                  <a:pt x="608761" y="820253"/>
                </a:lnTo>
                <a:lnTo>
                  <a:pt x="439045" y="988518"/>
                </a:lnTo>
                <a:lnTo>
                  <a:pt x="457380" y="1023725"/>
                </a:lnTo>
                <a:cubicBezTo>
                  <a:pt x="491747" y="1109528"/>
                  <a:pt x="473942" y="1211294"/>
                  <a:pt x="404175" y="1280465"/>
                </a:cubicBezTo>
                <a:cubicBezTo>
                  <a:pt x="311152" y="1372692"/>
                  <a:pt x="160978" y="1372048"/>
                  <a:pt x="68751" y="1279025"/>
                </a:cubicBezTo>
                <a:cubicBezTo>
                  <a:pt x="-23477" y="1186002"/>
                  <a:pt x="-22832" y="1035828"/>
                  <a:pt x="70191" y="943600"/>
                </a:cubicBezTo>
                <a:cubicBezTo>
                  <a:pt x="139958" y="874430"/>
                  <a:pt x="241873" y="857500"/>
                  <a:pt x="327378" y="892602"/>
                </a:cubicBezTo>
                <a:lnTo>
                  <a:pt x="353406" y="906442"/>
                </a:lnTo>
                <a:lnTo>
                  <a:pt x="525556" y="735764"/>
                </a:lnTo>
                <a:lnTo>
                  <a:pt x="505690" y="711230"/>
                </a:lnTo>
                <a:cubicBezTo>
                  <a:pt x="388606" y="532233"/>
                  <a:pt x="409289" y="289755"/>
                  <a:pt x="567098" y="133295"/>
                </a:cubicBezTo>
                <a:cubicBezTo>
                  <a:pt x="747451" y="-45516"/>
                  <a:pt x="1038612" y="-44267"/>
                  <a:pt x="1217423" y="136087"/>
                </a:cubicBezTo>
                <a:close/>
              </a:path>
            </a:pathLst>
          </a:cu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9"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61" name="Group 160"/>
          <p:cNvGrpSpPr/>
          <p:nvPr/>
        </p:nvGrpSpPr>
        <p:grpSpPr>
          <a:xfrm>
            <a:off x="91444" y="4872079"/>
            <a:ext cx="1356835" cy="1127420"/>
            <a:chOff x="958943" y="1820181"/>
            <a:chExt cx="1356835" cy="1127420"/>
          </a:xfrm>
        </p:grpSpPr>
        <p:sp>
          <p:nvSpPr>
            <p:cNvPr id="162"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166"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67" name="Group 166"/>
            <p:cNvGrpSpPr/>
            <p:nvPr/>
          </p:nvGrpSpPr>
          <p:grpSpPr>
            <a:xfrm>
              <a:off x="1388646" y="2014004"/>
              <a:ext cx="311900" cy="222474"/>
              <a:chOff x="1366452" y="1994459"/>
              <a:chExt cx="311900" cy="222474"/>
            </a:xfrm>
          </p:grpSpPr>
          <p:sp>
            <p:nvSpPr>
              <p:cNvPr id="180"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8"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70" name="Group 169"/>
            <p:cNvGrpSpPr/>
            <p:nvPr/>
          </p:nvGrpSpPr>
          <p:grpSpPr>
            <a:xfrm>
              <a:off x="958943" y="2054647"/>
              <a:ext cx="244284" cy="287906"/>
              <a:chOff x="978218" y="2040263"/>
              <a:chExt cx="244284" cy="287906"/>
            </a:xfrm>
          </p:grpSpPr>
          <p:sp>
            <p:nvSpPr>
              <p:cNvPr id="178"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71"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73" name="Group 172"/>
            <p:cNvGrpSpPr/>
            <p:nvPr/>
          </p:nvGrpSpPr>
          <p:grpSpPr>
            <a:xfrm>
              <a:off x="1261759" y="2339640"/>
              <a:ext cx="1054019" cy="607961"/>
              <a:chOff x="511109" y="5814543"/>
              <a:chExt cx="1041729" cy="600871"/>
            </a:xfrm>
          </p:grpSpPr>
          <p:sp>
            <p:nvSpPr>
              <p:cNvPr id="175"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174" name="Picture 1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182" name="Group 181"/>
          <p:cNvGrpSpPr/>
          <p:nvPr/>
        </p:nvGrpSpPr>
        <p:grpSpPr>
          <a:xfrm>
            <a:off x="1644439" y="4869171"/>
            <a:ext cx="1333278" cy="1131005"/>
            <a:chOff x="1680905" y="4869171"/>
            <a:chExt cx="1333278" cy="1131005"/>
          </a:xfrm>
        </p:grpSpPr>
        <p:grpSp>
          <p:nvGrpSpPr>
            <p:cNvPr id="183" name="Group 182"/>
            <p:cNvGrpSpPr/>
            <p:nvPr/>
          </p:nvGrpSpPr>
          <p:grpSpPr>
            <a:xfrm>
              <a:off x="2312865" y="4869171"/>
              <a:ext cx="701318" cy="1129810"/>
              <a:chOff x="1444680" y="4869171"/>
              <a:chExt cx="701318" cy="1129810"/>
            </a:xfrm>
          </p:grpSpPr>
          <p:sp>
            <p:nvSpPr>
              <p:cNvPr id="188" name="Freeform 187"/>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89" name="Freeform 188"/>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0" name="Oval 189"/>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1" name="Freeform 190"/>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2" name="Freeform 19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3" name="Freeform 192"/>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4" name="Freeform 193"/>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5" name="Freeform 194"/>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196" name="Freeform 195"/>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7" name="Freeform 196"/>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98" name="Freeform 197"/>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199" name="Picture 1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184" name="Group 183"/>
            <p:cNvGrpSpPr/>
            <p:nvPr/>
          </p:nvGrpSpPr>
          <p:grpSpPr>
            <a:xfrm>
              <a:off x="1680905" y="5392215"/>
              <a:ext cx="1054019" cy="607961"/>
              <a:chOff x="511109" y="5814543"/>
              <a:chExt cx="1041729" cy="600871"/>
            </a:xfrm>
          </p:grpSpPr>
          <p:sp>
            <p:nvSpPr>
              <p:cNvPr id="185"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pic>
        <p:nvPicPr>
          <p:cNvPr id="200" name="Picture 199"/>
          <p:cNvPicPr>
            <a:picLocks noChangeAspect="1"/>
          </p:cNvPicPr>
          <p:nvPr/>
        </p:nvPicPr>
        <p:blipFill rotWithShape="1">
          <a:blip r:embed="rId4">
            <a:extLst>
              <a:ext uri="{28A0092B-C50C-407E-A947-70E740481C1C}">
                <a14:useLocalDpi xmlns:a14="http://schemas.microsoft.com/office/drawing/2010/main" val="0"/>
              </a:ext>
            </a:extLst>
          </a:blip>
          <a:srcRect t="9933" r="32303" b="26841"/>
          <a:stretch/>
        </p:blipFill>
        <p:spPr>
          <a:xfrm>
            <a:off x="817709" y="4598443"/>
            <a:ext cx="1419548" cy="273636"/>
          </a:xfrm>
          <a:prstGeom prst="rect">
            <a:avLst/>
          </a:prstGeom>
        </p:spPr>
      </p:pic>
      <p:cxnSp>
        <p:nvCxnSpPr>
          <p:cNvPr id="201" name="Straight Arrow Connector 200"/>
          <p:cNvCxnSpPr/>
          <p:nvPr/>
        </p:nvCxnSpPr>
        <p:spPr>
          <a:xfrm flipV="1">
            <a:off x="1380347" y="3372871"/>
            <a:ext cx="0" cy="957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53267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35" y="2211409"/>
            <a:ext cx="4417552" cy="4015714"/>
          </a:xfrm>
          <a:prstGeom prst="rect">
            <a:avLst/>
          </a:prstGeom>
        </p:spPr>
      </p:pic>
      <p:sp>
        <p:nvSpPr>
          <p:cNvPr id="26" name="Freeform 25"/>
          <p:cNvSpPr/>
          <p:nvPr/>
        </p:nvSpPr>
        <p:spPr bwMode="auto">
          <a:xfrm>
            <a:off x="1143000" y="2800350"/>
            <a:ext cx="615950" cy="596900"/>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27798">
            <a:off x="1302102" y="3342128"/>
            <a:ext cx="576073" cy="862586"/>
          </a:xfrm>
          <a:prstGeom prst="rect">
            <a:avLst/>
          </a:prstGeom>
        </p:spPr>
      </p:pic>
      <p:sp>
        <p:nvSpPr>
          <p:cNvPr id="7" name="Title 6"/>
          <p:cNvSpPr>
            <a:spLocks noGrp="1"/>
          </p:cNvSpPr>
          <p:nvPr>
            <p:ph type="title"/>
          </p:nvPr>
        </p:nvSpPr>
        <p:spPr/>
        <p:txBody>
          <a:bodyPr/>
          <a:lstStyle/>
          <a:p>
            <a:r>
              <a:rPr lang="en-US" dirty="0" smtClean="0"/>
              <a:t>Traditional Development and Operations</a:t>
            </a:r>
            <a:endParaRPr lang="en-US" dirty="0"/>
          </a:p>
        </p:txBody>
      </p:sp>
      <p:grpSp>
        <p:nvGrpSpPr>
          <p:cNvPr id="9" name="Group 8"/>
          <p:cNvGrpSpPr/>
          <p:nvPr/>
        </p:nvGrpSpPr>
        <p:grpSpPr>
          <a:xfrm>
            <a:off x="6720748" y="4721398"/>
            <a:ext cx="1368152" cy="723258"/>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8860829" y="4509886"/>
            <a:ext cx="2174098" cy="1736339"/>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Freeform 15"/>
          <p:cNvSpPr/>
          <p:nvPr/>
        </p:nvSpPr>
        <p:spPr bwMode="auto">
          <a:xfrm rot="1768747">
            <a:off x="10275031" y="4084118"/>
            <a:ext cx="304422" cy="541356"/>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sp>
        <p:nvSpPr>
          <p:cNvPr id="17" name="Freeform 87"/>
          <p:cNvSpPr>
            <a:spLocks noChangeAspect="1" noEditPoints="1"/>
          </p:cNvSpPr>
          <p:nvPr/>
        </p:nvSpPr>
        <p:spPr bwMode="auto">
          <a:xfrm>
            <a:off x="10262885" y="3860293"/>
            <a:ext cx="423736" cy="408026"/>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TextBox 22"/>
          <p:cNvSpPr txBox="1"/>
          <p:nvPr/>
        </p:nvSpPr>
        <p:spPr>
          <a:xfrm>
            <a:off x="859697" y="6049360"/>
            <a:ext cx="93198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DEV</a:t>
            </a:r>
          </a:p>
        </p:txBody>
      </p:sp>
      <p:sp>
        <p:nvSpPr>
          <p:cNvPr id="24" name="TextBox 23"/>
          <p:cNvSpPr txBox="1"/>
          <p:nvPr/>
        </p:nvSpPr>
        <p:spPr>
          <a:xfrm>
            <a:off x="6064339" y="6049360"/>
            <a:ext cx="9383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OPS</a:t>
            </a:r>
          </a:p>
        </p:txBody>
      </p:sp>
      <p:sp>
        <p:nvSpPr>
          <p:cNvPr id="3" name="Explosion 1 2"/>
          <p:cNvSpPr/>
          <p:nvPr/>
        </p:nvSpPr>
        <p:spPr bwMode="auto">
          <a:xfrm>
            <a:off x="8435995" y="2662342"/>
            <a:ext cx="3672408" cy="3672408"/>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Explosion 1 4"/>
          <p:cNvSpPr/>
          <p:nvPr/>
        </p:nvSpPr>
        <p:spPr bwMode="auto">
          <a:xfrm rot="9900000">
            <a:off x="8888939" y="3045408"/>
            <a:ext cx="2700491" cy="2700491"/>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Explosion 1 5"/>
          <p:cNvSpPr/>
          <p:nvPr/>
        </p:nvSpPr>
        <p:spPr bwMode="auto">
          <a:xfrm rot="5400000">
            <a:off x="9418638" y="3542968"/>
            <a:ext cx="1916898" cy="1916898"/>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7"/>
          <p:cNvSpPr>
            <a:spLocks noEditPoints="1"/>
          </p:cNvSpPr>
          <p:nvPr/>
        </p:nvSpPr>
        <p:spPr bwMode="auto">
          <a:xfrm>
            <a:off x="1125212" y="2777182"/>
            <a:ext cx="655217" cy="67613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Tree>
    <p:extLst>
      <p:ext uri="{BB962C8B-B14F-4D97-AF65-F5344CB8AC3E}">
        <p14:creationId xmlns:p14="http://schemas.microsoft.com/office/powerpoint/2010/main" val="2441078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6" dur="2000" fill="hold"/>
                                        <p:tgtEl>
                                          <p:spTgt spid="27"/>
                                        </p:tgtEl>
                                        <p:attrNameLst>
                                          <p:attrName>ppt_x</p:attrName>
                                          <p:attrName>ppt_y</p:attrName>
                                        </p:attrNameLst>
                                      </p:cBhvr>
                                      <p:rCtr x="14373" y="-3518"/>
                                    </p:animMotion>
                                  </p:childTnLst>
                                </p:cTn>
                              </p:par>
                              <p:par>
                                <p:cTn id="7" presetID="0" presetClass="path" presetSubtype="0" accel="50000" decel="50000" fill="hold" grpId="0" nodeType="with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8" dur="2000" fill="hold"/>
                                        <p:tgtEl>
                                          <p:spTgt spid="26"/>
                                        </p:tgtEl>
                                        <p:attrNameLst>
                                          <p:attrName>ppt_x</p:attrName>
                                          <p:attrName>ppt_y</p:attrName>
                                        </p:attrNameLst>
                                      </p:cBhvr>
                                      <p:rCtr x="14373" y="-3518"/>
                                    </p:animMotion>
                                  </p:childTnLst>
                                </p:cTn>
                              </p:par>
                            </p:childTnLst>
                          </p:cTn>
                        </p:par>
                        <p:par>
                          <p:cTn id="9" fill="hold">
                            <p:stCondLst>
                              <p:cond delay="2000"/>
                            </p:stCondLst>
                            <p:childTnLst>
                              <p:par>
                                <p:cTn id="10" presetID="10" presetClass="entr" presetSubtype="0" fill="hold" nodeType="after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800"/>
                            </p:stCondLst>
                            <p:childTnLst>
                              <p:par>
                                <p:cTn id="14" presetID="10" presetClass="entr" presetSubtype="0" fill="hold" nodeType="afterEffect">
                                  <p:stCondLst>
                                    <p:cond delay="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1" nodeType="withEffect">
                                  <p:stCondLst>
                                    <p:cond delay="3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22" presetClass="exit" presetSubtype="1" fill="hold" grpId="0" nodeType="withEffect">
                                  <p:stCondLst>
                                    <p:cond delay="300"/>
                                  </p:stCondLst>
                                  <p:childTnLst>
                                    <p:animEffect transition="out" filter="wipe(up)">
                                      <p:cBhvr>
                                        <p:cTn id="21" dur="3000"/>
                                        <p:tgtEl>
                                          <p:spTgt spid="16"/>
                                        </p:tgtEl>
                                      </p:cBhvr>
                                    </p:animEffect>
                                    <p:set>
                                      <p:cBhvr>
                                        <p:cTn id="22" dur="1" fill="hold">
                                          <p:stCondLst>
                                            <p:cond delay="2999"/>
                                          </p:stCondLst>
                                        </p:cTn>
                                        <p:tgtEl>
                                          <p:spTgt spid="16"/>
                                        </p:tgtEl>
                                        <p:attrNameLst>
                                          <p:attrName>style.visibility</p:attrName>
                                        </p:attrNameLst>
                                      </p:cBhvr>
                                      <p:to>
                                        <p:strVal val="hidden"/>
                                      </p:to>
                                    </p:set>
                                  </p:childTnLst>
                                </p:cTn>
                              </p:par>
                              <p:par>
                                <p:cTn id="23" presetID="10" presetClass="entr" presetSubtype="0" fill="hold" grpId="1"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7" dur="3000" fill="hold"/>
                                        <p:tgtEl>
                                          <p:spTgt spid="17"/>
                                        </p:tgtEl>
                                        <p:attrNameLst>
                                          <p:attrName>ppt_x</p:attrName>
                                          <p:attrName>ppt_y</p:attrName>
                                        </p:attrNameLst>
                                      </p:cBhvr>
                                    </p:animMotion>
                                  </p:childTnLst>
                                </p:cTn>
                              </p:par>
                              <p:par>
                                <p:cTn id="28" presetID="26" presetClass="emph" presetSubtype="0" repeatCount="10000" fill="hold" grpId="2" nodeType="withEffect">
                                  <p:stCondLst>
                                    <p:cond delay="300"/>
                                  </p:stCondLst>
                                  <p:childTnLst>
                                    <p:animEffect transition="out" filter="fade">
                                      <p:cBhvr>
                                        <p:cTn id="29" dur="300" tmFilter="0, 0; .2, .5; .8, .5; 1, 0"/>
                                        <p:tgtEl>
                                          <p:spTgt spid="17"/>
                                        </p:tgtEl>
                                      </p:cBhvr>
                                    </p:animEffect>
                                    <p:animScale>
                                      <p:cBhvr>
                                        <p:cTn id="30" dur="150" autoRev="1" fill="hold"/>
                                        <p:tgtEl>
                                          <p:spTgt spid="17"/>
                                        </p:tgtEl>
                                      </p:cBhvr>
                                      <p:by x="105000" y="105000"/>
                                    </p:animScale>
                                  </p:childTnLst>
                                </p:cTn>
                              </p:par>
                              <p:par>
                                <p:cTn id="31" presetID="27" presetClass="emph" presetSubtype="0" repeatCount="10000" fill="remove" grpId="3" nodeType="withEffect">
                                  <p:stCondLst>
                                    <p:cond delay="300"/>
                                  </p:stCondLst>
                                  <p:childTnLst>
                                    <p:animClr clrSpc="rgb" dir="cw">
                                      <p:cBhvr override="childStyle">
                                        <p:cTn id="32" dur="150" autoRev="1" fill="remove"/>
                                        <p:tgtEl>
                                          <p:spTgt spid="17"/>
                                        </p:tgtEl>
                                        <p:attrNameLst>
                                          <p:attrName>style.color</p:attrName>
                                        </p:attrNameLst>
                                      </p:cBhvr>
                                      <p:to>
                                        <a:srgbClr val="FFFF00"/>
                                      </p:to>
                                    </p:animClr>
                                    <p:animClr clrSpc="rgb" dir="cw">
                                      <p:cBhvr>
                                        <p:cTn id="33" dur="150" autoRev="1" fill="remove"/>
                                        <p:tgtEl>
                                          <p:spTgt spid="17"/>
                                        </p:tgtEl>
                                        <p:attrNameLst>
                                          <p:attrName>fillcolor</p:attrName>
                                        </p:attrNameLst>
                                      </p:cBhvr>
                                      <p:to>
                                        <a:srgbClr val="FFFF00"/>
                                      </p:to>
                                    </p:animClr>
                                    <p:set>
                                      <p:cBhvr>
                                        <p:cTn id="34" dur="150" autoRev="1" fill="remove"/>
                                        <p:tgtEl>
                                          <p:spTgt spid="17"/>
                                        </p:tgtEl>
                                        <p:attrNameLst>
                                          <p:attrName>fill.type</p:attrName>
                                        </p:attrNameLst>
                                      </p:cBhvr>
                                      <p:to>
                                        <p:strVal val="solid"/>
                                      </p:to>
                                    </p:set>
                                    <p:set>
                                      <p:cBhvr>
                                        <p:cTn id="35" dur="150" autoRev="1" fill="remove"/>
                                        <p:tgtEl>
                                          <p:spTgt spid="17"/>
                                        </p:tgtEl>
                                        <p:attrNameLst>
                                          <p:attrName>fill.on</p:attrName>
                                        </p:attrNameLst>
                                      </p:cBhvr>
                                      <p:to>
                                        <p:strVal val="true"/>
                                      </p:to>
                                    </p:set>
                                  </p:childTnLst>
                                </p:cTn>
                              </p:par>
                              <p:par>
                                <p:cTn id="36" presetID="53" presetClass="entr" presetSubtype="16" fill="hold" grpId="0" nodeType="withEffect">
                                  <p:stCondLst>
                                    <p:cond delay="290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par>
                                <p:cTn id="41" presetID="53" presetClass="entr" presetSubtype="16" fill="hold" grpId="0" nodeType="withEffect">
                                  <p:stCondLst>
                                    <p:cond delay="320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53" presetClass="entr" presetSubtype="16" fill="hold" grpId="0" nodeType="withEffect">
                                  <p:stCondLst>
                                    <p:cond delay="350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6" grpId="0" animBg="1"/>
      <p:bldP spid="16" grpId="1" animBg="1"/>
      <p:bldP spid="17" grpId="0" animBg="1"/>
      <p:bldP spid="17" grpId="1" animBg="1"/>
      <p:bldP spid="17" grpId="2" animBg="1"/>
      <p:bldP spid="17" grpId="3" animBg="1"/>
      <p:bldP spid="3" grpId="0" animBg="1"/>
      <p:bldP spid="5" grpId="0" animBg="1"/>
      <p:bldP spid="6" grpId="0" animBg="1"/>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ounded Rectangle 105"/>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Repository</a:t>
            </a:r>
          </a:p>
        </p:txBody>
      </p:sp>
      <p:sp>
        <p:nvSpPr>
          <p:cNvPr id="107" name="Rounded Rectangle 106"/>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110" name="Rounded Rectangle 109"/>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Test</a:t>
            </a:r>
          </a:p>
        </p:txBody>
      </p:sp>
      <p:sp>
        <p:nvSpPr>
          <p:cNvPr id="125" name="Rounded Rectangle 124"/>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Deploy</a:t>
            </a:r>
          </a:p>
        </p:txBody>
      </p:sp>
      <p:sp>
        <p:nvSpPr>
          <p:cNvPr id="126" name="Rounded Rectangle 125"/>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App</a:t>
            </a:r>
          </a:p>
        </p:txBody>
      </p:sp>
      <p:sp>
        <p:nvSpPr>
          <p:cNvPr id="127" name="Rounded Rectangle 126"/>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Ops</a:t>
            </a:r>
          </a:p>
        </p:txBody>
      </p:sp>
      <p:sp>
        <p:nvSpPr>
          <p:cNvPr id="3" name="Title 2"/>
          <p:cNvSpPr>
            <a:spLocks noGrp="1"/>
          </p:cNvSpPr>
          <p:nvPr>
            <p:ph type="title"/>
          </p:nvPr>
        </p:nvSpPr>
        <p:spPr/>
        <p:txBody>
          <a:bodyPr/>
          <a:lstStyle/>
          <a:p>
            <a:r>
              <a:rPr lang="en-US" dirty="0" smtClean="0"/>
              <a:t>Cloud </a:t>
            </a:r>
            <a:endParaRPr lang="en-US" dirty="0"/>
          </a:p>
        </p:txBody>
      </p:sp>
      <p:cxnSp>
        <p:nvCxnSpPr>
          <p:cNvPr id="43" name="Straight Arrow Connector 42"/>
          <p:cNvCxnSpPr/>
          <p:nvPr/>
        </p:nvCxnSpPr>
        <p:spPr>
          <a:xfrm>
            <a:off x="5528441" y="2458707"/>
            <a:ext cx="29875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10392" y="2382962"/>
            <a:ext cx="72207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bwMode="auto">
          <a:xfrm>
            <a:off x="657603" y="1640690"/>
            <a:ext cx="2252789" cy="1393989"/>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49" name="Group 48"/>
          <p:cNvGrpSpPr/>
          <p:nvPr/>
        </p:nvGrpSpPr>
        <p:grpSpPr>
          <a:xfrm>
            <a:off x="312794" y="2571201"/>
            <a:ext cx="609168" cy="634929"/>
            <a:chOff x="2328300" y="3506767"/>
            <a:chExt cx="551703" cy="575034"/>
          </a:xfrm>
        </p:grpSpPr>
        <p:sp>
          <p:nvSpPr>
            <p:cNvPr id="5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54" name="Group 53"/>
            <p:cNvGrpSpPr/>
            <p:nvPr/>
          </p:nvGrpSpPr>
          <p:grpSpPr>
            <a:xfrm>
              <a:off x="2328300" y="3506767"/>
              <a:ext cx="551703" cy="575034"/>
              <a:chOff x="3937001" y="4448175"/>
              <a:chExt cx="638175" cy="665163"/>
            </a:xfrm>
          </p:grpSpPr>
          <p:grpSp>
            <p:nvGrpSpPr>
              <p:cNvPr id="59" name="Group 10"/>
              <p:cNvGrpSpPr>
                <a:grpSpLocks noChangeAspect="1"/>
              </p:cNvGrpSpPr>
              <p:nvPr/>
            </p:nvGrpSpPr>
            <p:grpSpPr bwMode="auto">
              <a:xfrm>
                <a:off x="3937001" y="4448175"/>
                <a:ext cx="638175" cy="665163"/>
                <a:chOff x="2480" y="2802"/>
                <a:chExt cx="402" cy="419"/>
              </a:xfrm>
            </p:grpSpPr>
            <p:sp>
              <p:nvSpPr>
                <p:cNvPr id="7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68" name="Group 67"/>
              <p:cNvGrpSpPr/>
              <p:nvPr/>
            </p:nvGrpSpPr>
            <p:grpSpPr>
              <a:xfrm>
                <a:off x="4120302" y="4618868"/>
                <a:ext cx="293550" cy="349134"/>
                <a:chOff x="4662074" y="4335997"/>
                <a:chExt cx="234105" cy="278433"/>
              </a:xfrm>
            </p:grpSpPr>
            <p:sp>
              <p:nvSpPr>
                <p:cNvPr id="6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78" name="Rounded Rectangle 77"/>
          <p:cNvSpPr/>
          <p:nvPr/>
        </p:nvSpPr>
        <p:spPr bwMode="auto">
          <a:xfrm>
            <a:off x="3776965" y="1687813"/>
            <a:ext cx="1733097" cy="138832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08" name="Rounded Rectangle 107"/>
          <p:cNvSpPr/>
          <p:nvPr/>
        </p:nvSpPr>
        <p:spPr bwMode="auto">
          <a:xfrm>
            <a:off x="5943574" y="1646157"/>
            <a:ext cx="1600226" cy="2304247"/>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p:cNvSpPr txBox="1"/>
          <p:nvPr/>
        </p:nvSpPr>
        <p:spPr>
          <a:xfrm>
            <a:off x="3243446" y="2220639"/>
            <a:ext cx="369397" cy="683264"/>
          </a:xfrm>
          <a:prstGeom prst="rect">
            <a:avLst/>
          </a:prstGeom>
          <a:noFill/>
        </p:spPr>
        <p:txBody>
          <a:bodyPr wrap="none" lIns="182880" tIns="146304" rIns="182880" bIns="146304" rtlCol="0">
            <a:spAutoFit/>
          </a:bodyPr>
          <a:lstStyle/>
          <a:p>
            <a:pPr defTabSz="932597">
              <a:lnSpc>
                <a:spcPct val="90000"/>
              </a:lnSpc>
            </a:pPr>
            <a:r>
              <a:rPr lang="en-US" sz="1400" dirty="0">
                <a:gradFill>
                  <a:gsLst>
                    <a:gs pos="0">
                      <a:srgbClr val="FFFFFF"/>
                    </a:gs>
                    <a:gs pos="100000">
                      <a:srgbClr val="FFFFFF"/>
                    </a:gs>
                  </a:gsLst>
                  <a:lin ang="5400000" scaled="0"/>
                </a:gradFill>
                <a:ea typeface="Segoe UI" pitchFamily="34" charset="0"/>
                <a:cs typeface="Segoe UI" pitchFamily="34" charset="0"/>
              </a:rPr>
              <a:t/>
            </a:r>
            <a:br>
              <a:rPr lang="en-US" sz="1400" dirty="0">
                <a:gradFill>
                  <a:gsLst>
                    <a:gs pos="0">
                      <a:srgbClr val="FFFFFF"/>
                    </a:gs>
                    <a:gs pos="100000">
                      <a:srgbClr val="FFFFFF"/>
                    </a:gs>
                  </a:gsLst>
                  <a:lin ang="5400000" scaled="0"/>
                </a:gradFill>
                <a:ea typeface="Segoe UI" pitchFamily="34" charset="0"/>
                <a:cs typeface="Segoe UI" pitchFamily="34" charset="0"/>
              </a:rPr>
            </a:b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6709614" y="1975091"/>
            <a:ext cx="722955" cy="759879"/>
            <a:chOff x="6786257" y="1866825"/>
            <a:chExt cx="722955" cy="759879"/>
          </a:xfrm>
        </p:grpSpPr>
        <p:pic>
          <p:nvPicPr>
            <p:cNvPr id="120" name="Picture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779" y="1866825"/>
              <a:ext cx="473316" cy="473316"/>
            </a:xfrm>
            <a:prstGeom prst="rect">
              <a:avLst/>
            </a:prstGeom>
          </p:spPr>
        </p:pic>
        <p:sp>
          <p:nvSpPr>
            <p:cNvPr id="121" name="TextBox 120"/>
            <p:cNvSpPr txBox="1"/>
            <p:nvPr/>
          </p:nvSpPr>
          <p:spPr>
            <a:xfrm>
              <a:off x="6786257" y="2322005"/>
              <a:ext cx="722955" cy="304699"/>
            </a:xfrm>
            <a:prstGeom prst="rect">
              <a:avLst/>
            </a:prstGeom>
            <a:noFill/>
          </p:spPr>
          <p:txBody>
            <a:bodyPr wrap="none" lIns="0" tIns="0" rIns="0" bIns="0" rtlCol="0">
              <a:spAutoFit/>
            </a:bodyPr>
            <a:lstStyle>
              <a:defPPr>
                <a:defRPr lang="en-US"/>
              </a:defPPr>
              <a:lvl1pPr algn="ctr">
                <a:lnSpc>
                  <a:spcPct val="90000"/>
                </a:lnSpc>
                <a:spcAft>
                  <a:spcPts val="600"/>
                </a:spcAft>
                <a:defRPr sz="1100">
                  <a:gradFill>
                    <a:gsLst>
                      <a:gs pos="2917">
                        <a:srgbClr val="FFFFFF"/>
                      </a:gs>
                      <a:gs pos="30000">
                        <a:srgbClr val="FFFFFF"/>
                      </a:gs>
                    </a:gsLst>
                    <a:lin ang="5400000" scaled="0"/>
                  </a:gradFill>
                </a:defRPr>
              </a:lvl1pPr>
            </a:lstStyle>
            <a:p>
              <a:r>
                <a:rPr lang="en-US" dirty="0"/>
                <a:t>PowerShell </a:t>
              </a:r>
              <a:br>
                <a:rPr lang="en-US" dirty="0"/>
              </a:br>
              <a:r>
                <a:rPr lang="en-US" dirty="0"/>
                <a:t>DSC</a:t>
              </a:r>
            </a:p>
          </p:txBody>
        </p:sp>
      </p:grpSp>
      <p:sp>
        <p:nvSpPr>
          <p:cNvPr id="113" name="Rounded Rectangle 112"/>
          <p:cNvSpPr/>
          <p:nvPr/>
        </p:nvSpPr>
        <p:spPr bwMode="auto">
          <a:xfrm>
            <a:off x="3776966" y="4064961"/>
            <a:ext cx="1733096" cy="1387082"/>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17" name="TextBox 116"/>
          <p:cNvSpPr txBox="1"/>
          <p:nvPr/>
        </p:nvSpPr>
        <p:spPr>
          <a:xfrm>
            <a:off x="3905300" y="4792425"/>
            <a:ext cx="1520031" cy="369332"/>
          </a:xfrm>
          <a:prstGeom prst="rect">
            <a:avLst/>
          </a:prstGeom>
          <a:noFill/>
        </p:spPr>
        <p:txBody>
          <a:bodyPr wrap="square" lIns="0" tIns="0" rIns="0" bIns="0" rtlCol="0">
            <a:spAutoFit/>
          </a:bodyPr>
          <a:lstStyle>
            <a:defPPr>
              <a:defRPr lang="en-US"/>
            </a:defPPr>
            <a:lvl1pPr defTabSz="932597">
              <a:defRPr sz="1200" spc="-30">
                <a:gradFill>
                  <a:gsLst>
                    <a:gs pos="0">
                      <a:srgbClr val="FFFFFF"/>
                    </a:gs>
                    <a:gs pos="100000">
                      <a:srgbClr val="FFFFFF"/>
                    </a:gs>
                  </a:gsLst>
                  <a:lin ang="5400000" scaled="0"/>
                </a:gradFill>
                <a:ea typeface="Segoe UI" pitchFamily="34" charset="0"/>
                <a:cs typeface="Segoe UI" pitchFamily="34" charset="0"/>
              </a:defRPr>
            </a:lvl1pPr>
          </a:lstStyle>
          <a:p>
            <a:r>
              <a:rPr lang="en-US" dirty="0" smtClean="0"/>
              <a:t>Microsoft Monitoring </a:t>
            </a:r>
            <a:r>
              <a:rPr lang="en-US" dirty="0"/>
              <a:t>Agent</a:t>
            </a:r>
          </a:p>
        </p:txBody>
      </p:sp>
      <p:cxnSp>
        <p:nvCxnSpPr>
          <p:cNvPr id="124" name="Straight Arrow Connector 123"/>
          <p:cNvCxnSpPr/>
          <p:nvPr/>
        </p:nvCxnSpPr>
        <p:spPr>
          <a:xfrm>
            <a:off x="2698458" y="4598443"/>
            <a:ext cx="820975"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7589838" y="2740025"/>
            <a:ext cx="45918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bwMode="auto">
          <a:xfrm>
            <a:off x="10172700" y="1537865"/>
            <a:ext cx="1714500" cy="1161575"/>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cxnSp>
        <p:nvCxnSpPr>
          <p:cNvPr id="178" name="Straight Arrow Connector 177"/>
          <p:cNvCxnSpPr/>
          <p:nvPr/>
        </p:nvCxnSpPr>
        <p:spPr>
          <a:xfrm flipV="1">
            <a:off x="9858025" y="2931421"/>
            <a:ext cx="592866" cy="436552"/>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4"/>
          <a:stretch>
            <a:fillRect/>
          </a:stretch>
        </p:blipFill>
        <p:spPr>
          <a:xfrm>
            <a:off x="1458016" y="2237384"/>
            <a:ext cx="608337" cy="606585"/>
          </a:xfrm>
          <a:prstGeom prst="rect">
            <a:avLst/>
          </a:prstGeom>
        </p:spPr>
      </p:pic>
      <p:grpSp>
        <p:nvGrpSpPr>
          <p:cNvPr id="7" name="Group 6"/>
          <p:cNvGrpSpPr/>
          <p:nvPr/>
        </p:nvGrpSpPr>
        <p:grpSpPr>
          <a:xfrm>
            <a:off x="6108228" y="1980235"/>
            <a:ext cx="485710" cy="738007"/>
            <a:chOff x="6077434" y="1870778"/>
            <a:chExt cx="485710" cy="738007"/>
          </a:xfrm>
        </p:grpSpPr>
        <p:pic>
          <p:nvPicPr>
            <p:cNvPr id="77" name="Picture 76"/>
            <p:cNvPicPr>
              <a:picLocks noChangeAspect="1"/>
            </p:cNvPicPr>
            <p:nvPr/>
          </p:nvPicPr>
          <p:blipFill rotWithShape="1">
            <a:blip r:embed="rId5">
              <a:extLst>
                <a:ext uri="{28A0092B-C50C-407E-A947-70E740481C1C}">
                  <a14:useLocalDpi xmlns:a14="http://schemas.microsoft.com/office/drawing/2010/main" val="0"/>
                </a:ext>
              </a:extLst>
            </a:blip>
            <a:srcRect l="7275" r="27897" b="38399"/>
            <a:stretch/>
          </p:blipFill>
          <p:spPr>
            <a:xfrm>
              <a:off x="6122318" y="1870778"/>
              <a:ext cx="370571" cy="347754"/>
            </a:xfrm>
            <a:prstGeom prst="rect">
              <a:avLst/>
            </a:prstGeom>
          </p:spPr>
        </p:pic>
        <p:sp>
          <p:nvSpPr>
            <p:cNvPr id="80" name="TextBox 79"/>
            <p:cNvSpPr txBox="1"/>
            <p:nvPr/>
          </p:nvSpPr>
          <p:spPr>
            <a:xfrm>
              <a:off x="6077434" y="2304086"/>
              <a:ext cx="485710" cy="304699"/>
            </a:xfrm>
            <a:prstGeom prst="rect">
              <a:avLst/>
            </a:prstGeom>
            <a:noFill/>
          </p:spPr>
          <p:txBody>
            <a:bodyPr wrap="none" lIns="0" tIns="0" rIns="0" bIns="0" rtlCol="0">
              <a:spAutoFit/>
            </a:bodyPr>
            <a:lstStyle/>
            <a:p>
              <a:pPr algn="ctr">
                <a:lnSpc>
                  <a:spcPct val="90000"/>
                </a:lnSpc>
                <a:spcAft>
                  <a:spcPts val="600"/>
                </a:spcAft>
              </a:pPr>
              <a:r>
                <a:rPr lang="en-US" sz="1100" dirty="0" smtClean="0">
                  <a:gradFill>
                    <a:gsLst>
                      <a:gs pos="2917">
                        <a:srgbClr val="FFFFFF"/>
                      </a:gs>
                      <a:gs pos="30000">
                        <a:srgbClr val="FFFFFF"/>
                      </a:gs>
                    </a:gsLst>
                    <a:lin ang="5400000" scaled="0"/>
                  </a:gradFill>
                </a:rPr>
                <a:t>Puppet </a:t>
              </a:r>
              <a:br>
                <a:rPr lang="en-US" sz="1100" dirty="0" smtClean="0">
                  <a:gradFill>
                    <a:gsLst>
                      <a:gs pos="2917">
                        <a:srgbClr val="FFFFFF"/>
                      </a:gs>
                      <a:gs pos="30000">
                        <a:srgbClr val="FFFFFF"/>
                      </a:gs>
                    </a:gsLst>
                    <a:lin ang="5400000" scaled="0"/>
                  </a:gradFill>
                </a:rPr>
              </a:br>
              <a:r>
                <a:rPr lang="en-US" sz="1100" dirty="0" smtClean="0">
                  <a:gradFill>
                    <a:gsLst>
                      <a:gs pos="2917">
                        <a:srgbClr val="FFFFFF"/>
                      </a:gs>
                      <a:gs pos="30000">
                        <a:srgbClr val="FFFFFF"/>
                      </a:gs>
                    </a:gsLst>
                    <a:lin ang="5400000" scaled="0"/>
                  </a:gradFill>
                </a:rPr>
                <a:t>Labs</a:t>
              </a:r>
            </a:p>
          </p:txBody>
        </p:sp>
      </p:grpSp>
      <p:grpSp>
        <p:nvGrpSpPr>
          <p:cNvPr id="111" name="Group 110"/>
          <p:cNvGrpSpPr/>
          <p:nvPr/>
        </p:nvGrpSpPr>
        <p:grpSpPr>
          <a:xfrm>
            <a:off x="1392064" y="2690914"/>
            <a:ext cx="9290669" cy="3502393"/>
            <a:chOff x="2596360" y="2166952"/>
            <a:chExt cx="8170487" cy="3564900"/>
          </a:xfrm>
        </p:grpSpPr>
        <p:cxnSp>
          <p:nvCxnSpPr>
            <p:cNvPr id="114" name="Straight Arrow Connector 113"/>
            <p:cNvCxnSpPr/>
            <p:nvPr/>
          </p:nvCxnSpPr>
          <p:spPr>
            <a:xfrm flipV="1">
              <a:off x="10766847" y="2166952"/>
              <a:ext cx="0" cy="3564900"/>
            </a:xfrm>
            <a:prstGeom prst="straightConnector1">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2596360" y="5705406"/>
              <a:ext cx="8170487" cy="0"/>
            </a:xfrm>
            <a:prstGeom prst="line">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6507893" y="6307351"/>
            <a:ext cx="464486" cy="207749"/>
          </a:xfrm>
          <a:prstGeom prst="rect">
            <a:avLst/>
          </a:prstGeom>
          <a:noFill/>
        </p:spPr>
        <p:txBody>
          <a:bodyPr wrap="none" lIns="0" tIns="0" rIns="0" bIns="0" rtlCol="0">
            <a:spAutoFit/>
          </a:bodyPr>
          <a:lstStyle/>
          <a:p>
            <a:pPr>
              <a:lnSpc>
                <a:spcPct val="90000"/>
              </a:lnSpc>
              <a:spcAft>
                <a:spcPts val="600"/>
              </a:spcAft>
            </a:pPr>
            <a:r>
              <a:rPr lang="en-US" sz="1500" dirty="0" smtClean="0">
                <a:gradFill>
                  <a:gsLst>
                    <a:gs pos="0">
                      <a:srgbClr val="FFFFFF"/>
                    </a:gs>
                    <a:gs pos="100000">
                      <a:srgbClr val="FFFFFF"/>
                    </a:gs>
                  </a:gsLst>
                  <a:lin ang="5400000" scaled="0"/>
                </a:gradFill>
                <a:ea typeface="Segoe UI" pitchFamily="34" charset="0"/>
                <a:cs typeface="Segoe UI" pitchFamily="34" charset="0"/>
              </a:rPr>
              <a:t>Learn</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6"/>
          <p:cNvSpPr>
            <a:spLocks noEditPoints="1"/>
          </p:cNvSpPr>
          <p:nvPr/>
        </p:nvSpPr>
        <p:spPr bwMode="auto">
          <a:xfrm>
            <a:off x="9230568" y="1831208"/>
            <a:ext cx="190236" cy="270900"/>
          </a:xfrm>
          <a:custGeom>
            <a:avLst/>
            <a:gdLst>
              <a:gd name="T0" fmla="*/ 0 w 532"/>
              <a:gd name="T1" fmla="*/ 106 h 710"/>
              <a:gd name="T2" fmla="*/ 266 w 532"/>
              <a:gd name="T3" fmla="*/ 710 h 710"/>
              <a:gd name="T4" fmla="*/ 532 w 532"/>
              <a:gd name="T5" fmla="*/ 108 h 710"/>
              <a:gd name="T6" fmla="*/ 187 w 532"/>
              <a:gd name="T7" fmla="*/ 418 h 710"/>
              <a:gd name="T8" fmla="*/ 175 w 532"/>
              <a:gd name="T9" fmla="*/ 438 h 710"/>
              <a:gd name="T10" fmla="*/ 148 w 532"/>
              <a:gd name="T11" fmla="*/ 451 h 710"/>
              <a:gd name="T12" fmla="*/ 113 w 532"/>
              <a:gd name="T13" fmla="*/ 452 h 710"/>
              <a:gd name="T14" fmla="*/ 92 w 532"/>
              <a:gd name="T15" fmla="*/ 448 h 710"/>
              <a:gd name="T16" fmla="*/ 85 w 532"/>
              <a:gd name="T17" fmla="*/ 406 h 710"/>
              <a:gd name="T18" fmla="*/ 103 w 532"/>
              <a:gd name="T19" fmla="*/ 416 h 710"/>
              <a:gd name="T20" fmla="*/ 125 w 532"/>
              <a:gd name="T21" fmla="*/ 421 h 710"/>
              <a:gd name="T22" fmla="*/ 137 w 532"/>
              <a:gd name="T23" fmla="*/ 418 h 710"/>
              <a:gd name="T24" fmla="*/ 140 w 532"/>
              <a:gd name="T25" fmla="*/ 411 h 710"/>
              <a:gd name="T26" fmla="*/ 133 w 532"/>
              <a:gd name="T27" fmla="*/ 401 h 710"/>
              <a:gd name="T28" fmla="*/ 117 w 532"/>
              <a:gd name="T29" fmla="*/ 394 h 710"/>
              <a:gd name="T30" fmla="*/ 91 w 532"/>
              <a:gd name="T31" fmla="*/ 375 h 710"/>
              <a:gd name="T32" fmla="*/ 83 w 532"/>
              <a:gd name="T33" fmla="*/ 351 h 710"/>
              <a:gd name="T34" fmla="*/ 99 w 532"/>
              <a:gd name="T35" fmla="*/ 318 h 710"/>
              <a:gd name="T36" fmla="*/ 141 w 532"/>
              <a:gd name="T37" fmla="*/ 305 h 710"/>
              <a:gd name="T38" fmla="*/ 165 w 532"/>
              <a:gd name="T39" fmla="*/ 307 h 710"/>
              <a:gd name="T40" fmla="*/ 180 w 532"/>
              <a:gd name="T41" fmla="*/ 311 h 710"/>
              <a:gd name="T42" fmla="*/ 173 w 532"/>
              <a:gd name="T43" fmla="*/ 344 h 710"/>
              <a:gd name="T44" fmla="*/ 155 w 532"/>
              <a:gd name="T45" fmla="*/ 338 h 710"/>
              <a:gd name="T46" fmla="*/ 133 w 532"/>
              <a:gd name="T47" fmla="*/ 340 h 710"/>
              <a:gd name="T48" fmla="*/ 130 w 532"/>
              <a:gd name="T49" fmla="*/ 352 h 710"/>
              <a:gd name="T50" fmla="*/ 138 w 532"/>
              <a:gd name="T51" fmla="*/ 359 h 710"/>
              <a:gd name="T52" fmla="*/ 163 w 532"/>
              <a:gd name="T53" fmla="*/ 370 h 710"/>
              <a:gd name="T54" fmla="*/ 185 w 532"/>
              <a:gd name="T55" fmla="*/ 392 h 710"/>
              <a:gd name="T56" fmla="*/ 187 w 532"/>
              <a:gd name="T57" fmla="*/ 418 h 710"/>
              <a:gd name="T58" fmla="*/ 263 w 532"/>
              <a:gd name="T59" fmla="*/ 453 h 710"/>
              <a:gd name="T60" fmla="*/ 217 w 532"/>
              <a:gd name="T61" fmla="*/ 432 h 710"/>
              <a:gd name="T62" fmla="*/ 197 w 532"/>
              <a:gd name="T63" fmla="*/ 381 h 710"/>
              <a:gd name="T64" fmla="*/ 218 w 532"/>
              <a:gd name="T65" fmla="*/ 327 h 710"/>
              <a:gd name="T66" fmla="*/ 270 w 532"/>
              <a:gd name="T67" fmla="*/ 305 h 710"/>
              <a:gd name="T68" fmla="*/ 321 w 532"/>
              <a:gd name="T69" fmla="*/ 325 h 710"/>
              <a:gd name="T70" fmla="*/ 341 w 532"/>
              <a:gd name="T71" fmla="*/ 379 h 710"/>
              <a:gd name="T72" fmla="*/ 330 w 532"/>
              <a:gd name="T73" fmla="*/ 421 h 710"/>
              <a:gd name="T74" fmla="*/ 301 w 532"/>
              <a:gd name="T75" fmla="*/ 446 h 710"/>
              <a:gd name="T76" fmla="*/ 295 w 532"/>
              <a:gd name="T77" fmla="*/ 487 h 710"/>
              <a:gd name="T78" fmla="*/ 453 w 532"/>
              <a:gd name="T79" fmla="*/ 451 h 710"/>
              <a:gd name="T80" fmla="*/ 361 w 532"/>
              <a:gd name="T81" fmla="*/ 308 h 710"/>
              <a:gd name="T82" fmla="*/ 404 w 532"/>
              <a:gd name="T83" fmla="*/ 417 h 710"/>
              <a:gd name="T84" fmla="*/ 453 w 532"/>
              <a:gd name="T85" fmla="*/ 451 h 710"/>
              <a:gd name="T86" fmla="*/ 77 w 532"/>
              <a:gd name="T87" fmla="*/ 97 h 710"/>
              <a:gd name="T88" fmla="*/ 456 w 532"/>
              <a:gd name="T89" fmla="*/ 97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2" h="710">
                <a:moveTo>
                  <a:pt x="266" y="0"/>
                </a:moveTo>
                <a:cubicBezTo>
                  <a:pt x="120" y="0"/>
                  <a:pt x="0" y="50"/>
                  <a:pt x="0" y="106"/>
                </a:cubicBezTo>
                <a:lnTo>
                  <a:pt x="0" y="603"/>
                </a:lnTo>
                <a:cubicBezTo>
                  <a:pt x="0" y="658"/>
                  <a:pt x="120" y="710"/>
                  <a:pt x="266" y="710"/>
                </a:cubicBezTo>
                <a:cubicBezTo>
                  <a:pt x="413" y="710"/>
                  <a:pt x="532" y="661"/>
                  <a:pt x="532" y="606"/>
                </a:cubicBezTo>
                <a:lnTo>
                  <a:pt x="532" y="108"/>
                </a:lnTo>
                <a:cubicBezTo>
                  <a:pt x="532" y="53"/>
                  <a:pt x="413" y="0"/>
                  <a:pt x="266" y="0"/>
                </a:cubicBezTo>
                <a:close/>
                <a:moveTo>
                  <a:pt x="187" y="418"/>
                </a:moveTo>
                <a:cubicBezTo>
                  <a:pt x="186" y="421"/>
                  <a:pt x="185" y="425"/>
                  <a:pt x="183" y="428"/>
                </a:cubicBezTo>
                <a:cubicBezTo>
                  <a:pt x="181" y="431"/>
                  <a:pt x="178" y="435"/>
                  <a:pt x="175" y="438"/>
                </a:cubicBezTo>
                <a:cubicBezTo>
                  <a:pt x="172" y="441"/>
                  <a:pt x="169" y="443"/>
                  <a:pt x="164" y="446"/>
                </a:cubicBezTo>
                <a:cubicBezTo>
                  <a:pt x="159" y="448"/>
                  <a:pt x="154" y="450"/>
                  <a:pt x="148" y="451"/>
                </a:cubicBezTo>
                <a:cubicBezTo>
                  <a:pt x="141" y="452"/>
                  <a:pt x="134" y="453"/>
                  <a:pt x="126" y="453"/>
                </a:cubicBezTo>
                <a:cubicBezTo>
                  <a:pt x="121" y="453"/>
                  <a:pt x="117" y="453"/>
                  <a:pt x="113" y="452"/>
                </a:cubicBezTo>
                <a:cubicBezTo>
                  <a:pt x="109" y="452"/>
                  <a:pt x="105" y="451"/>
                  <a:pt x="102" y="451"/>
                </a:cubicBezTo>
                <a:cubicBezTo>
                  <a:pt x="98" y="450"/>
                  <a:pt x="95" y="449"/>
                  <a:pt x="92" y="448"/>
                </a:cubicBezTo>
                <a:cubicBezTo>
                  <a:pt x="89" y="447"/>
                  <a:pt x="87" y="446"/>
                  <a:pt x="85" y="445"/>
                </a:cubicBezTo>
                <a:lnTo>
                  <a:pt x="85" y="406"/>
                </a:lnTo>
                <a:cubicBezTo>
                  <a:pt x="87" y="408"/>
                  <a:pt x="90" y="410"/>
                  <a:pt x="93" y="412"/>
                </a:cubicBezTo>
                <a:cubicBezTo>
                  <a:pt x="96" y="413"/>
                  <a:pt x="99" y="415"/>
                  <a:pt x="103" y="416"/>
                </a:cubicBezTo>
                <a:cubicBezTo>
                  <a:pt x="106" y="418"/>
                  <a:pt x="110" y="419"/>
                  <a:pt x="114" y="420"/>
                </a:cubicBezTo>
                <a:cubicBezTo>
                  <a:pt x="117" y="421"/>
                  <a:pt x="121" y="421"/>
                  <a:pt x="125" y="421"/>
                </a:cubicBezTo>
                <a:cubicBezTo>
                  <a:pt x="128" y="421"/>
                  <a:pt x="130" y="421"/>
                  <a:pt x="132" y="420"/>
                </a:cubicBezTo>
                <a:cubicBezTo>
                  <a:pt x="134" y="420"/>
                  <a:pt x="135" y="419"/>
                  <a:pt x="137" y="418"/>
                </a:cubicBezTo>
                <a:cubicBezTo>
                  <a:pt x="138" y="417"/>
                  <a:pt x="138" y="416"/>
                  <a:pt x="139" y="415"/>
                </a:cubicBezTo>
                <a:cubicBezTo>
                  <a:pt x="139" y="413"/>
                  <a:pt x="140" y="412"/>
                  <a:pt x="140" y="411"/>
                </a:cubicBezTo>
                <a:cubicBezTo>
                  <a:pt x="140" y="409"/>
                  <a:pt x="139" y="407"/>
                  <a:pt x="138" y="405"/>
                </a:cubicBezTo>
                <a:cubicBezTo>
                  <a:pt x="137" y="404"/>
                  <a:pt x="135" y="402"/>
                  <a:pt x="133" y="401"/>
                </a:cubicBezTo>
                <a:cubicBezTo>
                  <a:pt x="131" y="400"/>
                  <a:pt x="129" y="399"/>
                  <a:pt x="126" y="397"/>
                </a:cubicBezTo>
                <a:cubicBezTo>
                  <a:pt x="123" y="396"/>
                  <a:pt x="120" y="395"/>
                  <a:pt x="117" y="394"/>
                </a:cubicBezTo>
                <a:cubicBezTo>
                  <a:pt x="111" y="391"/>
                  <a:pt x="106" y="389"/>
                  <a:pt x="101" y="385"/>
                </a:cubicBezTo>
                <a:cubicBezTo>
                  <a:pt x="97" y="382"/>
                  <a:pt x="93" y="379"/>
                  <a:pt x="91" y="375"/>
                </a:cubicBezTo>
                <a:cubicBezTo>
                  <a:pt x="88" y="372"/>
                  <a:pt x="86" y="368"/>
                  <a:pt x="85" y="364"/>
                </a:cubicBezTo>
                <a:cubicBezTo>
                  <a:pt x="83" y="360"/>
                  <a:pt x="83" y="355"/>
                  <a:pt x="83" y="351"/>
                </a:cubicBezTo>
                <a:cubicBezTo>
                  <a:pt x="83" y="344"/>
                  <a:pt x="84" y="338"/>
                  <a:pt x="87" y="332"/>
                </a:cubicBezTo>
                <a:cubicBezTo>
                  <a:pt x="90" y="326"/>
                  <a:pt x="94" y="322"/>
                  <a:pt x="99" y="318"/>
                </a:cubicBezTo>
                <a:cubicBezTo>
                  <a:pt x="104" y="314"/>
                  <a:pt x="110" y="311"/>
                  <a:pt x="117" y="309"/>
                </a:cubicBezTo>
                <a:cubicBezTo>
                  <a:pt x="124" y="307"/>
                  <a:pt x="132" y="305"/>
                  <a:pt x="141" y="305"/>
                </a:cubicBezTo>
                <a:cubicBezTo>
                  <a:pt x="145" y="305"/>
                  <a:pt x="150" y="306"/>
                  <a:pt x="154" y="306"/>
                </a:cubicBezTo>
                <a:cubicBezTo>
                  <a:pt x="158" y="306"/>
                  <a:pt x="161" y="307"/>
                  <a:pt x="165" y="307"/>
                </a:cubicBezTo>
                <a:cubicBezTo>
                  <a:pt x="168" y="308"/>
                  <a:pt x="171" y="309"/>
                  <a:pt x="173" y="309"/>
                </a:cubicBezTo>
                <a:cubicBezTo>
                  <a:pt x="176" y="310"/>
                  <a:pt x="178" y="310"/>
                  <a:pt x="180" y="311"/>
                </a:cubicBezTo>
                <a:lnTo>
                  <a:pt x="180" y="347"/>
                </a:lnTo>
                <a:cubicBezTo>
                  <a:pt x="178" y="346"/>
                  <a:pt x="176" y="345"/>
                  <a:pt x="173" y="344"/>
                </a:cubicBezTo>
                <a:cubicBezTo>
                  <a:pt x="171" y="343"/>
                  <a:pt x="168" y="342"/>
                  <a:pt x="165" y="341"/>
                </a:cubicBezTo>
                <a:cubicBezTo>
                  <a:pt x="162" y="340"/>
                  <a:pt x="158" y="339"/>
                  <a:pt x="155" y="338"/>
                </a:cubicBezTo>
                <a:cubicBezTo>
                  <a:pt x="152" y="338"/>
                  <a:pt x="148" y="337"/>
                  <a:pt x="145" y="337"/>
                </a:cubicBezTo>
                <a:cubicBezTo>
                  <a:pt x="140" y="337"/>
                  <a:pt x="136" y="338"/>
                  <a:pt x="133" y="340"/>
                </a:cubicBezTo>
                <a:cubicBezTo>
                  <a:pt x="130" y="342"/>
                  <a:pt x="129" y="344"/>
                  <a:pt x="129" y="347"/>
                </a:cubicBezTo>
                <a:cubicBezTo>
                  <a:pt x="129" y="349"/>
                  <a:pt x="129" y="350"/>
                  <a:pt x="130" y="352"/>
                </a:cubicBezTo>
                <a:cubicBezTo>
                  <a:pt x="130" y="353"/>
                  <a:pt x="131" y="354"/>
                  <a:pt x="133" y="355"/>
                </a:cubicBezTo>
                <a:cubicBezTo>
                  <a:pt x="134" y="356"/>
                  <a:pt x="136" y="357"/>
                  <a:pt x="138" y="359"/>
                </a:cubicBezTo>
                <a:cubicBezTo>
                  <a:pt x="141" y="360"/>
                  <a:pt x="144" y="361"/>
                  <a:pt x="147" y="362"/>
                </a:cubicBezTo>
                <a:cubicBezTo>
                  <a:pt x="153" y="365"/>
                  <a:pt x="158" y="367"/>
                  <a:pt x="163" y="370"/>
                </a:cubicBezTo>
                <a:cubicBezTo>
                  <a:pt x="168" y="373"/>
                  <a:pt x="173" y="376"/>
                  <a:pt x="176" y="380"/>
                </a:cubicBezTo>
                <a:cubicBezTo>
                  <a:pt x="180" y="383"/>
                  <a:pt x="183" y="387"/>
                  <a:pt x="185" y="392"/>
                </a:cubicBezTo>
                <a:cubicBezTo>
                  <a:pt x="187" y="396"/>
                  <a:pt x="188" y="401"/>
                  <a:pt x="188" y="407"/>
                </a:cubicBezTo>
                <a:cubicBezTo>
                  <a:pt x="188" y="411"/>
                  <a:pt x="187" y="414"/>
                  <a:pt x="187" y="418"/>
                </a:cubicBezTo>
                <a:close/>
                <a:moveTo>
                  <a:pt x="295" y="487"/>
                </a:moveTo>
                <a:lnTo>
                  <a:pt x="263" y="453"/>
                </a:lnTo>
                <a:cubicBezTo>
                  <a:pt x="254" y="452"/>
                  <a:pt x="246" y="450"/>
                  <a:pt x="238" y="447"/>
                </a:cubicBezTo>
                <a:cubicBezTo>
                  <a:pt x="230" y="443"/>
                  <a:pt x="223" y="439"/>
                  <a:pt x="217" y="432"/>
                </a:cubicBezTo>
                <a:cubicBezTo>
                  <a:pt x="211" y="426"/>
                  <a:pt x="206" y="419"/>
                  <a:pt x="202" y="410"/>
                </a:cubicBezTo>
                <a:cubicBezTo>
                  <a:pt x="199" y="402"/>
                  <a:pt x="197" y="392"/>
                  <a:pt x="197" y="381"/>
                </a:cubicBezTo>
                <a:cubicBezTo>
                  <a:pt x="197" y="370"/>
                  <a:pt x="199" y="360"/>
                  <a:pt x="203" y="350"/>
                </a:cubicBezTo>
                <a:cubicBezTo>
                  <a:pt x="206" y="341"/>
                  <a:pt x="211" y="333"/>
                  <a:pt x="218" y="327"/>
                </a:cubicBezTo>
                <a:cubicBezTo>
                  <a:pt x="224" y="320"/>
                  <a:pt x="232" y="315"/>
                  <a:pt x="241" y="311"/>
                </a:cubicBezTo>
                <a:cubicBezTo>
                  <a:pt x="250" y="307"/>
                  <a:pt x="260" y="305"/>
                  <a:pt x="270" y="305"/>
                </a:cubicBezTo>
                <a:cubicBezTo>
                  <a:pt x="281" y="305"/>
                  <a:pt x="290" y="307"/>
                  <a:pt x="299" y="311"/>
                </a:cubicBezTo>
                <a:cubicBezTo>
                  <a:pt x="307" y="314"/>
                  <a:pt x="315" y="319"/>
                  <a:pt x="321" y="325"/>
                </a:cubicBezTo>
                <a:cubicBezTo>
                  <a:pt x="327" y="332"/>
                  <a:pt x="332" y="339"/>
                  <a:pt x="336" y="348"/>
                </a:cubicBezTo>
                <a:cubicBezTo>
                  <a:pt x="339" y="357"/>
                  <a:pt x="341" y="368"/>
                  <a:pt x="341" y="379"/>
                </a:cubicBezTo>
                <a:cubicBezTo>
                  <a:pt x="341" y="387"/>
                  <a:pt x="340" y="395"/>
                  <a:pt x="338" y="402"/>
                </a:cubicBezTo>
                <a:cubicBezTo>
                  <a:pt x="336" y="409"/>
                  <a:pt x="333" y="415"/>
                  <a:pt x="330" y="421"/>
                </a:cubicBezTo>
                <a:cubicBezTo>
                  <a:pt x="326" y="426"/>
                  <a:pt x="322" y="431"/>
                  <a:pt x="317" y="436"/>
                </a:cubicBezTo>
                <a:cubicBezTo>
                  <a:pt x="312" y="440"/>
                  <a:pt x="307" y="443"/>
                  <a:pt x="301" y="446"/>
                </a:cubicBezTo>
                <a:lnTo>
                  <a:pt x="349" y="487"/>
                </a:lnTo>
                <a:lnTo>
                  <a:pt x="295" y="487"/>
                </a:lnTo>
                <a:lnTo>
                  <a:pt x="295" y="487"/>
                </a:lnTo>
                <a:close/>
                <a:moveTo>
                  <a:pt x="453" y="451"/>
                </a:moveTo>
                <a:lnTo>
                  <a:pt x="361" y="451"/>
                </a:lnTo>
                <a:lnTo>
                  <a:pt x="361" y="308"/>
                </a:lnTo>
                <a:lnTo>
                  <a:pt x="404" y="308"/>
                </a:lnTo>
                <a:lnTo>
                  <a:pt x="404" y="417"/>
                </a:lnTo>
                <a:lnTo>
                  <a:pt x="453" y="417"/>
                </a:lnTo>
                <a:lnTo>
                  <a:pt x="453" y="451"/>
                </a:lnTo>
                <a:close/>
                <a:moveTo>
                  <a:pt x="266" y="155"/>
                </a:moveTo>
                <a:cubicBezTo>
                  <a:pt x="162" y="155"/>
                  <a:pt x="77" y="129"/>
                  <a:pt x="77" y="97"/>
                </a:cubicBezTo>
                <a:cubicBezTo>
                  <a:pt x="77" y="64"/>
                  <a:pt x="162" y="39"/>
                  <a:pt x="266" y="39"/>
                </a:cubicBezTo>
                <a:cubicBezTo>
                  <a:pt x="371" y="39"/>
                  <a:pt x="456" y="65"/>
                  <a:pt x="456" y="97"/>
                </a:cubicBezTo>
                <a:cubicBezTo>
                  <a:pt x="456" y="129"/>
                  <a:pt x="371" y="155"/>
                  <a:pt x="266" y="15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0" name="Group 19"/>
          <p:cNvGrpSpPr/>
          <p:nvPr/>
        </p:nvGrpSpPr>
        <p:grpSpPr>
          <a:xfrm>
            <a:off x="8089722" y="1634254"/>
            <a:ext cx="1689342" cy="1341730"/>
            <a:chOff x="8074119" y="1385688"/>
            <a:chExt cx="1689342" cy="1341730"/>
          </a:xfrm>
        </p:grpSpPr>
        <p:sp>
          <p:nvSpPr>
            <p:cNvPr id="154" name="Rounded Rectangle 153"/>
            <p:cNvSpPr/>
            <p:nvPr/>
          </p:nvSpPr>
          <p:spPr bwMode="auto">
            <a:xfrm>
              <a:off x="8074119" y="1426889"/>
              <a:ext cx="1689342" cy="1300529"/>
            </a:xfrm>
            <a:prstGeom prst="roundRect">
              <a:avLst>
                <a:gd name="adj" fmla="val 7520"/>
              </a:avLst>
            </a:prstGeom>
            <a:solidFill>
              <a:srgbClr val="352253"/>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500" dirty="0">
                <a:gradFill>
                  <a:gsLst>
                    <a:gs pos="0">
                      <a:srgbClr val="00BCF2"/>
                    </a:gs>
                    <a:gs pos="100000">
                      <a:srgbClr val="00BCF2"/>
                    </a:gs>
                  </a:gsLst>
                  <a:lin ang="5400000" scaled="0"/>
                </a:gradFill>
                <a:ea typeface="Segoe UI" pitchFamily="34" charset="0"/>
                <a:cs typeface="Segoe UI" pitchFamily="34" charset="0"/>
              </a:endParaRPr>
            </a:p>
          </p:txBody>
        </p:sp>
        <p:grpSp>
          <p:nvGrpSpPr>
            <p:cNvPr id="145" name="Group 144"/>
            <p:cNvGrpSpPr/>
            <p:nvPr/>
          </p:nvGrpSpPr>
          <p:grpSpPr>
            <a:xfrm>
              <a:off x="8158036" y="1691419"/>
              <a:ext cx="1526166" cy="973781"/>
              <a:chOff x="7886894" y="2460181"/>
              <a:chExt cx="1641401" cy="929297"/>
            </a:xfrm>
          </p:grpSpPr>
          <p:sp>
            <p:nvSpPr>
              <p:cNvPr id="146" name="TextBox 145"/>
              <p:cNvSpPr txBox="1"/>
              <p:nvPr/>
            </p:nvSpPr>
            <p:spPr>
              <a:xfrm>
                <a:off x="8040130" y="3187971"/>
                <a:ext cx="504450" cy="182502"/>
              </a:xfrm>
              <a:prstGeom prst="rect">
                <a:avLst/>
              </a:prstGeom>
            </p:spPr>
            <p:txBody>
              <a:bodyPr vert="horz" wrap="square" lIns="0" tIns="0" rIns="0" bIns="0" rtlCol="0" anchor="t">
                <a:noAutofit/>
              </a:bodyPr>
              <a:lstStyle/>
              <a:p>
                <a:pPr marL="238007" indent="-238007" defTabSz="932597"/>
                <a:r>
                  <a:rPr lang="en-US" sz="900" dirty="0" smtClean="0">
                    <a:solidFill>
                      <a:srgbClr val="FFFFFF"/>
                    </a:solidFill>
                    <a:ea typeface="Segoe UI" pitchFamily="34" charset="0"/>
                    <a:cs typeface="Segoe UI" pitchFamily="34" charset="0"/>
                  </a:rPr>
                  <a:t>IIS VM</a:t>
                </a:r>
                <a:endParaRPr lang="en-US" sz="900" dirty="0">
                  <a:solidFill>
                    <a:srgbClr val="FFFFFF"/>
                  </a:solidFill>
                  <a:ea typeface="Segoe UI" pitchFamily="34" charset="0"/>
                  <a:cs typeface="Segoe UI" pitchFamily="34" charset="0"/>
                </a:endParaRPr>
              </a:p>
            </p:txBody>
          </p:sp>
          <p:pic>
            <p:nvPicPr>
              <p:cNvPr id="147" name="Picture 46"/>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7886894" y="2460181"/>
                <a:ext cx="756262" cy="65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46"/>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772032" y="2460181"/>
                <a:ext cx="756263" cy="65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Rectangle 148"/>
              <p:cNvSpPr/>
              <p:nvPr/>
            </p:nvSpPr>
            <p:spPr bwMode="auto">
              <a:xfrm>
                <a:off x="8897202" y="2550646"/>
                <a:ext cx="491605" cy="344395"/>
              </a:xfrm>
              <a:prstGeom prst="rect">
                <a:avLst/>
              </a:prstGeom>
              <a:solidFill>
                <a:srgbClr val="3522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TextBox 151"/>
              <p:cNvSpPr txBox="1"/>
              <p:nvPr/>
            </p:nvSpPr>
            <p:spPr>
              <a:xfrm>
                <a:off x="8924064" y="3185328"/>
                <a:ext cx="506057" cy="204150"/>
              </a:xfrm>
              <a:prstGeom prst="rect">
                <a:avLst/>
              </a:prstGeom>
            </p:spPr>
            <p:txBody>
              <a:bodyPr vert="horz" wrap="square" lIns="0" tIns="0" rIns="0" bIns="0" rtlCol="0" anchor="t">
                <a:noAutofit/>
              </a:bodyPr>
              <a:lstStyle/>
              <a:p>
                <a:pPr marL="238007" indent="-238007" defTabSz="932597"/>
                <a:r>
                  <a:rPr lang="en-US" sz="900" dirty="0" smtClean="0">
                    <a:solidFill>
                      <a:srgbClr val="FFFFFF"/>
                    </a:solidFill>
                    <a:ea typeface="Segoe UI" pitchFamily="34" charset="0"/>
                    <a:cs typeface="Segoe UI" pitchFamily="34" charset="0"/>
                  </a:rPr>
                  <a:t>SQL VM</a:t>
                </a:r>
                <a:endParaRPr lang="en-US" sz="900" dirty="0">
                  <a:solidFill>
                    <a:srgbClr val="FFFFFF"/>
                  </a:solidFill>
                  <a:ea typeface="Segoe UI" pitchFamily="34" charset="0"/>
                  <a:cs typeface="Segoe UI" pitchFamily="34" charset="0"/>
                </a:endParaRPr>
              </a:p>
            </p:txBody>
          </p:sp>
        </p:grpSp>
        <p:sp>
          <p:nvSpPr>
            <p:cNvPr id="155" name="TextBox 154"/>
            <p:cNvSpPr txBox="1"/>
            <p:nvPr/>
          </p:nvSpPr>
          <p:spPr>
            <a:xfrm>
              <a:off x="8138421" y="1385688"/>
              <a:ext cx="1569340" cy="304354"/>
            </a:xfrm>
            <a:prstGeom prst="rect">
              <a:avLst/>
            </a:prstGeom>
          </p:spPr>
          <p:txBody>
            <a:bodyPr vert="horz" wrap="square" lIns="93260" tIns="93260" rIns="93260" bIns="93260" rtlCol="0" anchor="t">
              <a:noAutofit/>
            </a:bodyPr>
            <a:lstStyle/>
            <a:p>
              <a:pPr marL="238007" indent="-238007" algn="ctr" defTabSz="932597"/>
              <a:r>
                <a:rPr lang="en-US" sz="1100" dirty="0" err="1" smtClean="0">
                  <a:solidFill>
                    <a:srgbClr val="FFFFFF"/>
                  </a:solidFill>
                  <a:ea typeface="Segoe UI" pitchFamily="34" charset="0"/>
                  <a:cs typeface="Segoe UI" pitchFamily="34" charset="0"/>
                </a:rPr>
                <a:t>IaaS</a:t>
              </a:r>
              <a:endParaRPr lang="en-US" sz="1100" dirty="0">
                <a:solidFill>
                  <a:srgbClr val="FFFFFF"/>
                </a:solidFill>
                <a:ea typeface="Segoe UI" pitchFamily="34" charset="0"/>
                <a:cs typeface="Segoe UI" pitchFamily="34" charset="0"/>
              </a:endParaRPr>
            </a:p>
          </p:txBody>
        </p:sp>
      </p:grpSp>
      <p:grpSp>
        <p:nvGrpSpPr>
          <p:cNvPr id="18" name="Group 17"/>
          <p:cNvGrpSpPr/>
          <p:nvPr/>
        </p:nvGrpSpPr>
        <p:grpSpPr>
          <a:xfrm>
            <a:off x="8077755" y="4034354"/>
            <a:ext cx="1689342" cy="1007913"/>
            <a:chOff x="8093284" y="3902607"/>
            <a:chExt cx="1689342" cy="1007913"/>
          </a:xfrm>
        </p:grpSpPr>
        <p:sp>
          <p:nvSpPr>
            <p:cNvPr id="156" name="Rounded Rectangle 155"/>
            <p:cNvSpPr/>
            <p:nvPr/>
          </p:nvSpPr>
          <p:spPr bwMode="auto">
            <a:xfrm>
              <a:off x="8093284" y="3917232"/>
              <a:ext cx="1689342" cy="993288"/>
            </a:xfrm>
            <a:prstGeom prst="roundRect">
              <a:avLst>
                <a:gd name="adj" fmla="val 7520"/>
              </a:avLst>
            </a:prstGeom>
            <a:solidFill>
              <a:srgbClr val="352253"/>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500" dirty="0">
                <a:gradFill>
                  <a:gsLst>
                    <a:gs pos="0">
                      <a:srgbClr val="00BCF2"/>
                    </a:gs>
                    <a:gs pos="100000">
                      <a:srgbClr val="00BCF2"/>
                    </a:gs>
                  </a:gsLst>
                  <a:lin ang="5400000" scaled="0"/>
                </a:gradFill>
                <a:ea typeface="Segoe UI" pitchFamily="34" charset="0"/>
                <a:cs typeface="Segoe UI" pitchFamily="34" charset="0"/>
              </a:endParaRPr>
            </a:p>
          </p:txBody>
        </p:sp>
        <p:sp>
          <p:nvSpPr>
            <p:cNvPr id="166" name="TextBox 165"/>
            <p:cNvSpPr txBox="1"/>
            <p:nvPr/>
          </p:nvSpPr>
          <p:spPr>
            <a:xfrm>
              <a:off x="8138421" y="3902607"/>
              <a:ext cx="1612339" cy="304354"/>
            </a:xfrm>
            <a:prstGeom prst="rect">
              <a:avLst/>
            </a:prstGeom>
          </p:spPr>
          <p:txBody>
            <a:bodyPr vert="horz" wrap="square" lIns="93260" tIns="93260" rIns="93260" bIns="93260" rtlCol="0" anchor="t">
              <a:noAutofit/>
            </a:bodyPr>
            <a:lstStyle/>
            <a:p>
              <a:pPr marL="238007" indent="-238007" algn="ctr" defTabSz="932597"/>
              <a:r>
                <a:rPr lang="en-US" sz="1100" dirty="0" err="1" smtClean="0">
                  <a:solidFill>
                    <a:srgbClr val="FFFFFF"/>
                  </a:solidFill>
                  <a:ea typeface="Segoe UI" pitchFamily="34" charset="0"/>
                  <a:cs typeface="Segoe UI" pitchFamily="34" charset="0"/>
                </a:rPr>
                <a:t>PaaS</a:t>
              </a:r>
              <a:r>
                <a:rPr lang="en-US" sz="1100" dirty="0" smtClean="0">
                  <a:solidFill>
                    <a:srgbClr val="FFFFFF"/>
                  </a:solidFill>
                  <a:ea typeface="Segoe UI" pitchFamily="34" charset="0"/>
                  <a:cs typeface="Segoe UI" pitchFamily="34" charset="0"/>
                </a:rPr>
                <a:t> – Website </a:t>
              </a:r>
              <a:endParaRPr lang="en-US" sz="1100" dirty="0">
                <a:solidFill>
                  <a:srgbClr val="FFFFFF"/>
                </a:solidFill>
                <a:ea typeface="Segoe UI" pitchFamily="34" charset="0"/>
                <a:cs typeface="Segoe UI" pitchFamily="34" charset="0"/>
              </a:endParaRPr>
            </a:p>
          </p:txBody>
        </p:sp>
        <p:pic>
          <p:nvPicPr>
            <p:cNvPr id="172" name="Picture 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9093338" y="4252531"/>
              <a:ext cx="51007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1"/>
            <p:cNvPicPr>
              <a:picLocks noChangeAspect="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8386801" y="4297243"/>
              <a:ext cx="427393" cy="46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p:nvPr/>
        </p:nvGrpSpPr>
        <p:grpSpPr>
          <a:xfrm>
            <a:off x="8084681" y="3005152"/>
            <a:ext cx="1689342" cy="959536"/>
            <a:chOff x="8090534" y="2957721"/>
            <a:chExt cx="1689342" cy="959536"/>
          </a:xfrm>
        </p:grpSpPr>
        <p:sp>
          <p:nvSpPr>
            <p:cNvPr id="173" name="Rounded Rectangle 172"/>
            <p:cNvSpPr/>
            <p:nvPr/>
          </p:nvSpPr>
          <p:spPr bwMode="auto">
            <a:xfrm>
              <a:off x="8090534" y="3005145"/>
              <a:ext cx="1689342" cy="912112"/>
            </a:xfrm>
            <a:prstGeom prst="roundRect">
              <a:avLst>
                <a:gd name="adj" fmla="val 7520"/>
              </a:avLst>
            </a:prstGeom>
            <a:solidFill>
              <a:srgbClr val="352253"/>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500" dirty="0">
                <a:gradFill>
                  <a:gsLst>
                    <a:gs pos="0">
                      <a:srgbClr val="00BCF2"/>
                    </a:gs>
                    <a:gs pos="100000">
                      <a:srgbClr val="00BCF2"/>
                    </a:gs>
                  </a:gsLst>
                  <a:lin ang="5400000" scaled="0"/>
                </a:gradFill>
                <a:ea typeface="Segoe UI" pitchFamily="34" charset="0"/>
                <a:cs typeface="Segoe UI" pitchFamily="34" charset="0"/>
              </a:endParaRPr>
            </a:p>
          </p:txBody>
        </p:sp>
        <p:sp>
          <p:nvSpPr>
            <p:cNvPr id="174" name="TextBox 173"/>
            <p:cNvSpPr txBox="1"/>
            <p:nvPr/>
          </p:nvSpPr>
          <p:spPr>
            <a:xfrm>
              <a:off x="8138421" y="2957721"/>
              <a:ext cx="1569340" cy="304354"/>
            </a:xfrm>
            <a:prstGeom prst="rect">
              <a:avLst/>
            </a:prstGeom>
          </p:spPr>
          <p:txBody>
            <a:bodyPr vert="horz" wrap="square" lIns="93260" tIns="93260" rIns="93260" bIns="93260" rtlCol="0" anchor="t">
              <a:noAutofit/>
            </a:bodyPr>
            <a:lstStyle/>
            <a:p>
              <a:pPr marL="238007" indent="-238007" algn="ctr" defTabSz="932597"/>
              <a:r>
                <a:rPr lang="en-US" sz="1100" dirty="0" err="1" smtClean="0">
                  <a:solidFill>
                    <a:srgbClr val="FFFFFF"/>
                  </a:solidFill>
                  <a:ea typeface="Segoe UI" pitchFamily="34" charset="0"/>
                  <a:cs typeface="Segoe UI" pitchFamily="34" charset="0"/>
                </a:rPr>
                <a:t>PaaS</a:t>
              </a:r>
              <a:r>
                <a:rPr lang="en-US" sz="1100" dirty="0" smtClean="0">
                  <a:solidFill>
                    <a:srgbClr val="FFFFFF"/>
                  </a:solidFill>
                  <a:ea typeface="Segoe UI" pitchFamily="34" charset="0"/>
                  <a:cs typeface="Segoe UI" pitchFamily="34" charset="0"/>
                </a:rPr>
                <a:t> – Cloud Service </a:t>
              </a:r>
              <a:endParaRPr lang="en-US" sz="1100" dirty="0">
                <a:solidFill>
                  <a:srgbClr val="FFFFFF"/>
                </a:solidFill>
                <a:ea typeface="Segoe UI" pitchFamily="34" charset="0"/>
                <a:cs typeface="Segoe UI" pitchFamily="34" charset="0"/>
              </a:endParaRPr>
            </a:p>
          </p:txBody>
        </p:sp>
        <p:pic>
          <p:nvPicPr>
            <p:cNvPr id="176" name="Picture 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9075277" y="3272550"/>
              <a:ext cx="51007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 name="Picture 20"/>
            <p:cNvPicPr>
              <a:picLocks noChangeAspect="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8280897" y="3297730"/>
              <a:ext cx="581686"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2" name="Picture 10"/>
          <p:cNvPicPr>
            <a:picLocks noChangeAspect="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8129942" y="5133757"/>
            <a:ext cx="428271" cy="31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11"/>
          <p:cNvPicPr>
            <a:picLocks noChangeAspect="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8747074" y="5135604"/>
            <a:ext cx="434551" cy="312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Picture 26"/>
          <p:cNvPicPr>
            <a:picLocks noChangeAspect="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9354016" y="5100841"/>
            <a:ext cx="361097" cy="40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185"/>
          <p:cNvPicPr>
            <a:picLocks noChangeAspect="1"/>
          </p:cNvPicPr>
          <p:nvPr/>
        </p:nvPicPr>
        <p:blipFill rotWithShape="1">
          <a:blip r:embed="rId13">
            <a:extLst>
              <a:ext uri="{28A0092B-C50C-407E-A947-70E740481C1C}">
                <a14:useLocalDpi xmlns:a14="http://schemas.microsoft.com/office/drawing/2010/main" val="0"/>
              </a:ext>
            </a:extLst>
          </a:blip>
          <a:srcRect l="20274" t="4955" b="30730"/>
          <a:stretch/>
        </p:blipFill>
        <p:spPr>
          <a:xfrm>
            <a:off x="8355539" y="1337516"/>
            <a:ext cx="1282057" cy="256778"/>
          </a:xfrm>
          <a:prstGeom prst="rect">
            <a:avLst/>
          </a:prstGeom>
        </p:spPr>
      </p:pic>
      <p:cxnSp>
        <p:nvCxnSpPr>
          <p:cNvPr id="187" name="Straight Arrow Connector 186"/>
          <p:cNvCxnSpPr/>
          <p:nvPr/>
        </p:nvCxnSpPr>
        <p:spPr>
          <a:xfrm flipV="1">
            <a:off x="5591175" y="4860281"/>
            <a:ext cx="2286394" cy="1175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395286" y="1955665"/>
            <a:ext cx="1410392" cy="369332"/>
          </a:xfrm>
          <a:prstGeom prst="rect">
            <a:avLst/>
          </a:prstGeom>
          <a:noFill/>
        </p:spPr>
        <p:txBody>
          <a:bodyPr wrap="square" lIns="0" tIns="0" rIns="0" bIns="0" rtlCol="0">
            <a:spAutoFit/>
          </a:bodyPr>
          <a:lstStyle/>
          <a:p>
            <a:pPr defTabSz="932597"/>
            <a:r>
              <a:rPr lang="en-US" sz="1200" spc="-30" dirty="0" smtClean="0">
                <a:gradFill>
                  <a:gsLst>
                    <a:gs pos="0">
                      <a:srgbClr val="FFFFFF"/>
                    </a:gs>
                    <a:gs pos="100000">
                      <a:srgbClr val="FFFFFF"/>
                    </a:gs>
                  </a:gsLst>
                  <a:lin ang="5400000" scaled="0"/>
                </a:gradFill>
                <a:ea typeface="Segoe UI" pitchFamily="34" charset="0"/>
                <a:cs typeface="Segoe UI" pitchFamily="34" charset="0"/>
              </a:rPr>
              <a:t>Visual Studio Online Application Insights</a:t>
            </a:r>
            <a:endParaRPr lang="en-US" sz="1200" spc="-3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TextBox 128"/>
          <p:cNvSpPr txBox="1"/>
          <p:nvPr/>
        </p:nvSpPr>
        <p:spPr>
          <a:xfrm>
            <a:off x="3905300" y="4291537"/>
            <a:ext cx="1499789" cy="369332"/>
          </a:xfrm>
          <a:prstGeom prst="rect">
            <a:avLst/>
          </a:prstGeom>
          <a:noFill/>
        </p:spPr>
        <p:txBody>
          <a:bodyPr wrap="square" lIns="0" tIns="0" rIns="0" bIns="0" rtlCol="0">
            <a:spAutoFit/>
          </a:bodyPr>
          <a:lstStyle/>
          <a:p>
            <a:pPr defTabSz="932597"/>
            <a:r>
              <a:rPr lang="en-US" sz="1200" spc="-30" dirty="0" smtClean="0">
                <a:gradFill>
                  <a:gsLst>
                    <a:gs pos="0">
                      <a:srgbClr val="FFFFFF"/>
                    </a:gs>
                    <a:gs pos="100000">
                      <a:srgbClr val="FFFFFF"/>
                    </a:gs>
                  </a:gsLst>
                  <a:lin ang="5400000" scaled="0"/>
                </a:gradFill>
                <a:ea typeface="Segoe UI" pitchFamily="34" charset="0"/>
                <a:cs typeface="Segoe UI" pitchFamily="34" charset="0"/>
              </a:rPr>
              <a:t>Visual Studio Online Application Insights</a:t>
            </a:r>
            <a:endParaRPr lang="en-US" sz="1200" spc="-30" dirty="0">
              <a:gradFill>
                <a:gsLst>
                  <a:gs pos="0">
                    <a:srgbClr val="FFFFFF"/>
                  </a:gs>
                  <a:gs pos="100000">
                    <a:srgbClr val="FFFFFF"/>
                  </a:gs>
                </a:gsLst>
                <a:lin ang="5400000" scaled="0"/>
              </a:gradFill>
              <a:ea typeface="Segoe UI" pitchFamily="34" charset="0"/>
              <a:cs typeface="Segoe UI" pitchFamily="34" charset="0"/>
            </a:endParaRPr>
          </a:p>
        </p:txBody>
      </p:sp>
      <p:pic>
        <p:nvPicPr>
          <p:cNvPr id="130" name="Picture 129"/>
          <p:cNvPicPr>
            <a:picLocks noChangeAspect="1"/>
          </p:cNvPicPr>
          <p:nvPr/>
        </p:nvPicPr>
        <p:blipFill rotWithShape="1">
          <a:blip r:embed="rId14">
            <a:extLst>
              <a:ext uri="{28A0092B-C50C-407E-A947-70E740481C1C}">
                <a14:useLocalDpi xmlns:a14="http://schemas.microsoft.com/office/drawing/2010/main" val="0"/>
              </a:ext>
            </a:extLst>
          </a:blip>
          <a:srcRect t="13288" r="4516" b="26841"/>
          <a:stretch/>
        </p:blipFill>
        <p:spPr>
          <a:xfrm>
            <a:off x="3899775" y="2296779"/>
            <a:ext cx="1509812" cy="195394"/>
          </a:xfrm>
          <a:prstGeom prst="rect">
            <a:avLst/>
          </a:prstGeom>
        </p:spPr>
      </p:pic>
      <p:pic>
        <p:nvPicPr>
          <p:cNvPr id="131" name="Picture 130"/>
          <p:cNvPicPr>
            <a:picLocks noChangeAspect="1"/>
          </p:cNvPicPr>
          <p:nvPr/>
        </p:nvPicPr>
        <p:blipFill rotWithShape="1">
          <a:blip r:embed="rId14">
            <a:extLst>
              <a:ext uri="{28A0092B-C50C-407E-A947-70E740481C1C}">
                <a14:useLocalDpi xmlns:a14="http://schemas.microsoft.com/office/drawing/2010/main" val="0"/>
              </a:ext>
            </a:extLst>
          </a:blip>
          <a:srcRect t="13288" r="4516" b="26841"/>
          <a:stretch/>
        </p:blipFill>
        <p:spPr>
          <a:xfrm>
            <a:off x="778723" y="1834530"/>
            <a:ext cx="2002480" cy="259153"/>
          </a:xfrm>
          <a:prstGeom prst="rect">
            <a:avLst/>
          </a:prstGeom>
        </p:spPr>
      </p:pic>
      <p:grpSp>
        <p:nvGrpSpPr>
          <p:cNvPr id="11" name="Group 10"/>
          <p:cNvGrpSpPr/>
          <p:nvPr/>
        </p:nvGrpSpPr>
        <p:grpSpPr>
          <a:xfrm>
            <a:off x="6251937" y="2939347"/>
            <a:ext cx="1006686" cy="901070"/>
            <a:chOff x="6251937" y="2939347"/>
            <a:chExt cx="1006686" cy="901070"/>
          </a:xfrm>
        </p:grpSpPr>
        <p:sp>
          <p:nvSpPr>
            <p:cNvPr id="168" name="TextBox 167"/>
            <p:cNvSpPr txBox="1"/>
            <p:nvPr/>
          </p:nvSpPr>
          <p:spPr>
            <a:xfrm>
              <a:off x="6251937" y="3535718"/>
              <a:ext cx="1006686" cy="304699"/>
            </a:xfrm>
            <a:prstGeom prst="rect">
              <a:avLst/>
            </a:prstGeom>
            <a:noFill/>
          </p:spPr>
          <p:txBody>
            <a:bodyPr wrap="none" lIns="0" tIns="0" rIns="0" bIns="0" rtlCol="0">
              <a:spAutoFit/>
            </a:bodyPr>
            <a:lstStyle>
              <a:defPPr>
                <a:defRPr lang="en-US"/>
              </a:defPPr>
              <a:lvl1pPr algn="ctr">
                <a:lnSpc>
                  <a:spcPct val="90000"/>
                </a:lnSpc>
                <a:spcAft>
                  <a:spcPts val="600"/>
                </a:spcAft>
                <a:defRPr sz="1100">
                  <a:gradFill>
                    <a:gsLst>
                      <a:gs pos="2917">
                        <a:srgbClr val="FFFFFF"/>
                      </a:gs>
                      <a:gs pos="30000">
                        <a:srgbClr val="FFFFFF"/>
                      </a:gs>
                    </a:gsLst>
                    <a:lin ang="5400000" scaled="0"/>
                  </a:gradFill>
                </a:defRPr>
              </a:lvl1pPr>
            </a:lstStyle>
            <a:p>
              <a:r>
                <a:rPr lang="en-US" dirty="0"/>
                <a:t>Azure Resource </a:t>
              </a:r>
              <a:r>
                <a:rPr lang="en-US" dirty="0" smtClean="0"/>
                <a:t/>
              </a:r>
              <a:br>
                <a:rPr lang="en-US" dirty="0" smtClean="0"/>
              </a:br>
              <a:r>
                <a:rPr lang="en-US" dirty="0" smtClean="0"/>
                <a:t>Groups</a:t>
              </a:r>
              <a:endParaRPr lang="en-US" dirty="0"/>
            </a:p>
          </p:txBody>
        </p:sp>
        <p:grpSp>
          <p:nvGrpSpPr>
            <p:cNvPr id="109" name="Group 108"/>
            <p:cNvGrpSpPr/>
            <p:nvPr/>
          </p:nvGrpSpPr>
          <p:grpSpPr>
            <a:xfrm>
              <a:off x="6371721" y="2939347"/>
              <a:ext cx="767117" cy="497487"/>
              <a:chOff x="6236727" y="5075466"/>
              <a:chExt cx="1685512" cy="1093080"/>
            </a:xfrm>
          </p:grpSpPr>
          <p:grpSp>
            <p:nvGrpSpPr>
              <p:cNvPr id="116" name="Group 115"/>
              <p:cNvGrpSpPr/>
              <p:nvPr/>
            </p:nvGrpSpPr>
            <p:grpSpPr>
              <a:xfrm>
                <a:off x="6604927" y="5075466"/>
                <a:ext cx="1102201" cy="1054928"/>
                <a:chOff x="6604927" y="5075466"/>
                <a:chExt cx="1102201" cy="1054928"/>
              </a:xfrm>
            </p:grpSpPr>
            <p:sp>
              <p:nvSpPr>
                <p:cNvPr id="128" name="Diamond 127"/>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3" name="Parallelogram 132"/>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Parallelogram 134"/>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19" name="Freeform 118"/>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121"/>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69" name="Rounded Rectangle 168"/>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170" name="AutoShape 115"/>
          <p:cNvSpPr>
            <a:spLocks noChangeAspect="1" noChangeArrowheads="1" noTextEdit="1"/>
          </p:cNvSpPr>
          <p:nvPr/>
        </p:nvSpPr>
        <p:spPr bwMode="auto">
          <a:xfrm>
            <a:off x="407046" y="5241272"/>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Rectangle 155"/>
          <p:cNvSpPr>
            <a:spLocks noChangeArrowheads="1"/>
          </p:cNvSpPr>
          <p:nvPr/>
        </p:nvSpPr>
        <p:spPr bwMode="auto">
          <a:xfrm>
            <a:off x="743404" y="5497623"/>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81" name="Group 180"/>
          <p:cNvGrpSpPr/>
          <p:nvPr/>
        </p:nvGrpSpPr>
        <p:grpSpPr>
          <a:xfrm>
            <a:off x="91444" y="4872079"/>
            <a:ext cx="1356835" cy="1127420"/>
            <a:chOff x="958943" y="1820181"/>
            <a:chExt cx="1356835" cy="1127420"/>
          </a:xfrm>
        </p:grpSpPr>
        <p:sp>
          <p:nvSpPr>
            <p:cNvPr id="185"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smtClean="0">
                  <a:solidFill>
                    <a:srgbClr val="FFFFFF"/>
                  </a:solidFill>
                </a:rPr>
                <a:t> </a:t>
              </a:r>
              <a:endParaRPr lang="en-US" sz="1000" b="1" dirty="0">
                <a:solidFill>
                  <a:srgbClr val="FFFFFF"/>
                </a:solidFill>
              </a:endParaRPr>
            </a:p>
          </p:txBody>
        </p:sp>
        <p:sp>
          <p:nvSpPr>
            <p:cNvPr id="191"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92" name="Group 191"/>
            <p:cNvGrpSpPr/>
            <p:nvPr/>
          </p:nvGrpSpPr>
          <p:grpSpPr>
            <a:xfrm>
              <a:off x="1388646" y="2014004"/>
              <a:ext cx="311900" cy="222474"/>
              <a:chOff x="1366452" y="1994459"/>
              <a:chExt cx="311900" cy="222474"/>
            </a:xfrm>
          </p:grpSpPr>
          <p:sp>
            <p:nvSpPr>
              <p:cNvPr id="205"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93"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95" name="Group 194"/>
            <p:cNvGrpSpPr/>
            <p:nvPr/>
          </p:nvGrpSpPr>
          <p:grpSpPr>
            <a:xfrm>
              <a:off x="958943" y="2054647"/>
              <a:ext cx="244284" cy="287906"/>
              <a:chOff x="978218" y="2040263"/>
              <a:chExt cx="244284" cy="287906"/>
            </a:xfrm>
          </p:grpSpPr>
          <p:sp>
            <p:nvSpPr>
              <p:cNvPr id="203"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9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98" name="Group 197"/>
            <p:cNvGrpSpPr/>
            <p:nvPr/>
          </p:nvGrpSpPr>
          <p:grpSpPr>
            <a:xfrm>
              <a:off x="1261759" y="2339640"/>
              <a:ext cx="1054019" cy="607961"/>
              <a:chOff x="511109" y="5814543"/>
              <a:chExt cx="1041729" cy="600871"/>
            </a:xfrm>
          </p:grpSpPr>
          <p:sp>
            <p:nvSpPr>
              <p:cNvPr id="200"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199" name="Picture 19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207" name="Group 206"/>
          <p:cNvGrpSpPr/>
          <p:nvPr/>
        </p:nvGrpSpPr>
        <p:grpSpPr>
          <a:xfrm>
            <a:off x="1644439" y="4869171"/>
            <a:ext cx="1333278" cy="1131005"/>
            <a:chOff x="1680905" y="4869171"/>
            <a:chExt cx="1333278" cy="1131005"/>
          </a:xfrm>
        </p:grpSpPr>
        <p:grpSp>
          <p:nvGrpSpPr>
            <p:cNvPr id="208" name="Group 207"/>
            <p:cNvGrpSpPr/>
            <p:nvPr/>
          </p:nvGrpSpPr>
          <p:grpSpPr>
            <a:xfrm>
              <a:off x="2312865" y="4869171"/>
              <a:ext cx="701318" cy="1129810"/>
              <a:chOff x="1444680" y="4869171"/>
              <a:chExt cx="701318" cy="1129810"/>
            </a:xfrm>
          </p:grpSpPr>
          <p:sp>
            <p:nvSpPr>
              <p:cNvPr id="213" name="Freeform 212"/>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4" name="Freeform 213"/>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5" name="Oval 214"/>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6" name="Freeform 215"/>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7" name="Freeform 216"/>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8" name="Freeform 217"/>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19" name="Freeform 218"/>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20" name="Freeform 219"/>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221" name="Freeform 220"/>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22" name="Freeform 221"/>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223" name="Freeform 222"/>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224" name="Picture 22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209" name="Group 208"/>
            <p:cNvGrpSpPr/>
            <p:nvPr/>
          </p:nvGrpSpPr>
          <p:grpSpPr>
            <a:xfrm>
              <a:off x="1680905" y="5392215"/>
              <a:ext cx="1054019" cy="607961"/>
              <a:chOff x="511109" y="5814543"/>
              <a:chExt cx="1041729" cy="600871"/>
            </a:xfrm>
          </p:grpSpPr>
          <p:sp>
            <p:nvSpPr>
              <p:cNvPr id="210"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pic>
        <p:nvPicPr>
          <p:cNvPr id="225" name="Picture 224"/>
          <p:cNvPicPr>
            <a:picLocks noChangeAspect="1"/>
          </p:cNvPicPr>
          <p:nvPr/>
        </p:nvPicPr>
        <p:blipFill rotWithShape="1">
          <a:blip r:embed="rId14">
            <a:extLst>
              <a:ext uri="{28A0092B-C50C-407E-A947-70E740481C1C}">
                <a14:useLocalDpi xmlns:a14="http://schemas.microsoft.com/office/drawing/2010/main" val="0"/>
              </a:ext>
            </a:extLst>
          </a:blip>
          <a:srcRect t="9933" r="32303" b="26841"/>
          <a:stretch/>
        </p:blipFill>
        <p:spPr>
          <a:xfrm>
            <a:off x="817709" y="4598443"/>
            <a:ext cx="1419548" cy="273636"/>
          </a:xfrm>
          <a:prstGeom prst="rect">
            <a:avLst/>
          </a:prstGeom>
        </p:spPr>
      </p:pic>
      <p:cxnSp>
        <p:nvCxnSpPr>
          <p:cNvPr id="226" name="Straight Arrow Connector 225"/>
          <p:cNvCxnSpPr/>
          <p:nvPr/>
        </p:nvCxnSpPr>
        <p:spPr>
          <a:xfrm flipV="1">
            <a:off x="1380347" y="3372871"/>
            <a:ext cx="0" cy="957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398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500"/>
                                        <p:tgtEl>
                                          <p:spTgt spid="134"/>
                                        </p:tgtEl>
                                      </p:cBhvr>
                                    </p:animEffect>
                                  </p:childTnLst>
                                </p:cTn>
                              </p:par>
                            </p:childTnLst>
                          </p:cTn>
                        </p:par>
                        <p:par>
                          <p:cTn id="12" fill="hold">
                            <p:stCondLst>
                              <p:cond delay="4000"/>
                            </p:stCondLst>
                            <p:childTnLst>
                              <p:par>
                                <p:cTn id="13" presetID="10" presetClass="entr" presetSubtype="0" fill="hold" nodeType="afterEffect">
                                  <p:stCondLst>
                                    <p:cond delay="150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500"/>
                                        <p:tgtEl>
                                          <p:spTgt spid="178"/>
                                        </p:tgtEl>
                                      </p:cBhvr>
                                    </p:animEffect>
                                  </p:childTnLst>
                                </p:cTn>
                              </p:par>
                            </p:childTnLst>
                          </p:cTn>
                        </p:par>
                        <p:par>
                          <p:cTn id="16" fill="hold">
                            <p:stCondLst>
                              <p:cond delay="6000"/>
                            </p:stCondLst>
                            <p:childTnLst>
                              <p:par>
                                <p:cTn id="17" presetID="10" presetClass="entr" presetSubtype="0" fill="hold" nodeType="afterEffect">
                                  <p:stCondLst>
                                    <p:cond delay="1500"/>
                                  </p:stCondLst>
                                  <p:childTnLst>
                                    <p:set>
                                      <p:cBhvr>
                                        <p:cTn id="18" dur="1" fill="hold">
                                          <p:stCondLst>
                                            <p:cond delay="0"/>
                                          </p:stCondLst>
                                        </p:cTn>
                                        <p:tgtEl>
                                          <p:spTgt spid="187"/>
                                        </p:tgtEl>
                                        <p:attrNameLst>
                                          <p:attrName>style.visibility</p:attrName>
                                        </p:attrNameLst>
                                      </p:cBhvr>
                                      <p:to>
                                        <p:strVal val="visible"/>
                                      </p:to>
                                    </p:set>
                                    <p:animEffect transition="in" filter="fade">
                                      <p:cBhvr>
                                        <p:cTn id="19"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27119"/>
          </a:xfrm>
        </p:spPr>
        <p:txBody>
          <a:bodyPr/>
          <a:lstStyle/>
          <a:p>
            <a:pPr marL="517525" indent="-517525"/>
            <a:r>
              <a:rPr lang="en-US" sz="3600" dirty="0" smtClean="0"/>
              <a:t>Get engaged in the </a:t>
            </a:r>
            <a:r>
              <a:rPr lang="en-US" sz="3600" dirty="0" err="1" smtClean="0"/>
              <a:t>DevOps</a:t>
            </a:r>
            <a:r>
              <a:rPr lang="en-US" sz="3600" dirty="0" smtClean="0"/>
              <a:t> conversation</a:t>
            </a:r>
          </a:p>
          <a:p>
            <a:pPr marL="517525" indent="-517525"/>
            <a:r>
              <a:rPr lang="en-US" sz="3600" dirty="0" smtClean="0"/>
              <a:t>Understand Microsoft products related to </a:t>
            </a:r>
            <a:r>
              <a:rPr lang="en-US" sz="3600" dirty="0" err="1" smtClean="0"/>
              <a:t>DevOps</a:t>
            </a:r>
            <a:endParaRPr lang="en-US" sz="3600" dirty="0" smtClean="0"/>
          </a:p>
          <a:p>
            <a:pPr marL="517525" indent="-517525"/>
            <a:r>
              <a:rPr lang="en-US" sz="3600" dirty="0" smtClean="0"/>
              <a:t>Leverage </a:t>
            </a:r>
            <a:r>
              <a:rPr lang="en-US" sz="3600" dirty="0"/>
              <a:t>additional resources to learn </a:t>
            </a:r>
            <a:r>
              <a:rPr lang="en-US" sz="3600" dirty="0" smtClean="0"/>
              <a:t>more</a:t>
            </a:r>
          </a:p>
          <a:p>
            <a:pPr marL="758825" lvl="1" indent="-517525"/>
            <a:r>
              <a:rPr lang="en-US" dirty="0" smtClean="0"/>
              <a:t>TechEd </a:t>
            </a:r>
            <a:r>
              <a:rPr lang="en-US" dirty="0"/>
              <a:t>NA </a:t>
            </a:r>
            <a:r>
              <a:rPr lang="en-US" dirty="0" smtClean="0"/>
              <a:t>sessions</a:t>
            </a:r>
            <a:endParaRPr lang="en-US" dirty="0"/>
          </a:p>
          <a:p>
            <a:pPr marL="758825" lvl="1" indent="-517525"/>
            <a:r>
              <a:rPr lang="en-US" dirty="0" smtClean="0"/>
              <a:t>Microsoft </a:t>
            </a:r>
            <a:r>
              <a:rPr lang="en-US" dirty="0"/>
              <a:t>Virtual Academy </a:t>
            </a:r>
            <a:r>
              <a:rPr lang="en-US" dirty="0" smtClean="0"/>
              <a:t>courses</a:t>
            </a:r>
            <a:endParaRPr lang="en-US" dirty="0"/>
          </a:p>
          <a:p>
            <a:pPr marL="758825" lvl="1" indent="-517525"/>
            <a:r>
              <a:rPr lang="en-US" dirty="0" smtClean="0"/>
              <a:t>Books</a:t>
            </a:r>
            <a:endParaRPr lang="en-US" dirty="0"/>
          </a:p>
          <a:p>
            <a:pPr marL="758825" lvl="1" indent="-517525"/>
            <a:r>
              <a:rPr lang="en-US" dirty="0" smtClean="0"/>
              <a:t>Blogs</a:t>
            </a:r>
            <a:endParaRPr lang="en-US" dirty="0"/>
          </a:p>
        </p:txBody>
      </p:sp>
      <p:sp>
        <p:nvSpPr>
          <p:cNvPr id="3" name="Title 2"/>
          <p:cNvSpPr>
            <a:spLocks noGrp="1"/>
          </p:cNvSpPr>
          <p:nvPr>
            <p:ph type="title"/>
          </p:nvPr>
        </p:nvSpPr>
        <p:spPr/>
        <p:txBody>
          <a:bodyPr/>
          <a:lstStyle/>
          <a:p>
            <a:r>
              <a:rPr lang="en-US" dirty="0"/>
              <a:t>Key </a:t>
            </a:r>
            <a:r>
              <a:rPr lang="en-US" dirty="0" smtClean="0"/>
              <a:t>takeaways</a:t>
            </a:r>
            <a:endParaRPr lang="en-US" dirty="0"/>
          </a:p>
        </p:txBody>
      </p:sp>
    </p:spTree>
    <p:extLst>
      <p:ext uri="{BB962C8B-B14F-4D97-AF65-F5344CB8AC3E}">
        <p14:creationId xmlns:p14="http://schemas.microsoft.com/office/powerpoint/2010/main" val="36681656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a:spLocks noChangeAspect="1" noChangeArrowheads="1"/>
          </p:cNvSpPr>
          <p:nvPr/>
        </p:nvSpPr>
        <p:spPr bwMode="auto">
          <a:xfrm>
            <a:off x="6946938" y="6505357"/>
            <a:ext cx="4943399" cy="261610"/>
          </a:xfrm>
          <a:prstGeom prst="rect">
            <a:avLst/>
          </a:prstGeom>
          <a:noFill/>
          <a:ln w="12700">
            <a:noFill/>
            <a:miter lim="800000"/>
            <a:headEnd/>
            <a:tailEnd/>
          </a:ln>
        </p:spPr>
        <p:txBody>
          <a:bodyPr wrap="square">
            <a:spAutoFit/>
          </a:bodyPr>
          <a:lstStyle/>
          <a:p>
            <a:pPr defTabSz="932559" eaLnBrk="0" hangingPunct="0"/>
            <a:r>
              <a:rPr lang="en-US" sz="1100" dirty="0">
                <a:solidFill>
                  <a:srgbClr val="FFFFFF"/>
                </a:solidFill>
                <a:latin typeface="Segoe UI Semilight" panose="020B0402040204020203" pitchFamily="34" charset="0"/>
                <a:cs typeface="Segoe UI Semilight" panose="020B0402040204020203" pitchFamily="34" charset="0"/>
              </a:rPr>
              <a:t>Gartner Security Conference presentation "Operation Zero Downtime," D. </a:t>
            </a:r>
            <a:r>
              <a:rPr lang="en-US" sz="1100" dirty="0" smtClean="0">
                <a:solidFill>
                  <a:srgbClr val="FFFFFF"/>
                </a:solidFill>
                <a:latin typeface="Segoe UI Semilight" panose="020B0402040204020203" pitchFamily="34" charset="0"/>
                <a:cs typeface="Segoe UI Semilight" panose="020B0402040204020203" pitchFamily="34" charset="0"/>
              </a:rPr>
              <a:t>Scott </a:t>
            </a:r>
            <a:endParaRPr lang="en-US" sz="1100" dirty="0">
              <a:solidFill>
                <a:srgbClr val="FFFFFF"/>
              </a:solidFill>
              <a:latin typeface="Segoe UI Semilight" panose="020B0402040204020203" pitchFamily="34" charset="0"/>
              <a:cs typeface="Segoe UI Semilight" panose="020B0402040204020203" pitchFamily="34" charset="0"/>
            </a:endParaRPr>
          </a:p>
        </p:txBody>
      </p:sp>
      <p:grpSp>
        <p:nvGrpSpPr>
          <p:cNvPr id="10244" name="Group 10243"/>
          <p:cNvGrpSpPr/>
          <p:nvPr/>
        </p:nvGrpSpPr>
        <p:grpSpPr>
          <a:xfrm>
            <a:off x="4134331" y="1163124"/>
            <a:ext cx="4608512" cy="1194844"/>
            <a:chOff x="3938860" y="1163124"/>
            <a:chExt cx="4608512" cy="1194844"/>
          </a:xfrm>
        </p:grpSpPr>
        <p:sp>
          <p:nvSpPr>
            <p:cNvPr id="8" name="Left-Right Arrow 7"/>
            <p:cNvSpPr/>
            <p:nvPr/>
          </p:nvSpPr>
          <p:spPr bwMode="auto">
            <a:xfrm>
              <a:off x="3938860" y="1163124"/>
              <a:ext cx="4608512" cy="119484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xt Box 15"/>
            <p:cNvSpPr txBox="1">
              <a:spLocks noChangeArrowheads="1"/>
            </p:cNvSpPr>
            <p:nvPr/>
          </p:nvSpPr>
          <p:spPr bwMode="auto">
            <a:xfrm>
              <a:off x="5401009" y="1585381"/>
              <a:ext cx="1684214" cy="350330"/>
            </a:xfrm>
            <a:prstGeom prst="rect">
              <a:avLst/>
            </a:prstGeom>
            <a:noFill/>
            <a:ln w="12700">
              <a:noFill/>
              <a:miter lim="800000"/>
              <a:headEnd/>
              <a:tailEnd/>
            </a:ln>
            <a:effectLst/>
          </p:spPr>
          <p:txBody>
            <a:bodyPr wrap="square" anchor="ctr">
              <a:spAutoFit/>
            </a:bodyPr>
            <a:lstStyle/>
            <a:p>
              <a:pPr algn="ctr" defTabSz="932559" eaLnBrk="0" hangingPunct="0">
                <a:defRPr/>
              </a:pPr>
              <a:r>
                <a:rPr lang="en-US" sz="1632" dirty="0">
                  <a:gradFill>
                    <a:gsLst>
                      <a:gs pos="0">
                        <a:srgbClr val="FFFFFF"/>
                      </a:gs>
                      <a:gs pos="100000">
                        <a:srgbClr val="FFFFFF"/>
                      </a:gs>
                    </a:gsLst>
                    <a:lin ang="5400000" scaled="0"/>
                  </a:gradFill>
                  <a:latin typeface="Segoe" pitchFamily="34" charset="0"/>
                </a:rPr>
                <a:t>OPERATIONS</a:t>
              </a:r>
              <a:endParaRPr lang="en-US" sz="1836" dirty="0">
                <a:gradFill>
                  <a:gsLst>
                    <a:gs pos="0">
                      <a:srgbClr val="FFFFFF"/>
                    </a:gs>
                    <a:gs pos="100000">
                      <a:srgbClr val="FFFFFF"/>
                    </a:gs>
                  </a:gsLst>
                  <a:lin ang="5400000" scaled="0"/>
                </a:gradFill>
                <a:effectLst>
                  <a:outerShdw blurRad="38100" dist="38100" dir="2700000" algn="tl">
                    <a:srgbClr val="000000"/>
                  </a:outerShdw>
                </a:effectLst>
                <a:latin typeface="Segoe" pitchFamily="34" charset="0"/>
              </a:endParaRPr>
            </a:p>
          </p:txBody>
        </p:sp>
      </p:grpSp>
      <p:sp>
        <p:nvSpPr>
          <p:cNvPr id="3" name="Title 2"/>
          <p:cNvSpPr>
            <a:spLocks noGrp="1"/>
          </p:cNvSpPr>
          <p:nvPr>
            <p:ph type="title"/>
          </p:nvPr>
        </p:nvSpPr>
        <p:spPr/>
        <p:txBody>
          <a:bodyPr/>
          <a:lstStyle/>
          <a:p>
            <a:r>
              <a:rPr lang="en-US" sz="5000" dirty="0" smtClean="0"/>
              <a:t>People/Process is what % of downtime?</a:t>
            </a:r>
            <a:endParaRPr lang="da-DK" sz="5000" dirty="0"/>
          </a:p>
        </p:txBody>
      </p:sp>
      <p:grpSp>
        <p:nvGrpSpPr>
          <p:cNvPr id="94" name="Group 1"/>
          <p:cNvGrpSpPr/>
          <p:nvPr/>
        </p:nvGrpSpPr>
        <p:grpSpPr>
          <a:xfrm>
            <a:off x="1518596" y="2376810"/>
            <a:ext cx="5524234" cy="2353236"/>
            <a:chOff x="1518596" y="2376810"/>
            <a:chExt cx="5524234" cy="2353236"/>
          </a:xfrm>
        </p:grpSpPr>
        <p:grpSp>
          <p:nvGrpSpPr>
            <p:cNvPr id="91" name="Group 5"/>
            <p:cNvGrpSpPr/>
            <p:nvPr/>
          </p:nvGrpSpPr>
          <p:grpSpPr>
            <a:xfrm>
              <a:off x="4270777" y="3121281"/>
              <a:ext cx="2772053" cy="1608765"/>
              <a:chOff x="4270777" y="3121281"/>
              <a:chExt cx="2772053" cy="1608765"/>
            </a:xfrm>
          </p:grpSpPr>
          <p:sp>
            <p:nvSpPr>
              <p:cNvPr id="69" name="Freeform 14"/>
              <p:cNvSpPr/>
              <p:nvPr/>
            </p:nvSpPr>
            <p:spPr bwMode="auto">
              <a:xfrm rot="18900000">
                <a:off x="4270777" y="3121281"/>
                <a:ext cx="2772053" cy="1608765"/>
              </a:xfrm>
              <a:custGeom>
                <a:avLst/>
                <a:gdLst>
                  <a:gd name="connsiteX0" fmla="*/ 2772053 w 2772053"/>
                  <a:gd name="connsiteY0" fmla="*/ 451936 h 1608765"/>
                  <a:gd name="connsiteX1" fmla="*/ 1615225 w 2772053"/>
                  <a:gd name="connsiteY1" fmla="*/ 1608765 h 1608765"/>
                  <a:gd name="connsiteX2" fmla="*/ 0 w 2772053"/>
                  <a:gd name="connsiteY2" fmla="*/ 1608765 h 1608765"/>
                  <a:gd name="connsiteX3" fmla="*/ 5843 w 2772053"/>
                  <a:gd name="connsiteY3" fmla="*/ 1486403 h 1608765"/>
                  <a:gd name="connsiteX4" fmla="*/ 479831 w 2772053"/>
                  <a:gd name="connsiteY4" fmla="*/ 481511 h 1608765"/>
                  <a:gd name="connsiteX5" fmla="*/ 2679916 w 2772053"/>
                  <a:gd name="connsiteY5" fmla="*/ 368657 h 1608765"/>
                  <a:gd name="connsiteX6" fmla="*/ 2772053 w 2772053"/>
                  <a:gd name="connsiteY6" fmla="*/ 451936 h 16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2053" h="1608765">
                    <a:moveTo>
                      <a:pt x="2772053" y="451936"/>
                    </a:moveTo>
                    <a:lnTo>
                      <a:pt x="1615225" y="1608765"/>
                    </a:lnTo>
                    <a:lnTo>
                      <a:pt x="0" y="1608765"/>
                    </a:lnTo>
                    <a:lnTo>
                      <a:pt x="5843" y="1486403"/>
                    </a:lnTo>
                    <a:cubicBezTo>
                      <a:pt x="40953" y="1119626"/>
                      <a:pt x="198949" y="762393"/>
                      <a:pt x="479831" y="481511"/>
                    </a:cubicBezTo>
                    <a:cubicBezTo>
                      <a:pt x="1081720" y="-120378"/>
                      <a:pt x="2034202" y="-157996"/>
                      <a:pt x="2679916" y="368657"/>
                    </a:cubicBezTo>
                    <a:lnTo>
                      <a:pt x="2772053" y="451936"/>
                    </a:lnTo>
                    <a:close/>
                  </a:path>
                </a:pathLst>
              </a:cu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16"/>
              <p:cNvSpPr txBox="1"/>
              <p:nvPr/>
            </p:nvSpPr>
            <p:spPr>
              <a:xfrm>
                <a:off x="5090863" y="3625191"/>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rgbClr val="FFFFFF"/>
                        </a:gs>
                        <a:gs pos="30000">
                          <a:srgbClr val="FFFFFF"/>
                        </a:gs>
                      </a:gsLst>
                      <a:lin ang="5400000" scaled="0"/>
                    </a:gradFill>
                  </a:rPr>
                  <a:t>40%</a:t>
                </a:r>
              </a:p>
            </p:txBody>
          </p:sp>
        </p:grpSp>
        <p:grpSp>
          <p:nvGrpSpPr>
            <p:cNvPr id="93" name="Group 6"/>
            <p:cNvGrpSpPr/>
            <p:nvPr/>
          </p:nvGrpSpPr>
          <p:grpSpPr>
            <a:xfrm>
              <a:off x="1518596" y="2376810"/>
              <a:ext cx="3789811" cy="1476986"/>
              <a:chOff x="1518596" y="2376810"/>
              <a:chExt cx="3789811" cy="1476986"/>
            </a:xfrm>
          </p:grpSpPr>
          <p:sp>
            <p:nvSpPr>
              <p:cNvPr id="5" name="Rectangle 9"/>
              <p:cNvSpPr>
                <a:spLocks noChangeArrowheads="1"/>
              </p:cNvSpPr>
              <p:nvPr/>
            </p:nvSpPr>
            <p:spPr bwMode="auto">
              <a:xfrm>
                <a:off x="1602742" y="2985866"/>
                <a:ext cx="3007580"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Change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management</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marL="234950" indent="-234950" defTabSz="932559">
                  <a:lnSpc>
                    <a:spcPct val="80000"/>
                  </a:lnSpc>
                  <a:spcBef>
                    <a:spcPct val="20000"/>
                  </a:spcBef>
                  <a:buFont typeface="Arial" panose="020B0604020202020204" pitchFamily="34" charset="0"/>
                  <a:buChar char="•"/>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Overloaded</a:t>
                </a:r>
              </a:p>
              <a:p>
                <a:pPr marL="234950" indent="-234950" defTabSz="932559">
                  <a:lnSpc>
                    <a:spcPct val="80000"/>
                  </a:lnSpc>
                  <a:spcBef>
                    <a:spcPct val="20000"/>
                  </a:spcBef>
                  <a:buFont typeface="Arial" panose="020B0604020202020204" pitchFamily="34" charset="0"/>
                  <a:buChar char="•"/>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Weak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problem detection</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cxnSp>
            <p:nvCxnSpPr>
              <p:cNvPr id="34" name="Straight Connector 11"/>
              <p:cNvCxnSpPr/>
              <p:nvPr/>
            </p:nvCxnSpPr>
            <p:spPr>
              <a:xfrm>
                <a:off x="1681733" y="2864934"/>
                <a:ext cx="3052129" cy="0"/>
              </a:xfrm>
              <a:prstGeom prst="line">
                <a:avLst/>
              </a:prstGeom>
              <a:ln w="19050">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2"/>
              <p:cNvCxnSpPr/>
              <p:nvPr/>
            </p:nvCxnSpPr>
            <p:spPr>
              <a:xfrm>
                <a:off x="4733862" y="2864934"/>
                <a:ext cx="574545" cy="416304"/>
              </a:xfrm>
              <a:prstGeom prst="line">
                <a:avLst/>
              </a:prstGeom>
              <a:ln w="19050">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13"/>
              <p:cNvSpPr txBox="1"/>
              <p:nvPr/>
            </p:nvSpPr>
            <p:spPr>
              <a:xfrm>
                <a:off x="1518596" y="2376810"/>
                <a:ext cx="2897012"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APPLICATION FAILURE</a:t>
                </a:r>
              </a:p>
            </p:txBody>
          </p:sp>
        </p:grpSp>
      </p:grpSp>
      <p:grpSp>
        <p:nvGrpSpPr>
          <p:cNvPr id="10243" name="Group 26"/>
          <p:cNvGrpSpPr/>
          <p:nvPr/>
        </p:nvGrpSpPr>
        <p:grpSpPr>
          <a:xfrm>
            <a:off x="2232441" y="4738196"/>
            <a:ext cx="5002550" cy="1776904"/>
            <a:chOff x="2232441" y="4738196"/>
            <a:chExt cx="5002550" cy="1776904"/>
          </a:xfrm>
        </p:grpSpPr>
        <p:sp>
          <p:nvSpPr>
            <p:cNvPr id="11" name="Rectangle 27"/>
            <p:cNvSpPr>
              <a:spLocks noChangeArrowheads="1"/>
            </p:cNvSpPr>
            <p:nvPr/>
          </p:nvSpPr>
          <p:spPr bwMode="auto">
            <a:xfrm>
              <a:off x="2339721" y="5647170"/>
              <a:ext cx="3164031"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Hardware/OS</a:t>
              </a: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Network</a:t>
              </a: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and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disaster</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8" name="Freeform 28"/>
            <p:cNvSpPr/>
            <p:nvPr/>
          </p:nvSpPr>
          <p:spPr bwMode="auto">
            <a:xfrm rot="18900000">
              <a:off x="5636074" y="4738196"/>
              <a:ext cx="1598917" cy="1589074"/>
            </a:xfrm>
            <a:custGeom>
              <a:avLst/>
              <a:gdLst>
                <a:gd name="connsiteX0" fmla="*/ 1590760 w 1598917"/>
                <a:gd name="connsiteY0" fmla="*/ 0 h 1589074"/>
                <a:gd name="connsiteX1" fmla="*/ 1598917 w 1598917"/>
                <a:gd name="connsiteY1" fmla="*/ 8157 h 1589074"/>
                <a:gd name="connsiteX2" fmla="*/ 1598917 w 1598917"/>
                <a:gd name="connsiteY2" fmla="*/ 1589074 h 1589074"/>
                <a:gd name="connsiteX3" fmla="*/ 1483880 w 1598917"/>
                <a:gd name="connsiteY3" fmla="*/ 1583581 h 1589074"/>
                <a:gd name="connsiteX4" fmla="*/ 478988 w 1598917"/>
                <a:gd name="connsiteY4" fmla="*/ 1109593 h 1589074"/>
                <a:gd name="connsiteX5" fmla="*/ 5000 w 1598917"/>
                <a:gd name="connsiteY5" fmla="*/ 104701 h 1589074"/>
                <a:gd name="connsiteX6" fmla="*/ 0 w 1598917"/>
                <a:gd name="connsiteY6" fmla="*/ 0 h 1589074"/>
                <a:gd name="connsiteX7" fmla="*/ 1590760 w 1598917"/>
                <a:gd name="connsiteY7" fmla="*/ 0 h 158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917" h="1589074">
                  <a:moveTo>
                    <a:pt x="1590760" y="0"/>
                  </a:moveTo>
                  <a:lnTo>
                    <a:pt x="1598917" y="8157"/>
                  </a:lnTo>
                  <a:lnTo>
                    <a:pt x="1598917" y="1589074"/>
                  </a:lnTo>
                  <a:lnTo>
                    <a:pt x="1483880" y="1583581"/>
                  </a:lnTo>
                  <a:cubicBezTo>
                    <a:pt x="1117103" y="1548471"/>
                    <a:pt x="759870" y="1390475"/>
                    <a:pt x="478988" y="1109593"/>
                  </a:cubicBezTo>
                  <a:cubicBezTo>
                    <a:pt x="198106" y="828711"/>
                    <a:pt x="40110" y="471478"/>
                    <a:pt x="5000" y="104701"/>
                  </a:cubicBezTo>
                  <a:lnTo>
                    <a:pt x="0" y="0"/>
                  </a:lnTo>
                  <a:lnTo>
                    <a:pt x="1590760" y="0"/>
                  </a:ln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 name="TextBox 29"/>
            <p:cNvSpPr txBox="1"/>
            <p:nvPr/>
          </p:nvSpPr>
          <p:spPr>
            <a:xfrm>
              <a:off x="5902668" y="4965006"/>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rgbClr val="FFFFFF"/>
                      </a:gs>
                      <a:gs pos="30000">
                        <a:srgbClr val="FFFFFF"/>
                      </a:gs>
                    </a:gsLst>
                    <a:lin ang="5400000" scaled="0"/>
                  </a:gradFill>
                </a:rPr>
                <a:t>2</a:t>
              </a:r>
              <a:r>
                <a:rPr lang="en-US" sz="3200" dirty="0" smtClean="0">
                  <a:gradFill>
                    <a:gsLst>
                      <a:gs pos="2917">
                        <a:srgbClr val="FFFFFF"/>
                      </a:gs>
                      <a:gs pos="30000">
                        <a:srgbClr val="FFFFFF"/>
                      </a:gs>
                    </a:gsLst>
                    <a:lin ang="5400000" scaled="0"/>
                  </a:gradFill>
                </a:rPr>
                <a:t>0%</a:t>
              </a:r>
            </a:p>
          </p:txBody>
        </p:sp>
        <p:cxnSp>
          <p:nvCxnSpPr>
            <p:cNvPr id="83" name="Straight Connector 30"/>
            <p:cNvCxnSpPr/>
            <p:nvPr/>
          </p:nvCxnSpPr>
          <p:spPr>
            <a:xfrm>
              <a:off x="2415540" y="5533411"/>
              <a:ext cx="334549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31"/>
            <p:cNvSpPr txBox="1"/>
            <p:nvPr/>
          </p:nvSpPr>
          <p:spPr>
            <a:xfrm>
              <a:off x="2232441" y="5017827"/>
              <a:ext cx="1152880"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OTHER</a:t>
              </a:r>
            </a:p>
          </p:txBody>
        </p:sp>
      </p:grpSp>
      <p:grpSp>
        <p:nvGrpSpPr>
          <p:cNvPr id="10241" name="Group 39"/>
          <p:cNvGrpSpPr/>
          <p:nvPr/>
        </p:nvGrpSpPr>
        <p:grpSpPr>
          <a:xfrm>
            <a:off x="6410870" y="2376810"/>
            <a:ext cx="5320642" cy="2930805"/>
            <a:chOff x="6410870" y="2376810"/>
            <a:chExt cx="5320642" cy="2930805"/>
          </a:xfrm>
        </p:grpSpPr>
        <p:sp>
          <p:nvSpPr>
            <p:cNvPr id="4" name="Rectangle 40"/>
            <p:cNvSpPr>
              <a:spLocks noChangeArrowheads="1"/>
            </p:cNvSpPr>
            <p:nvPr/>
          </p:nvSpPr>
          <p:spPr bwMode="auto">
            <a:xfrm>
              <a:off x="9067838" y="2985866"/>
              <a:ext cx="2663674"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Forget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something</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Lack of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procedures</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Backup </a:t>
              </a:r>
              <a:r>
                <a:rPr lang="en-US"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errors/security</a:t>
              </a: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10240" name="Group 41"/>
            <p:cNvGrpSpPr/>
            <p:nvPr/>
          </p:nvGrpSpPr>
          <p:grpSpPr>
            <a:xfrm>
              <a:off x="6410870" y="2536054"/>
              <a:ext cx="1598429" cy="2771561"/>
              <a:chOff x="6410870" y="2536054"/>
              <a:chExt cx="1598429" cy="2771561"/>
            </a:xfrm>
          </p:grpSpPr>
          <p:sp>
            <p:nvSpPr>
              <p:cNvPr id="70" name="Freeform 45"/>
              <p:cNvSpPr/>
              <p:nvPr/>
            </p:nvSpPr>
            <p:spPr bwMode="auto">
              <a:xfrm rot="18900000">
                <a:off x="6410870" y="2536054"/>
                <a:ext cx="1598429" cy="2771561"/>
              </a:xfrm>
              <a:custGeom>
                <a:avLst/>
                <a:gdLst>
                  <a:gd name="connsiteX0" fmla="*/ 1146491 w 1598429"/>
                  <a:gd name="connsiteY0" fmla="*/ 0 h 2771561"/>
                  <a:gd name="connsiteX1" fmla="*/ 1229772 w 1598429"/>
                  <a:gd name="connsiteY1" fmla="*/ 92139 h 2771561"/>
                  <a:gd name="connsiteX2" fmla="*/ 1116918 w 1598429"/>
                  <a:gd name="connsiteY2" fmla="*/ 2292224 h 2771561"/>
                  <a:gd name="connsiteX3" fmla="*/ 112026 w 1598429"/>
                  <a:gd name="connsiteY3" fmla="*/ 2766212 h 2771561"/>
                  <a:gd name="connsiteX4" fmla="*/ 0 w 1598429"/>
                  <a:gd name="connsiteY4" fmla="*/ 2771561 h 2771561"/>
                  <a:gd name="connsiteX5" fmla="*/ 0 w 1598429"/>
                  <a:gd name="connsiteY5" fmla="*/ 1146491 h 2771561"/>
                  <a:gd name="connsiteX6" fmla="*/ 1146491 w 1598429"/>
                  <a:gd name="connsiteY6" fmla="*/ 0 h 277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8429" h="2771561">
                    <a:moveTo>
                      <a:pt x="1146491" y="0"/>
                    </a:moveTo>
                    <a:lnTo>
                      <a:pt x="1229772" y="92139"/>
                    </a:lnTo>
                    <a:cubicBezTo>
                      <a:pt x="1756426" y="737853"/>
                      <a:pt x="1718807" y="1690335"/>
                      <a:pt x="1116918" y="2292224"/>
                    </a:cubicBezTo>
                    <a:cubicBezTo>
                      <a:pt x="836036" y="2573106"/>
                      <a:pt x="478803" y="2731102"/>
                      <a:pt x="112026" y="2766212"/>
                    </a:cubicBezTo>
                    <a:lnTo>
                      <a:pt x="0" y="2771561"/>
                    </a:lnTo>
                    <a:lnTo>
                      <a:pt x="0" y="1146491"/>
                    </a:lnTo>
                    <a:lnTo>
                      <a:pt x="1146491"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46"/>
              <p:cNvSpPr txBox="1"/>
              <p:nvPr/>
            </p:nvSpPr>
            <p:spPr>
              <a:xfrm>
                <a:off x="6551982" y="3625191"/>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rgbClr val="FFFFFF"/>
                        </a:gs>
                        <a:gs pos="30000">
                          <a:srgbClr val="FFFFFF"/>
                        </a:gs>
                      </a:gsLst>
                      <a:lin ang="5400000" scaled="0"/>
                    </a:gradFill>
                  </a:rPr>
                  <a:t>40%</a:t>
                </a:r>
              </a:p>
            </p:txBody>
          </p:sp>
        </p:grpSp>
        <p:cxnSp>
          <p:nvCxnSpPr>
            <p:cNvPr id="92" name="Straight Connector 42"/>
            <p:cNvCxnSpPr/>
            <p:nvPr/>
          </p:nvCxnSpPr>
          <p:spPr>
            <a:xfrm>
              <a:off x="8320261" y="2864934"/>
              <a:ext cx="2927177" cy="0"/>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3"/>
            <p:cNvCxnSpPr/>
            <p:nvPr/>
          </p:nvCxnSpPr>
          <p:spPr>
            <a:xfrm flipH="1">
              <a:off x="7700373" y="2859881"/>
              <a:ext cx="626858" cy="493178"/>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44"/>
            <p:cNvSpPr txBox="1"/>
            <p:nvPr/>
          </p:nvSpPr>
          <p:spPr>
            <a:xfrm>
              <a:off x="8939059" y="2376810"/>
              <a:ext cx="2462469"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OPERATOR ERROR</a:t>
              </a:r>
            </a:p>
          </p:txBody>
        </p:sp>
      </p:grpSp>
      <p:grpSp>
        <p:nvGrpSpPr>
          <p:cNvPr id="10249" name="Group 10248"/>
          <p:cNvGrpSpPr/>
          <p:nvPr/>
        </p:nvGrpSpPr>
        <p:grpSpPr>
          <a:xfrm>
            <a:off x="11027127" y="336407"/>
            <a:ext cx="1288454" cy="1003164"/>
            <a:chOff x="8780784" y="4217342"/>
            <a:chExt cx="1288454" cy="1003164"/>
          </a:xfrm>
        </p:grpSpPr>
        <p:sp>
          <p:nvSpPr>
            <p:cNvPr id="114" name="Rectangle 113"/>
            <p:cNvSpPr/>
            <p:nvPr/>
          </p:nvSpPr>
          <p:spPr bwMode="auto">
            <a:xfrm>
              <a:off x="8780784" y="4217342"/>
              <a:ext cx="1288454" cy="10031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 rIns="18288" bIns="4572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
              </a:r>
              <a:br>
                <a:rPr lang="en-US" sz="1200" dirty="0" smtClean="0">
                  <a:gradFill>
                    <a:gsLst>
                      <a:gs pos="0">
                        <a:srgbClr val="FFFFFF"/>
                      </a:gs>
                      <a:gs pos="100000">
                        <a:srgbClr val="FFFFFF"/>
                      </a:gs>
                    </a:gsLst>
                    <a:lin ang="5400000" scaled="0"/>
                  </a:gradFill>
                  <a:ea typeface="Segoe UI" pitchFamily="34" charset="0"/>
                  <a:cs typeface="Segoe UI" pitchFamily="34" charset="0"/>
                </a:rPr>
              </a:br>
              <a:r>
                <a:rPr lang="en-US" sz="1200" dirty="0" smtClean="0">
                  <a:gradFill>
                    <a:gsLst>
                      <a:gs pos="0">
                        <a:srgbClr val="FFFFFF"/>
                      </a:gs>
                      <a:gs pos="100000">
                        <a:srgbClr val="FFFFFF"/>
                      </a:gs>
                    </a:gsLst>
                    <a:lin ang="5400000" scaled="0"/>
                  </a:gradFill>
                  <a:ea typeface="Segoe UI" pitchFamily="34" charset="0"/>
                  <a:cs typeface="Segoe UI" pitchFamily="34" charset="0"/>
                </a:rPr>
                <a:t/>
              </a:r>
              <a:br>
                <a:rPr lang="en-US" sz="1200" dirty="0" smtClean="0">
                  <a:gradFill>
                    <a:gsLst>
                      <a:gs pos="0">
                        <a:srgbClr val="FFFFFF"/>
                      </a:gs>
                      <a:gs pos="100000">
                        <a:srgbClr val="FFFFFF"/>
                      </a:gs>
                    </a:gsLst>
                    <a:lin ang="5400000" scaled="0"/>
                  </a:gradFill>
                  <a:ea typeface="Segoe UI" pitchFamily="34" charset="0"/>
                  <a:cs typeface="Segoe UI" pitchFamily="34" charset="0"/>
                </a:rPr>
              </a:br>
              <a:r>
                <a:rPr lang="en-US" sz="1600" dirty="0" smtClean="0">
                  <a:gradFill>
                    <a:gsLst>
                      <a:gs pos="0">
                        <a:srgbClr val="FFFFFF"/>
                      </a:gs>
                      <a:gs pos="100000">
                        <a:srgbClr val="FFFFFF"/>
                      </a:gs>
                    </a:gsLst>
                    <a:lin ang="5400000" scaled="0"/>
                  </a:gradFill>
                  <a:ea typeface="Segoe UI" pitchFamily="34" charset="0"/>
                  <a:cs typeface="Segoe UI" pitchFamily="34" charset="0"/>
                </a:rPr>
                <a:t>PROCESS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17"/>
            <p:cNvSpPr>
              <a:spLocks noEditPoints="1"/>
            </p:cNvSpPr>
            <p:nvPr/>
          </p:nvSpPr>
          <p:spPr bwMode="black">
            <a:xfrm>
              <a:off x="9161440" y="4289797"/>
              <a:ext cx="527141" cy="52774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707669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par>
                                <p:cTn id="12" presetID="10" presetClass="entr" presetSubtype="0" fill="hold" nodeType="withEffect">
                                  <p:stCondLst>
                                    <p:cond delay="1000"/>
                                  </p:stCondLst>
                                  <p:childTnLst>
                                    <p:set>
                                      <p:cBhvr>
                                        <p:cTn id="13" dur="1" fill="hold">
                                          <p:stCondLst>
                                            <p:cond delay="0"/>
                                          </p:stCondLst>
                                        </p:cTn>
                                        <p:tgtEl>
                                          <p:spTgt spid="10241"/>
                                        </p:tgtEl>
                                        <p:attrNameLst>
                                          <p:attrName>style.visibility</p:attrName>
                                        </p:attrNameLst>
                                      </p:cBhvr>
                                      <p:to>
                                        <p:strVal val="visible"/>
                                      </p:to>
                                    </p:set>
                                    <p:animEffect transition="in" filter="fade">
                                      <p:cBhvr>
                                        <p:cTn id="14" dur="500"/>
                                        <p:tgtEl>
                                          <p:spTgt spid="10241"/>
                                        </p:tgtEl>
                                      </p:cBhvr>
                                    </p:animEffect>
                                  </p:childTnLst>
                                </p:cTn>
                              </p:par>
                              <p:par>
                                <p:cTn id="15" presetID="10" presetClass="entr" presetSubtype="0" fill="hold" nodeType="withEffect">
                                  <p:stCondLst>
                                    <p:cond delay="1500"/>
                                  </p:stCondLst>
                                  <p:childTnLst>
                                    <p:set>
                                      <p:cBhvr>
                                        <p:cTn id="16" dur="1" fill="hold">
                                          <p:stCondLst>
                                            <p:cond delay="0"/>
                                          </p:stCondLst>
                                        </p:cTn>
                                        <p:tgtEl>
                                          <p:spTgt spid="10243"/>
                                        </p:tgtEl>
                                        <p:attrNameLst>
                                          <p:attrName>style.visibility</p:attrName>
                                        </p:attrNameLst>
                                      </p:cBhvr>
                                      <p:to>
                                        <p:strVal val="visible"/>
                                      </p:to>
                                    </p:set>
                                    <p:animEffect transition="in" filter="fade">
                                      <p:cBhvr>
                                        <p:cTn id="1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19253" b="256"/>
          <a:stretch/>
        </p:blipFill>
        <p:spPr>
          <a:xfrm>
            <a:off x="3914280" y="0"/>
            <a:ext cx="8522195" cy="7016361"/>
          </a:xfrm>
          <a:prstGeom prst="rect">
            <a:avLst/>
          </a:prstGeom>
        </p:spPr>
      </p:pic>
      <p:sp>
        <p:nvSpPr>
          <p:cNvPr id="3" name="TextBox 2"/>
          <p:cNvSpPr txBox="1"/>
          <p:nvPr/>
        </p:nvSpPr>
        <p:spPr>
          <a:xfrm>
            <a:off x="-3502843" y="7313686"/>
            <a:ext cx="2808312"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smtClean="0">
              <a:gradFill>
                <a:gsLst>
                  <a:gs pos="2917">
                    <a:srgbClr val="FFFFFF"/>
                  </a:gs>
                  <a:gs pos="30000">
                    <a:srgbClr val="FFFFFF"/>
                  </a:gs>
                </a:gsLst>
                <a:lin ang="5400000" scaled="0"/>
              </a:gradFill>
            </a:endParaRPr>
          </a:p>
        </p:txBody>
      </p:sp>
      <p:sp>
        <p:nvSpPr>
          <p:cNvPr id="11" name="Title 10"/>
          <p:cNvSpPr>
            <a:spLocks noGrp="1"/>
          </p:cNvSpPr>
          <p:nvPr>
            <p:ph type="title"/>
          </p:nvPr>
        </p:nvSpPr>
        <p:spPr>
          <a:xfrm>
            <a:off x="256681" y="2590391"/>
            <a:ext cx="3657599" cy="1626951"/>
          </a:xfrm>
        </p:spPr>
        <p:txBody>
          <a:bodyPr/>
          <a:lstStyle/>
          <a:p>
            <a:r>
              <a:rPr lang="en-US" sz="4400" dirty="0" smtClean="0"/>
              <a:t>What some </a:t>
            </a:r>
            <a:br>
              <a:rPr lang="en-US" sz="4400" dirty="0" smtClean="0"/>
            </a:br>
            <a:r>
              <a:rPr lang="en-US" sz="4400" dirty="0" smtClean="0"/>
              <a:t>developers </a:t>
            </a:r>
            <a:r>
              <a:rPr lang="en-US" sz="4400" dirty="0"/>
              <a:t>d</a:t>
            </a:r>
            <a:r>
              <a:rPr lang="en-US" sz="4400" dirty="0" smtClean="0"/>
              <a:t>o</a:t>
            </a:r>
            <a:endParaRPr lang="en-US" sz="4400" dirty="0"/>
          </a:p>
        </p:txBody>
      </p:sp>
      <p:grpSp>
        <p:nvGrpSpPr>
          <p:cNvPr id="17" name="Group 16"/>
          <p:cNvGrpSpPr/>
          <p:nvPr/>
        </p:nvGrpSpPr>
        <p:grpSpPr>
          <a:xfrm>
            <a:off x="4202013" y="296863"/>
            <a:ext cx="3744416" cy="3440951"/>
            <a:chOff x="4202013" y="296863"/>
            <a:chExt cx="3744416" cy="3440951"/>
          </a:xfrm>
        </p:grpSpPr>
        <p:sp>
          <p:nvSpPr>
            <p:cNvPr id="14" name="Rectangle 13"/>
            <p:cNvSpPr/>
            <p:nvPr/>
          </p:nvSpPr>
          <p:spPr bwMode="auto">
            <a:xfrm>
              <a:off x="4202013" y="296863"/>
              <a:ext cx="3744416" cy="27432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I’m running our company application on some machines under my desk and </a:t>
              </a: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r>
              <a:b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b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I </a:t>
              </a: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hope no one notices</a:t>
              </a: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a:t>
              </a:r>
              <a:endPar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5" name="Right Triangle 14"/>
            <p:cNvSpPr/>
            <p:nvPr/>
          </p:nvSpPr>
          <p:spPr bwMode="auto">
            <a:xfrm rot="10800000">
              <a:off x="6672450" y="3040063"/>
              <a:ext cx="864096"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87240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800" fill="hold"/>
                                        <p:tgtEl>
                                          <p:spTgt spid="9"/>
                                        </p:tgtEl>
                                        <p:attrNameLst>
                                          <p:attrName>ppt_x</p:attrName>
                                        </p:attrNameLst>
                                      </p:cBhvr>
                                      <p:tavLst>
                                        <p:tav tm="0">
                                          <p:val>
                                            <p:strVal val="1+#ppt_w/2"/>
                                          </p:val>
                                        </p:tav>
                                        <p:tav tm="100000">
                                          <p:val>
                                            <p:strVal val="#ppt_x"/>
                                          </p:val>
                                        </p:tav>
                                      </p:tavLst>
                                    </p:anim>
                                    <p:anim calcmode="lin" valueType="num">
                                      <p:cBhvr additive="base">
                                        <p:cTn id="8" dur="8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10" presetClass="entr" presetSubtype="0" fill="hold" nodeType="afterEffect">
                                  <p:stCondLst>
                                    <p:cond delay="3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Resolving issues </a:t>
            </a:r>
            <a:r>
              <a:rPr lang="en-US" smtClean="0"/>
              <a:t>without </a:t>
            </a:r>
            <a:r>
              <a:rPr lang="en-US" dirty="0"/>
              <a:t>DevOps</a:t>
            </a:r>
          </a:p>
        </p:txBody>
      </p:sp>
      <p:grpSp>
        <p:nvGrpSpPr>
          <p:cNvPr id="12" name="Group 11"/>
          <p:cNvGrpSpPr/>
          <p:nvPr/>
        </p:nvGrpSpPr>
        <p:grpSpPr>
          <a:xfrm>
            <a:off x="6242290" y="1777833"/>
            <a:ext cx="4866644" cy="4224081"/>
            <a:chOff x="6242290" y="1777833"/>
            <a:chExt cx="4866644" cy="4224081"/>
          </a:xfrm>
        </p:grpSpPr>
        <p:pic>
          <p:nvPicPr>
            <p:cNvPr id="4" name="Picture 3"/>
            <p:cNvPicPr>
              <a:picLocks noChangeAspect="1"/>
            </p:cNvPicPr>
            <p:nvPr/>
          </p:nvPicPr>
          <p:blipFill>
            <a:blip r:embed="rId3"/>
            <a:stretch>
              <a:fillRect/>
            </a:stretch>
          </p:blipFill>
          <p:spPr>
            <a:xfrm>
              <a:off x="6242290" y="1777833"/>
              <a:ext cx="4866644" cy="3261596"/>
            </a:xfrm>
            <a:prstGeom prst="rect">
              <a:avLst/>
            </a:prstGeom>
          </p:spPr>
        </p:pic>
        <p:sp>
          <p:nvSpPr>
            <p:cNvPr id="5" name="TextBox 4"/>
            <p:cNvSpPr txBox="1"/>
            <p:nvPr/>
          </p:nvSpPr>
          <p:spPr>
            <a:xfrm>
              <a:off x="7329321" y="5152451"/>
              <a:ext cx="3176348" cy="8494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dirty="0">
                  <a:gradFill>
                    <a:gsLst>
                      <a:gs pos="2917">
                        <a:srgbClr val="FFFFFF"/>
                      </a:gs>
                      <a:gs pos="30000">
                        <a:srgbClr val="FFFFFF"/>
                      </a:gs>
                    </a:gsLst>
                    <a:lin ang="5400000" scaled="0"/>
                  </a:gradFill>
                </a:rPr>
                <a:t>Operations gets notified </a:t>
              </a:r>
              <a:r>
                <a:rPr lang="en-US" dirty="0" smtClean="0">
                  <a:gradFill>
                    <a:gsLst>
                      <a:gs pos="2917">
                        <a:srgbClr val="FFFFFF"/>
                      </a:gs>
                      <a:gs pos="30000">
                        <a:srgbClr val="FFFFFF"/>
                      </a:gs>
                    </a:gsLst>
                    <a:lin ang="5400000" scaled="0"/>
                  </a:gradFill>
                </a:rPr>
                <a:t/>
              </a:r>
              <a:br>
                <a:rPr lang="en-US" dirty="0" smtClean="0">
                  <a:gradFill>
                    <a:gsLst>
                      <a:gs pos="2917">
                        <a:srgbClr val="FFFFFF"/>
                      </a:gs>
                      <a:gs pos="30000">
                        <a:srgbClr val="FFFFFF"/>
                      </a:gs>
                    </a:gsLst>
                    <a:lin ang="5400000" scaled="0"/>
                  </a:gradFill>
                </a:rPr>
              </a:br>
              <a:r>
                <a:rPr lang="en-US" dirty="0" smtClean="0">
                  <a:gradFill>
                    <a:gsLst>
                      <a:gs pos="2917">
                        <a:srgbClr val="FFFFFF"/>
                      </a:gs>
                      <a:gs pos="30000">
                        <a:srgbClr val="FFFFFF"/>
                      </a:gs>
                    </a:gsLst>
                    <a:lin ang="5400000" scaled="0"/>
                  </a:gradFill>
                </a:rPr>
                <a:t>of application </a:t>
              </a:r>
              <a:r>
                <a:rPr lang="en-US" dirty="0">
                  <a:gradFill>
                    <a:gsLst>
                      <a:gs pos="2917">
                        <a:srgbClr val="FFFFFF"/>
                      </a:gs>
                      <a:gs pos="30000">
                        <a:srgbClr val="FFFFFF"/>
                      </a:gs>
                    </a:gsLst>
                    <a:lin ang="5400000" scaled="0"/>
                  </a:gradFill>
                </a:rPr>
                <a:t>problem.</a:t>
              </a:r>
            </a:p>
          </p:txBody>
        </p:sp>
      </p:grpSp>
      <p:grpSp>
        <p:nvGrpSpPr>
          <p:cNvPr id="11" name="Group 10"/>
          <p:cNvGrpSpPr/>
          <p:nvPr/>
        </p:nvGrpSpPr>
        <p:grpSpPr>
          <a:xfrm>
            <a:off x="668817" y="1770363"/>
            <a:ext cx="4901348" cy="4194618"/>
            <a:chOff x="668817" y="1770363"/>
            <a:chExt cx="4901348" cy="4194618"/>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7" y="1770363"/>
              <a:ext cx="4901348" cy="3264678"/>
            </a:xfrm>
            <a:prstGeom prst="rect">
              <a:avLst/>
            </a:prstGeom>
          </p:spPr>
        </p:pic>
        <p:sp>
          <p:nvSpPr>
            <p:cNvPr id="8" name="TextBox 7"/>
            <p:cNvSpPr txBox="1"/>
            <p:nvPr/>
          </p:nvSpPr>
          <p:spPr>
            <a:xfrm>
              <a:off x="1565344" y="5115518"/>
              <a:ext cx="3111602"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Customer finds problem </a:t>
              </a:r>
              <a:br>
                <a:rPr lang="en-US" sz="2000" dirty="0" smtClean="0">
                  <a:gradFill>
                    <a:gsLst>
                      <a:gs pos="2917">
                        <a:srgbClr val="FFFFFF"/>
                      </a:gs>
                      <a:gs pos="30000">
                        <a:srgbClr val="FFFFFF"/>
                      </a:gs>
                    </a:gsLst>
                    <a:lin ang="5400000" scaled="0"/>
                  </a:gradFill>
                </a:rPr>
              </a:br>
              <a:r>
                <a:rPr lang="en-US" sz="2000" dirty="0" smtClean="0">
                  <a:gradFill>
                    <a:gsLst>
                      <a:gs pos="2917">
                        <a:srgbClr val="FFFFFF"/>
                      </a:gs>
                      <a:gs pos="30000">
                        <a:srgbClr val="FFFFFF"/>
                      </a:gs>
                    </a:gsLst>
                    <a:lin ang="5400000" scaled="0"/>
                  </a:gradFill>
                </a:rPr>
                <a:t>with your application.</a:t>
              </a:r>
            </a:p>
          </p:txBody>
        </p:sp>
      </p:grpSp>
      <p:grpSp>
        <p:nvGrpSpPr>
          <p:cNvPr id="22" name="Group 21"/>
          <p:cNvGrpSpPr/>
          <p:nvPr/>
        </p:nvGrpSpPr>
        <p:grpSpPr>
          <a:xfrm>
            <a:off x="-1" y="0"/>
            <a:ext cx="12483783" cy="6994526"/>
            <a:chOff x="-1" y="0"/>
            <a:chExt cx="12483783" cy="6994526"/>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8404" b="2942"/>
            <a:stretch/>
          </p:blipFill>
          <p:spPr>
            <a:xfrm>
              <a:off x="-1" y="0"/>
              <a:ext cx="12483783" cy="6994526"/>
            </a:xfrm>
            <a:prstGeom prst="rect">
              <a:avLst/>
            </a:prstGeom>
          </p:spPr>
        </p:pic>
        <p:sp>
          <p:nvSpPr>
            <p:cNvPr id="13" name="Rectangle 12"/>
            <p:cNvSpPr/>
            <p:nvPr/>
          </p:nvSpPr>
          <p:spPr bwMode="auto">
            <a:xfrm>
              <a:off x="-1" y="1"/>
              <a:ext cx="12436475" cy="5498031"/>
            </a:xfrm>
            <a:prstGeom prst="rect">
              <a:avLst/>
            </a:prstGeom>
            <a:gradFill>
              <a:gsLst>
                <a:gs pos="0">
                  <a:schemeClr val="bg1">
                    <a:alpha val="60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000000"/>
                    </a:gs>
                    <a:gs pos="100000">
                      <a:srgbClr val="000000">
                        <a:alpha val="0"/>
                      </a:srgbClr>
                    </a:gs>
                  </a:gsLst>
                  <a:lin ang="5400000" scaled="0"/>
                </a:gradFill>
                <a:ea typeface="Segoe UI" pitchFamily="34" charset="0"/>
                <a:cs typeface="Segoe UI" pitchFamily="34" charset="0"/>
              </a:endParaRPr>
            </a:p>
          </p:txBody>
        </p:sp>
        <p:sp>
          <p:nvSpPr>
            <p:cNvPr id="17" name="Rectangle 16"/>
            <p:cNvSpPr/>
            <p:nvPr/>
          </p:nvSpPr>
          <p:spPr bwMode="auto">
            <a:xfrm>
              <a:off x="-1" y="6054253"/>
              <a:ext cx="1969765"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DEV</a:t>
              </a:r>
            </a:p>
          </p:txBody>
        </p:sp>
        <p:sp>
          <p:nvSpPr>
            <p:cNvPr id="18" name="Rectangle 17"/>
            <p:cNvSpPr/>
            <p:nvPr/>
          </p:nvSpPr>
          <p:spPr bwMode="auto">
            <a:xfrm>
              <a:off x="10538717" y="6055866"/>
              <a:ext cx="1897758"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OPS</a:t>
              </a:r>
            </a:p>
          </p:txBody>
        </p:sp>
      </p:grpSp>
      <p:grpSp>
        <p:nvGrpSpPr>
          <p:cNvPr id="14" name="Group 5"/>
          <p:cNvGrpSpPr/>
          <p:nvPr/>
        </p:nvGrpSpPr>
        <p:grpSpPr>
          <a:xfrm>
            <a:off x="1614701" y="335961"/>
            <a:ext cx="4391853" cy="2790129"/>
            <a:chOff x="4515019" y="919831"/>
            <a:chExt cx="3744416" cy="2790129"/>
          </a:xfrm>
        </p:grpSpPr>
        <p:sp>
          <p:nvSpPr>
            <p:cNvPr id="15" name="Rectangle 8"/>
            <p:cNvSpPr/>
            <p:nvPr/>
          </p:nvSpPr>
          <p:spPr bwMode="auto">
            <a:xfrm>
              <a:off x="4515019" y="919831"/>
              <a:ext cx="3744416" cy="209594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There </a:t>
              </a: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is no problem </a:t>
              </a: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with </a:t>
              </a: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my code, </a:t>
              </a: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you’re either deploying wrong or there is a problem with your infrastructure.</a:t>
              </a:r>
              <a:endPar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 name="Right Triangle 9"/>
            <p:cNvSpPr/>
            <p:nvPr/>
          </p:nvSpPr>
          <p:spPr bwMode="auto">
            <a:xfrm rot="10800000" flipH="1">
              <a:off x="6853822" y="3012209"/>
              <a:ext cx="501352"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5251339" y="3281897"/>
            <a:ext cx="4391853" cy="1870554"/>
            <a:chOff x="4515019" y="235474"/>
            <a:chExt cx="3744416" cy="1870554"/>
          </a:xfrm>
        </p:grpSpPr>
        <p:sp>
          <p:nvSpPr>
            <p:cNvPr id="20" name="Rectangle 19"/>
            <p:cNvSpPr/>
            <p:nvPr/>
          </p:nvSpPr>
          <p:spPr bwMode="auto">
            <a:xfrm>
              <a:off x="4515019" y="919831"/>
              <a:ext cx="3744416" cy="118619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Infrastructure looks good, must be a code problem</a:t>
              </a:r>
              <a:r>
                <a:rPr lang="en-US" sz="280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t>
              </a:r>
              <a:endPar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21" name="Right Triangle 20"/>
            <p:cNvSpPr/>
            <p:nvPr/>
          </p:nvSpPr>
          <p:spPr bwMode="auto">
            <a:xfrm flipH="1">
              <a:off x="7434493" y="235474"/>
              <a:ext cx="593105"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2363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53" presetClass="entr" presetSubtype="16"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500"/>
                            </p:stCondLst>
                            <p:childTnLst>
                              <p:par>
                                <p:cTn id="24" presetID="10" presetClass="entr" presetSubtype="0" fill="hold" nodeType="afterEffect">
                                  <p:stCondLst>
                                    <p:cond delay="12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46" r="56862" b="13467"/>
          <a:stretch/>
        </p:blipFill>
        <p:spPr>
          <a:xfrm>
            <a:off x="3934" y="0"/>
            <a:ext cx="5371558" cy="6994526"/>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3138" t="2346" r="-1" b="13467"/>
          <a:stretch/>
        </p:blipFill>
        <p:spPr>
          <a:xfrm>
            <a:off x="5375492" y="0"/>
            <a:ext cx="7080534" cy="6994526"/>
          </a:xfrm>
          <a:prstGeom prst="rect">
            <a:avLst/>
          </a:prstGeom>
        </p:spPr>
      </p:pic>
      <p:sp>
        <p:nvSpPr>
          <p:cNvPr id="2" name="Rectangle 1"/>
          <p:cNvSpPr/>
          <p:nvPr/>
        </p:nvSpPr>
        <p:spPr bwMode="auto">
          <a:xfrm>
            <a:off x="0" y="0"/>
            <a:ext cx="12436475" cy="2125663"/>
          </a:xfrm>
          <a:prstGeom prst="rect">
            <a:avLst/>
          </a:prstGeom>
          <a:gradFill>
            <a:gsLst>
              <a:gs pos="0">
                <a:schemeClr val="bg1"/>
              </a:gs>
              <a:gs pos="28000">
                <a:schemeClr val="bg1"/>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itle 11"/>
          <p:cNvSpPr>
            <a:spLocks noGrp="1"/>
          </p:cNvSpPr>
          <p:nvPr>
            <p:ph type="title"/>
          </p:nvPr>
        </p:nvSpPr>
        <p:spPr/>
        <p:txBody>
          <a:bodyPr/>
          <a:lstStyle/>
          <a:p>
            <a:r>
              <a:rPr lang="en-US" dirty="0" smtClean="0"/>
              <a:t>Conflicts across Dev, Ops, </a:t>
            </a:r>
            <a:r>
              <a:rPr lang="en-US" i="1" dirty="0" smtClean="0"/>
              <a:t>and </a:t>
            </a:r>
            <a:r>
              <a:rPr lang="en-US" dirty="0" smtClean="0"/>
              <a:t>Business</a:t>
            </a:r>
            <a:endParaRPr lang="en-US" dirty="0"/>
          </a:p>
        </p:txBody>
      </p:sp>
      <p:grpSp>
        <p:nvGrpSpPr>
          <p:cNvPr id="17" name="Group 16"/>
          <p:cNvGrpSpPr/>
          <p:nvPr/>
        </p:nvGrpSpPr>
        <p:grpSpPr>
          <a:xfrm>
            <a:off x="180165" y="3539363"/>
            <a:ext cx="2837674" cy="2393424"/>
            <a:chOff x="441553" y="4071130"/>
            <a:chExt cx="2837674" cy="2393424"/>
          </a:xfrm>
          <a:solidFill>
            <a:schemeClr val="accent1">
              <a:alpha val="80000"/>
            </a:schemeClr>
          </a:solidFill>
        </p:grpSpPr>
        <p:sp>
          <p:nvSpPr>
            <p:cNvPr id="14" name="Rectangle 13"/>
            <p:cNvSpPr/>
            <p:nvPr/>
          </p:nvSpPr>
          <p:spPr bwMode="auto">
            <a:xfrm>
              <a:off x="441553" y="4800705"/>
              <a:ext cx="2837674" cy="16638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2917">
                        <a:srgbClr val="FFFFFF"/>
                      </a:gs>
                      <a:gs pos="30000">
                        <a:srgbClr val="FFFFFF"/>
                      </a:gs>
                    </a:gsLst>
                    <a:lin ang="5400000" scaled="0"/>
                  </a:gradFill>
                  <a:cs typeface="Segoe UI" panose="020B0502040204020203" pitchFamily="34" charset="0"/>
                </a:rPr>
                <a:t>You’re causing me outages with all your frequent updates to production… behind my back!</a:t>
              </a:r>
            </a:p>
          </p:txBody>
        </p:sp>
        <p:sp>
          <p:nvSpPr>
            <p:cNvPr id="15" name="Right Triangle 14"/>
            <p:cNvSpPr/>
            <p:nvPr/>
          </p:nvSpPr>
          <p:spPr bwMode="auto">
            <a:xfrm rot="10800000" flipV="1">
              <a:off x="454897" y="4071130"/>
              <a:ext cx="773697"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Box 18"/>
          <p:cNvSpPr txBox="1"/>
          <p:nvPr/>
        </p:nvSpPr>
        <p:spPr>
          <a:xfrm>
            <a:off x="5647763" y="5196907"/>
            <a:ext cx="1933616" cy="58635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BUSINESS</a:t>
            </a:r>
            <a:endParaRPr lang="en-US" dirty="0"/>
          </a:p>
        </p:txBody>
      </p:sp>
      <p:grpSp>
        <p:nvGrpSpPr>
          <p:cNvPr id="20" name="Group 19"/>
          <p:cNvGrpSpPr/>
          <p:nvPr/>
        </p:nvGrpSpPr>
        <p:grpSpPr>
          <a:xfrm>
            <a:off x="9141601" y="3954463"/>
            <a:ext cx="2837674" cy="2063080"/>
            <a:chOff x="441553" y="4071130"/>
            <a:chExt cx="2837674" cy="2063080"/>
          </a:xfrm>
        </p:grpSpPr>
        <p:sp>
          <p:nvSpPr>
            <p:cNvPr id="21" name="Rectangle 20"/>
            <p:cNvSpPr/>
            <p:nvPr/>
          </p:nvSpPr>
          <p:spPr bwMode="auto">
            <a:xfrm>
              <a:off x="441553" y="4800706"/>
              <a:ext cx="2837674" cy="133350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2917">
                        <a:srgbClr val="FFFFFF"/>
                      </a:gs>
                      <a:gs pos="30000">
                        <a:srgbClr val="FFFFFF"/>
                      </a:gs>
                    </a:gsLst>
                    <a:lin ang="5400000" scaled="0"/>
                  </a:gradFill>
                  <a:cs typeface="Segoe UI" panose="020B0502040204020203" pitchFamily="34" charset="0"/>
                </a:rPr>
                <a:t>I’m just trying to crank out the code </a:t>
              </a:r>
              <a:r>
                <a:rPr lang="en-US" sz="1600" dirty="0" smtClean="0">
                  <a:gradFill>
                    <a:gsLst>
                      <a:gs pos="2917">
                        <a:srgbClr val="FFFFFF"/>
                      </a:gs>
                      <a:gs pos="30000">
                        <a:srgbClr val="FFFFFF"/>
                      </a:gs>
                    </a:gsLst>
                    <a:lin ang="5400000" scaled="0"/>
                  </a:gradFill>
                  <a:cs typeface="Segoe UI" panose="020B0502040204020203" pitchFamily="34" charset="0"/>
                </a:rPr>
                <a:t>quickly to </a:t>
              </a:r>
              <a:r>
                <a:rPr lang="en-US" sz="1600" dirty="0">
                  <a:gradFill>
                    <a:gsLst>
                      <a:gs pos="2917">
                        <a:srgbClr val="FFFFFF"/>
                      </a:gs>
                      <a:gs pos="30000">
                        <a:srgbClr val="FFFFFF"/>
                      </a:gs>
                    </a:gsLst>
                    <a:lin ang="5400000" scaled="0"/>
                  </a:gradFill>
                  <a:cs typeface="Segoe UI" panose="020B0502040204020203" pitchFamily="34" charset="0"/>
                </a:rPr>
                <a:t>keep the boss </a:t>
              </a:r>
              <a:r>
                <a:rPr lang="en-US" sz="1600" dirty="0" smtClean="0">
                  <a:gradFill>
                    <a:gsLst>
                      <a:gs pos="2917">
                        <a:srgbClr val="FFFFFF"/>
                      </a:gs>
                      <a:gs pos="30000">
                        <a:srgbClr val="FFFFFF"/>
                      </a:gs>
                    </a:gsLst>
                    <a:lin ang="5400000" scaled="0"/>
                  </a:gradFill>
                  <a:cs typeface="Segoe UI" panose="020B0502040204020203" pitchFamily="34" charset="0"/>
                </a:rPr>
                <a:t>happy. You’re </a:t>
              </a:r>
              <a:br>
                <a:rPr lang="en-US" sz="1600" dirty="0" smtClean="0">
                  <a:gradFill>
                    <a:gsLst>
                      <a:gs pos="2917">
                        <a:srgbClr val="FFFFFF"/>
                      </a:gs>
                      <a:gs pos="30000">
                        <a:srgbClr val="FFFFFF"/>
                      </a:gs>
                    </a:gsLst>
                    <a:lin ang="5400000" scaled="0"/>
                  </a:gradFill>
                  <a:cs typeface="Segoe UI" panose="020B0502040204020203" pitchFamily="34" charset="0"/>
                </a:rPr>
              </a:br>
              <a:r>
                <a:rPr lang="en-US" sz="1600" dirty="0" smtClean="0">
                  <a:gradFill>
                    <a:gsLst>
                      <a:gs pos="2917">
                        <a:srgbClr val="FFFFFF"/>
                      </a:gs>
                      <a:gs pos="30000">
                        <a:srgbClr val="FFFFFF"/>
                      </a:gs>
                    </a:gsLst>
                    <a:lin ang="5400000" scaled="0"/>
                  </a:gradFill>
                  <a:cs typeface="Segoe UI" panose="020B0502040204020203" pitchFamily="34" charset="0"/>
                </a:rPr>
                <a:t>only slowing </a:t>
              </a:r>
              <a:r>
                <a:rPr lang="en-US" sz="1600" dirty="0">
                  <a:gradFill>
                    <a:gsLst>
                      <a:gs pos="2917">
                        <a:srgbClr val="FFFFFF"/>
                      </a:gs>
                      <a:gs pos="30000">
                        <a:srgbClr val="FFFFFF"/>
                      </a:gs>
                    </a:gsLst>
                    <a:lin ang="5400000" scaled="0"/>
                  </a:gradFill>
                  <a:cs typeface="Segoe UI" panose="020B0502040204020203" pitchFamily="34" charset="0"/>
                </a:rPr>
                <a:t>me </a:t>
              </a:r>
              <a:r>
                <a:rPr lang="en-US" sz="1600" dirty="0" smtClean="0">
                  <a:gradFill>
                    <a:gsLst>
                      <a:gs pos="2917">
                        <a:srgbClr val="FFFFFF"/>
                      </a:gs>
                      <a:gs pos="30000">
                        <a:srgbClr val="FFFFFF"/>
                      </a:gs>
                    </a:gsLst>
                    <a:lin ang="5400000" scaled="0"/>
                  </a:gradFill>
                  <a:cs typeface="Segoe UI" panose="020B0502040204020203" pitchFamily="34" charset="0"/>
                </a:rPr>
                <a:t>down!</a:t>
              </a:r>
              <a:endParaRPr lang="en-US" sz="1600" dirty="0">
                <a:gradFill>
                  <a:gsLst>
                    <a:gs pos="2917">
                      <a:srgbClr val="FFFFFF"/>
                    </a:gs>
                    <a:gs pos="30000">
                      <a:srgbClr val="FFFFFF"/>
                    </a:gs>
                  </a:gsLst>
                  <a:lin ang="5400000" scaled="0"/>
                </a:gradFill>
                <a:cs typeface="Segoe UI" panose="020B0502040204020203" pitchFamily="34" charset="0"/>
              </a:endParaRPr>
            </a:p>
          </p:txBody>
        </p:sp>
        <p:sp>
          <p:nvSpPr>
            <p:cNvPr id="22" name="Right Triangle 21"/>
            <p:cNvSpPr/>
            <p:nvPr/>
          </p:nvSpPr>
          <p:spPr bwMode="auto">
            <a:xfrm rot="10800000" flipH="1" flipV="1">
              <a:off x="2466283" y="4071130"/>
              <a:ext cx="776468"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23"/>
          <p:cNvSpPr/>
          <p:nvPr/>
        </p:nvSpPr>
        <p:spPr bwMode="auto">
          <a:xfrm>
            <a:off x="6794301" y="1482795"/>
            <a:ext cx="2342046" cy="137244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2917">
                      <a:srgbClr val="FFFFFF"/>
                    </a:gs>
                    <a:gs pos="30000">
                      <a:srgbClr val="FFFFFF"/>
                    </a:gs>
                  </a:gsLst>
                  <a:lin ang="5400000" scaled="0"/>
                </a:gradFill>
                <a:cs typeface="Segoe UI" panose="020B0502040204020203" pitchFamily="34" charset="0"/>
              </a:rPr>
              <a:t>Dev: </a:t>
            </a:r>
            <a:r>
              <a:rPr lang="en-US" sz="2000" smtClean="0">
                <a:gradFill>
                  <a:gsLst>
                    <a:gs pos="2917">
                      <a:srgbClr val="FFFFFF"/>
                    </a:gs>
                    <a:gs pos="30000">
                      <a:srgbClr val="FFFFFF"/>
                    </a:gs>
                  </a:gsLst>
                  <a:lin ang="5400000" scaled="0"/>
                </a:gradFill>
                <a:cs typeface="Segoe UI" panose="020B0502040204020203" pitchFamily="34" charset="0"/>
              </a:rPr>
              <a:t>“</a:t>
            </a:r>
            <a:r>
              <a:rPr lang="en-US" sz="2000" dirty="0">
                <a:gradFill>
                  <a:gsLst>
                    <a:gs pos="2917">
                      <a:srgbClr val="FFFFFF"/>
                    </a:gs>
                    <a:gs pos="30000">
                      <a:srgbClr val="FFFFFF"/>
                    </a:gs>
                  </a:gsLst>
                  <a:lin ang="5400000" scaled="0"/>
                </a:gradFill>
                <a:cs typeface="Segoe UI" panose="020B0502040204020203" pitchFamily="34" charset="0"/>
              </a:rPr>
              <a:t>I need 5 more features on the application by next week.”</a:t>
            </a:r>
          </a:p>
        </p:txBody>
      </p:sp>
      <p:sp>
        <p:nvSpPr>
          <p:cNvPr id="25" name="Right Triangle 24"/>
          <p:cNvSpPr/>
          <p:nvPr/>
        </p:nvSpPr>
        <p:spPr bwMode="auto">
          <a:xfrm flipV="1">
            <a:off x="7370365" y="2855239"/>
            <a:ext cx="542075" cy="581134"/>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847562" y="1438361"/>
            <a:ext cx="2272859" cy="1341822"/>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2917">
                      <a:srgbClr val="FFFFFF"/>
                    </a:gs>
                    <a:gs pos="30000">
                      <a:srgbClr val="FFFFFF"/>
                    </a:gs>
                  </a:gsLst>
                  <a:lin ang="5400000" scaled="0"/>
                </a:gradFill>
                <a:cs typeface="Segoe UI" panose="020B0502040204020203" pitchFamily="34" charset="0"/>
              </a:rPr>
              <a:t>Ops: </a:t>
            </a:r>
            <a:r>
              <a:rPr lang="en-US" sz="2000" smtClean="0">
                <a:gradFill>
                  <a:gsLst>
                    <a:gs pos="2917">
                      <a:srgbClr val="FFFFFF"/>
                    </a:gs>
                    <a:gs pos="30000">
                      <a:srgbClr val="FFFFFF"/>
                    </a:gs>
                  </a:gsLst>
                  <a:lin ang="5400000" scaled="0"/>
                </a:gradFill>
                <a:cs typeface="Segoe UI" panose="020B0502040204020203" pitchFamily="34" charset="0"/>
              </a:rPr>
              <a:t>“</a:t>
            </a:r>
            <a:r>
              <a:rPr lang="en-US" sz="2000" dirty="0">
                <a:gradFill>
                  <a:gsLst>
                    <a:gs pos="2917">
                      <a:srgbClr val="FFFFFF"/>
                    </a:gs>
                    <a:gs pos="30000">
                      <a:srgbClr val="FFFFFF"/>
                    </a:gs>
                  </a:gsLst>
                  <a:lin ang="5400000" scaled="0"/>
                </a:gradFill>
                <a:cs typeface="Segoe UI" panose="020B0502040204020203" pitchFamily="34" charset="0"/>
              </a:rPr>
              <a:t>You’re losing us money with all these outages!”</a:t>
            </a:r>
          </a:p>
        </p:txBody>
      </p:sp>
      <p:sp>
        <p:nvSpPr>
          <p:cNvPr id="27" name="Right Triangle 26"/>
          <p:cNvSpPr/>
          <p:nvPr/>
        </p:nvSpPr>
        <p:spPr bwMode="auto">
          <a:xfrm flipH="1" flipV="1">
            <a:off x="5033133" y="2780183"/>
            <a:ext cx="614630" cy="531599"/>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0466710" y="6203336"/>
            <a:ext cx="1969765"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DEV</a:t>
            </a:r>
          </a:p>
        </p:txBody>
      </p:sp>
      <p:sp>
        <p:nvSpPr>
          <p:cNvPr id="29" name="Rectangle 28"/>
          <p:cNvSpPr/>
          <p:nvPr/>
        </p:nvSpPr>
        <p:spPr bwMode="auto">
          <a:xfrm>
            <a:off x="-3399" y="6203335"/>
            <a:ext cx="1897758"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OPS</a:t>
            </a:r>
          </a:p>
        </p:txBody>
      </p:sp>
    </p:spTree>
    <p:extLst>
      <p:ext uri="{BB962C8B-B14F-4D97-AF65-F5344CB8AC3E}">
        <p14:creationId xmlns:p14="http://schemas.microsoft.com/office/powerpoint/2010/main" val="241098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1000"/>
                            </p:stCondLst>
                            <p:childTnLst>
                              <p:par>
                                <p:cTn id="21" presetID="2" presetClass="entr" presetSubtype="8" decel="10000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decel="10000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4286" y="2412880"/>
            <a:ext cx="4374233" cy="1830389"/>
          </a:xfrm>
        </p:spPr>
        <p:txBody>
          <a:bodyPr/>
          <a:lstStyle/>
          <a:p>
            <a:r>
              <a:rPr lang="en-US" dirty="0" smtClean="0"/>
              <a:t>What some </a:t>
            </a:r>
            <a:br>
              <a:rPr lang="en-US" dirty="0" smtClean="0"/>
            </a:br>
            <a:r>
              <a:rPr lang="en-US" dirty="0" smtClean="0"/>
              <a:t>businesses do</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4263"/>
          <a:stretch/>
        </p:blipFill>
        <p:spPr>
          <a:xfrm>
            <a:off x="5730" y="0"/>
            <a:ext cx="6152094" cy="6994525"/>
          </a:xfrm>
          <a:prstGeom prst="rect">
            <a:avLst/>
          </a:prstGeom>
        </p:spPr>
      </p:pic>
      <p:sp>
        <p:nvSpPr>
          <p:cNvPr id="8" name="TextBox 7"/>
          <p:cNvSpPr txBox="1"/>
          <p:nvPr/>
        </p:nvSpPr>
        <p:spPr>
          <a:xfrm>
            <a:off x="5730" y="725466"/>
            <a:ext cx="3332188" cy="611556"/>
          </a:xfrm>
          <a:prstGeom prst="rect">
            <a:avLst/>
          </a:prstGeom>
          <a:solidFill>
            <a:schemeClr val="bg1">
              <a:alpha val="60000"/>
            </a:schemeClr>
          </a:solidFill>
        </p:spPr>
        <p:txBody>
          <a:bodyPr wrap="square" lIns="91440" tIns="45720" rIns="91440" bIns="45720" rtlCol="0" anchor="ctr">
            <a:noAutofit/>
          </a:bodyPr>
          <a:lstStyle/>
          <a:p>
            <a:pPr algn="ctr">
              <a:lnSpc>
                <a:spcPct val="90000"/>
              </a:lnSpc>
              <a:spcAft>
                <a:spcPts val="600"/>
              </a:spcAft>
            </a:pPr>
            <a:r>
              <a:rPr lang="en-US" sz="2000">
                <a:gradFill>
                  <a:gsLst>
                    <a:gs pos="0">
                      <a:srgbClr val="FFFFFF"/>
                    </a:gs>
                    <a:gs pos="100000">
                      <a:srgbClr val="FFFFFF"/>
                    </a:gs>
                  </a:gsLst>
                  <a:lin ang="5400000" scaled="0"/>
                </a:gradFill>
              </a:rPr>
              <a:t>NEW </a:t>
            </a:r>
            <a:r>
              <a:rPr lang="en-US" sz="2000" smtClean="0">
                <a:gradFill>
                  <a:gsLst>
                    <a:gs pos="0">
                      <a:srgbClr val="FFFFFF"/>
                    </a:gs>
                    <a:gs pos="100000">
                      <a:srgbClr val="FFFFFF"/>
                    </a:gs>
                  </a:gsLst>
                  <a:lin ang="5400000" scaled="0"/>
                </a:gradFill>
              </a:rPr>
              <a:t>“DEVOPS” GUY</a:t>
            </a: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68554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0-#ppt_w/2"/>
                                          </p:val>
                                        </p:tav>
                                        <p:tav tm="100000">
                                          <p:val>
                                            <p:strVal val="#ppt_x"/>
                                          </p:val>
                                        </p:tav>
                                      </p:tavLst>
                                    </p:anim>
                                    <p:anim calcmode="lin" valueType="num">
                                      <p:cBhvr additive="base">
                                        <p:cTn id="8" dur="8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99" y="1987411"/>
            <a:ext cx="8287529" cy="4693930"/>
          </a:xfrm>
          <a:prstGeom prst="rect">
            <a:avLst/>
          </a:prstGeom>
        </p:spPr>
      </p:pic>
      <p:sp>
        <p:nvSpPr>
          <p:cNvPr id="11" name="Title 1"/>
          <p:cNvSpPr txBox="1">
            <a:spLocks/>
          </p:cNvSpPr>
          <p:nvPr/>
        </p:nvSpPr>
        <p:spPr>
          <a:xfrm>
            <a:off x="413265" y="581678"/>
            <a:ext cx="2270411" cy="154354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is development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and operations </a:t>
            </a:r>
            <a:r>
              <a:rPr sz="2400" dirty="0">
                <a:gradFill>
                  <a:gsLst>
                    <a:gs pos="1250">
                      <a:srgbClr val="FCB614"/>
                    </a:gs>
                    <a:gs pos="100000">
                      <a:srgbClr val="FCB614"/>
                    </a:gs>
                  </a:gsLst>
                  <a:lin ang="5400000" scaled="0"/>
                </a:gradFill>
                <a:latin typeface="Segoe UI"/>
              </a:rPr>
              <a:t>collaboration</a:t>
            </a:r>
            <a:r>
              <a:rPr sz="2400">
                <a:gradFill>
                  <a:gsLst>
                    <a:gs pos="1250">
                      <a:srgbClr val="FFFFFF"/>
                    </a:gs>
                    <a:gs pos="100000">
                      <a:srgbClr val="FFFFFF"/>
                    </a:gs>
                  </a:gsLst>
                  <a:lin ang="5400000" scaled="0"/>
                </a:gradFill>
                <a:latin typeface="Segoe UI"/>
              </a:rPr>
              <a:t>”</a:t>
            </a:r>
          </a:p>
          <a:p>
            <a:endParaRPr sz="2400">
              <a:gradFill>
                <a:gsLst>
                  <a:gs pos="1250">
                    <a:srgbClr val="505050"/>
                  </a:gs>
                  <a:gs pos="100000">
                    <a:srgbClr val="505050"/>
                  </a:gs>
                </a:gsLst>
                <a:lin ang="5400000" scaled="0"/>
              </a:gradFill>
            </a:endParaRPr>
          </a:p>
        </p:txBody>
      </p:sp>
      <p:sp>
        <p:nvSpPr>
          <p:cNvPr id="12" name="Title 1"/>
          <p:cNvSpPr txBox="1">
            <a:spLocks/>
          </p:cNvSpPr>
          <p:nvPr/>
        </p:nvSpPr>
        <p:spPr>
          <a:xfrm>
            <a:off x="10294181" y="581678"/>
            <a:ext cx="2016224" cy="141982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is treating your </a:t>
            </a:r>
            <a:r>
              <a:rPr sz="2400">
                <a:gradFill>
                  <a:gsLst>
                    <a:gs pos="1250">
                      <a:srgbClr val="00BCF2"/>
                    </a:gs>
                    <a:gs pos="100000">
                      <a:srgbClr val="00BCF2"/>
                    </a:gs>
                  </a:gsLst>
                  <a:lin ang="5400000" scaled="0"/>
                </a:gradFill>
                <a:latin typeface="Segoe UI"/>
              </a:rPr>
              <a:t>i</a:t>
            </a:r>
            <a:r>
              <a:rPr sz="2400">
                <a:gradFill>
                  <a:gsLst>
                    <a:gs pos="1250">
                      <a:srgbClr val="00BCF2"/>
                    </a:gs>
                    <a:gs pos="100000">
                      <a:srgbClr val="00BCF2"/>
                    </a:gs>
                  </a:gsLst>
                </a:gradFill>
                <a:latin typeface="Segoe UI"/>
              </a:rPr>
              <a:t>nfrastructure </a:t>
            </a:r>
            <a:br>
              <a:rPr sz="2400">
                <a:gradFill>
                  <a:gsLst>
                    <a:gs pos="1250">
                      <a:srgbClr val="00BCF2"/>
                    </a:gs>
                    <a:gs pos="100000">
                      <a:srgbClr val="00BCF2"/>
                    </a:gs>
                  </a:gsLst>
                </a:gradFill>
                <a:latin typeface="Segoe UI"/>
              </a:rPr>
            </a:br>
            <a:r>
              <a:rPr sz="2400">
                <a:gradFill>
                  <a:gsLst>
                    <a:gs pos="1250">
                      <a:srgbClr val="00BCF2"/>
                    </a:gs>
                    <a:gs pos="100000">
                      <a:srgbClr val="00BCF2"/>
                    </a:gs>
                  </a:gsLst>
                </a:gradFill>
                <a:latin typeface="Segoe UI"/>
              </a:rPr>
              <a:t>as code</a:t>
            </a:r>
            <a:r>
              <a:rPr sz="2400">
                <a:gradFill>
                  <a:gsLst>
                    <a:gs pos="1250">
                      <a:srgbClr val="FFFFFF"/>
                    </a:gs>
                    <a:gs pos="100000">
                      <a:srgbClr val="FFFFFF"/>
                    </a:gs>
                  </a:gsLst>
                  <a:lin ang="5400000" scaled="0"/>
                </a:gradFill>
                <a:latin typeface="Segoe UI"/>
              </a:rPr>
              <a:t>”</a:t>
            </a:r>
          </a:p>
        </p:txBody>
      </p:sp>
      <p:sp>
        <p:nvSpPr>
          <p:cNvPr id="13" name="Title 1"/>
          <p:cNvSpPr txBox="1">
            <a:spLocks/>
          </p:cNvSpPr>
          <p:nvPr/>
        </p:nvSpPr>
        <p:spPr>
          <a:xfrm>
            <a:off x="413265" y="3303367"/>
            <a:ext cx="2071924" cy="82957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using </a:t>
            </a:r>
            <a:r>
              <a:rPr sz="2400" dirty="0">
                <a:gradFill>
                  <a:gsLst>
                    <a:gs pos="1250">
                      <a:srgbClr val="FCB614"/>
                    </a:gs>
                    <a:gs pos="100000">
                      <a:srgbClr val="FCB614"/>
                    </a:gs>
                  </a:gsLst>
                </a:gradFill>
                <a:latin typeface="Segoe UI"/>
              </a:rPr>
              <a:t>automation</a:t>
            </a:r>
            <a:r>
              <a:rPr sz="2400">
                <a:gradFill>
                  <a:gsLst>
                    <a:gs pos="1250">
                      <a:srgbClr val="FFFFFF"/>
                    </a:gs>
                    <a:gs pos="100000">
                      <a:srgbClr val="FFFFFF"/>
                    </a:gs>
                  </a:gsLst>
                  <a:lin ang="5400000" scaled="0"/>
                </a:gradFill>
                <a:latin typeface="Segoe UI"/>
              </a:rPr>
              <a:t>”</a:t>
            </a:r>
          </a:p>
        </p:txBody>
      </p:sp>
      <p:sp>
        <p:nvSpPr>
          <p:cNvPr id="14" name="Title 1"/>
          <p:cNvSpPr txBox="1">
            <a:spLocks/>
          </p:cNvSpPr>
          <p:nvPr/>
        </p:nvSpPr>
        <p:spPr>
          <a:xfrm>
            <a:off x="10294181" y="5437809"/>
            <a:ext cx="1555164" cy="63436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a:gradFill>
                  <a:gsLst>
                    <a:gs pos="1250">
                      <a:srgbClr val="00BCF2"/>
                    </a:gs>
                    <a:gs pos="100000">
                      <a:srgbClr val="00BCF2"/>
                    </a:gs>
                  </a:gsLst>
                  <a:lin ang="5400000" scaled="0"/>
                </a:gradFill>
                <a:latin typeface="Segoe UI"/>
              </a:rPr>
              <a:t>Kanban</a:t>
            </a:r>
            <a:r>
              <a:rPr sz="2400">
                <a:solidFill>
                  <a:srgbClr val="0072C6"/>
                </a:solidFill>
                <a:latin typeface="Segoe UI"/>
              </a:rPr>
              <a:t> </a:t>
            </a:r>
            <a:br>
              <a:rPr sz="2400">
                <a:solidFill>
                  <a:srgbClr val="0072C6"/>
                </a:solidFill>
                <a:latin typeface="Segoe UI"/>
              </a:rPr>
            </a:br>
            <a:r>
              <a:rPr sz="2400">
                <a:gradFill>
                  <a:gsLst>
                    <a:gs pos="1250">
                      <a:srgbClr val="FFFFFF"/>
                    </a:gs>
                    <a:gs pos="100000">
                      <a:srgbClr val="FFFFFF"/>
                    </a:gs>
                  </a:gsLst>
                </a:gradFill>
                <a:latin typeface="Segoe UI"/>
              </a:rPr>
              <a:t>for Ops?</a:t>
            </a:r>
            <a:r>
              <a:rPr sz="2400">
                <a:gradFill>
                  <a:gsLst>
                    <a:gs pos="1250">
                      <a:srgbClr val="FFFFFF"/>
                    </a:gs>
                    <a:gs pos="100000">
                      <a:srgbClr val="FFFFFF"/>
                    </a:gs>
                  </a:gsLst>
                  <a:lin ang="5400000" scaled="0"/>
                </a:gradFill>
                <a:latin typeface="Segoe UI"/>
              </a:rPr>
              <a:t>”</a:t>
            </a:r>
          </a:p>
        </p:txBody>
      </p:sp>
      <p:sp>
        <p:nvSpPr>
          <p:cNvPr id="7" name="Title 1"/>
          <p:cNvSpPr txBox="1">
            <a:spLocks/>
          </p:cNvSpPr>
          <p:nvPr/>
        </p:nvSpPr>
        <p:spPr>
          <a:xfrm>
            <a:off x="10294181" y="3303367"/>
            <a:ext cx="1820740" cy="8325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feature </a:t>
            </a:r>
            <a:r>
              <a:rPr sz="2400">
                <a:gradFill>
                  <a:gsLst>
                    <a:gs pos="1250">
                      <a:srgbClr val="00BCF2"/>
                    </a:gs>
                    <a:gs pos="100000">
                      <a:srgbClr val="00BCF2"/>
                    </a:gs>
                  </a:gsLst>
                </a:gradFill>
                <a:latin typeface="Segoe UI"/>
              </a:rPr>
              <a:t>switches</a:t>
            </a:r>
            <a:r>
              <a:rPr sz="2400">
                <a:gradFill>
                  <a:gsLst>
                    <a:gs pos="1250">
                      <a:srgbClr val="FFFFFF"/>
                    </a:gs>
                    <a:gs pos="100000">
                      <a:srgbClr val="FFFFFF"/>
                    </a:gs>
                  </a:gsLst>
                </a:gradFill>
                <a:latin typeface="Segoe UI"/>
              </a:rPr>
              <a:t>”</a:t>
            </a:r>
          </a:p>
        </p:txBody>
      </p:sp>
      <p:sp>
        <p:nvSpPr>
          <p:cNvPr id="8" name="Title 1"/>
          <p:cNvSpPr txBox="1">
            <a:spLocks/>
          </p:cNvSpPr>
          <p:nvPr/>
        </p:nvSpPr>
        <p:spPr>
          <a:xfrm>
            <a:off x="413265" y="5437809"/>
            <a:ext cx="2269205" cy="885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a:t>
            </a:r>
            <a:r>
              <a:rPr sz="2400" dirty="0">
                <a:gradFill>
                  <a:gsLst>
                    <a:gs pos="1250">
                      <a:srgbClr val="FCB614"/>
                    </a:gs>
                    <a:gs pos="100000">
                      <a:srgbClr val="FCB614"/>
                    </a:gs>
                  </a:gsLst>
                </a:gradFill>
                <a:latin typeface="Segoe UI"/>
              </a:rPr>
              <a:t>small </a:t>
            </a:r>
            <a:r>
              <a:rPr sz="2400">
                <a:gradFill>
                  <a:gsLst>
                    <a:gs pos="1250">
                      <a:srgbClr val="FFFFFF"/>
                    </a:gs>
                    <a:gs pos="100000">
                      <a:srgbClr val="FFFFFF"/>
                    </a:gs>
                  </a:gsLst>
                  <a:lin ang="5400000" scaled="0"/>
                </a:gradFill>
                <a:latin typeface="Segoe UI"/>
              </a:rPr>
              <a:t>deployments”</a:t>
            </a:r>
          </a:p>
        </p:txBody>
      </p:sp>
      <p:grpSp>
        <p:nvGrpSpPr>
          <p:cNvPr id="4" name="Group 3"/>
          <p:cNvGrpSpPr/>
          <p:nvPr/>
        </p:nvGrpSpPr>
        <p:grpSpPr>
          <a:xfrm>
            <a:off x="3932238" y="913044"/>
            <a:ext cx="1749648" cy="1244184"/>
            <a:chOff x="3079640" y="393786"/>
            <a:chExt cx="1842453" cy="1310178"/>
          </a:xfrm>
        </p:grpSpPr>
        <p:sp>
          <p:nvSpPr>
            <p:cNvPr id="10" name="Rectangle 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2917">
                        <a:srgbClr val="FFFFFF"/>
                      </a:gs>
                      <a:gs pos="30000">
                        <a:srgbClr val="FFFFFF"/>
                      </a:gs>
                    </a:gsLst>
                    <a:lin ang="5400000" scaled="0"/>
                  </a:gradFill>
                  <a:cs typeface="Segoe UI" panose="020B0502040204020203" pitchFamily="34" charset="0"/>
                </a:rPr>
                <a:t>It’s </a:t>
              </a:r>
              <a:r>
                <a:rPr lang="en-US" sz="2000" dirty="0" err="1" smtClean="0">
                  <a:gradFill>
                    <a:gsLst>
                      <a:gs pos="2917">
                        <a:srgbClr val="FFFFFF"/>
                      </a:gs>
                      <a:gs pos="30000">
                        <a:srgbClr val="FFFFFF"/>
                      </a:gs>
                    </a:gsLst>
                    <a:lin ang="5400000" scaled="0"/>
                  </a:gradFill>
                  <a:cs typeface="Segoe UI" panose="020B0502040204020203" pitchFamily="34" charset="0"/>
                </a:rPr>
                <a:t>DevOps</a:t>
              </a:r>
              <a:r>
                <a:rPr lang="en-US" sz="2000" dirty="0" smtClean="0">
                  <a:gradFill>
                    <a:gsLst>
                      <a:gs pos="2917">
                        <a:srgbClr val="FFFFFF"/>
                      </a:gs>
                      <a:gs pos="30000">
                        <a:srgbClr val="FFFFFF"/>
                      </a:gs>
                    </a:gsLst>
                    <a:lin ang="5400000" scaled="0"/>
                  </a:gradFill>
                  <a:cs typeface="Segoe UI" panose="020B0502040204020203" pitchFamily="34" charset="0"/>
                </a:rPr>
                <a:t>!</a:t>
              </a:r>
              <a:endParaRPr lang="en-US" sz="2000" dirty="0">
                <a:gradFill>
                  <a:gsLst>
                    <a:gs pos="2917">
                      <a:srgbClr val="FFFFFF"/>
                    </a:gs>
                    <a:gs pos="30000">
                      <a:srgbClr val="FFFFFF"/>
                    </a:gs>
                  </a:gsLst>
                  <a:lin ang="5400000" scaled="0"/>
                </a:gradFill>
                <a:cs typeface="Segoe UI" panose="020B0502040204020203" pitchFamily="34" charset="0"/>
              </a:endParaRPr>
            </a:p>
          </p:txBody>
        </p:sp>
        <p:sp>
          <p:nvSpPr>
            <p:cNvPr id="15" name="Right Triangle 14"/>
            <p:cNvSpPr/>
            <p:nvPr/>
          </p:nvSpPr>
          <p:spPr bwMode="auto">
            <a:xfrm flipH="1" flipV="1">
              <a:off x="4272301" y="1266514"/>
              <a:ext cx="505776" cy="43745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618283" y="3623312"/>
            <a:ext cx="1433355" cy="1019266"/>
            <a:chOff x="3079640" y="393786"/>
            <a:chExt cx="1842453" cy="1310178"/>
          </a:xfrm>
        </p:grpSpPr>
        <p:sp>
          <p:nvSpPr>
            <p:cNvPr id="17" name="Rectangle 16"/>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2917">
                        <a:srgbClr val="FFFFFF"/>
                      </a:gs>
                      <a:gs pos="30000">
                        <a:srgbClr val="FFFFFF"/>
                      </a:gs>
                    </a:gsLst>
                    <a:lin ang="5400000" scaled="0"/>
                  </a:gradFill>
                  <a:cs typeface="Segoe UI" panose="020B0502040204020203" pitchFamily="34" charset="0"/>
                </a:rPr>
                <a:t>It’s </a:t>
              </a:r>
              <a:r>
                <a:rPr lang="en-US" sz="1600" dirty="0" err="1" smtClean="0">
                  <a:gradFill>
                    <a:gsLst>
                      <a:gs pos="2917">
                        <a:srgbClr val="FFFFFF"/>
                      </a:gs>
                      <a:gs pos="30000">
                        <a:srgbClr val="FFFFFF"/>
                      </a:gs>
                    </a:gsLst>
                    <a:lin ang="5400000" scaled="0"/>
                  </a:gradFill>
                  <a:cs typeface="Segoe UI" panose="020B0502040204020203" pitchFamily="34" charset="0"/>
                </a:rPr>
                <a:t>DevOps</a:t>
              </a:r>
              <a:r>
                <a:rPr lang="en-US" sz="1600" dirty="0" smtClean="0">
                  <a:gradFill>
                    <a:gsLst>
                      <a:gs pos="2917">
                        <a:srgbClr val="FFFFFF"/>
                      </a:gs>
                      <a:gs pos="30000">
                        <a:srgbClr val="FFFFFF"/>
                      </a:gs>
                    </a:gsLst>
                    <a:lin ang="5400000" scaled="0"/>
                  </a:gradFill>
                  <a:cs typeface="Segoe UI" panose="020B0502040204020203" pitchFamily="34" charset="0"/>
                </a:rPr>
                <a:t>!</a:t>
              </a:r>
              <a:endParaRPr lang="en-US" sz="1600" dirty="0">
                <a:gradFill>
                  <a:gsLst>
                    <a:gs pos="2917">
                      <a:srgbClr val="FFFFFF"/>
                    </a:gs>
                    <a:gs pos="30000">
                      <a:srgbClr val="FFFFFF"/>
                    </a:gs>
                  </a:gsLst>
                  <a:lin ang="5400000" scaled="0"/>
                </a:gradFill>
                <a:cs typeface="Segoe UI" panose="020B0502040204020203" pitchFamily="34" charset="0"/>
              </a:endParaRPr>
            </a:p>
          </p:txBody>
        </p:sp>
        <p:sp>
          <p:nvSpPr>
            <p:cNvPr id="18" name="Right Triangle 17"/>
            <p:cNvSpPr/>
            <p:nvPr/>
          </p:nvSpPr>
          <p:spPr bwMode="auto">
            <a:xfrm flipH="1"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7912741" y="3363923"/>
            <a:ext cx="1819129" cy="1293592"/>
            <a:chOff x="3079640" y="393786"/>
            <a:chExt cx="1842453" cy="1310178"/>
          </a:xfrm>
        </p:grpSpPr>
        <p:sp>
          <p:nvSpPr>
            <p:cNvPr id="20" name="Rectangle 1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smtClean="0">
                  <a:gradFill>
                    <a:gsLst>
                      <a:gs pos="2917">
                        <a:srgbClr val="FFFFFF"/>
                      </a:gs>
                      <a:gs pos="30000">
                        <a:srgbClr val="FFFFFF"/>
                      </a:gs>
                    </a:gsLst>
                    <a:lin ang="5400000" scaled="0"/>
                  </a:gradFill>
                  <a:cs typeface="Segoe UI" panose="020B0502040204020203" pitchFamily="34" charset="0"/>
                </a:rPr>
                <a:t>It’s </a:t>
              </a:r>
              <a:r>
                <a:rPr lang="en-US" dirty="0" err="1" smtClean="0">
                  <a:gradFill>
                    <a:gsLst>
                      <a:gs pos="2917">
                        <a:srgbClr val="FFFFFF"/>
                      </a:gs>
                      <a:gs pos="30000">
                        <a:srgbClr val="FFFFFF"/>
                      </a:gs>
                    </a:gsLst>
                    <a:lin ang="5400000" scaled="0"/>
                  </a:gradFill>
                  <a:cs typeface="Segoe UI" panose="020B0502040204020203" pitchFamily="34" charset="0"/>
                </a:rPr>
                <a:t>DevOps</a:t>
              </a:r>
              <a:r>
                <a:rPr lang="en-US" dirty="0" smtClean="0">
                  <a:gradFill>
                    <a:gsLst>
                      <a:gs pos="2917">
                        <a:srgbClr val="FFFFFF"/>
                      </a:gs>
                      <a:gs pos="30000">
                        <a:srgbClr val="FFFFFF"/>
                      </a:gs>
                    </a:gsLst>
                    <a:lin ang="5400000" scaled="0"/>
                  </a:gradFill>
                  <a:cs typeface="Segoe UI" panose="020B0502040204020203" pitchFamily="34" charset="0"/>
                </a:rPr>
                <a:t>!</a:t>
              </a:r>
              <a:endParaRPr lang="en-US" dirty="0">
                <a:gradFill>
                  <a:gsLst>
                    <a:gs pos="2917">
                      <a:srgbClr val="FFFFFF"/>
                    </a:gs>
                    <a:gs pos="30000">
                      <a:srgbClr val="FFFFFF"/>
                    </a:gs>
                  </a:gsLst>
                  <a:lin ang="5400000" scaled="0"/>
                </a:gradFill>
                <a:cs typeface="Segoe UI" panose="020B0502040204020203" pitchFamily="34" charset="0"/>
              </a:endParaRPr>
            </a:p>
          </p:txBody>
        </p:sp>
        <p:sp>
          <p:nvSpPr>
            <p:cNvPr id="21" name="Right Triangle 20"/>
            <p:cNvSpPr/>
            <p:nvPr/>
          </p:nvSpPr>
          <p:spPr bwMode="auto">
            <a:xfrm flipV="1">
              <a:off x="4181590"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6093354" y="3158525"/>
            <a:ext cx="1433355" cy="1019266"/>
            <a:chOff x="3079640" y="393786"/>
            <a:chExt cx="1842453" cy="1310178"/>
          </a:xfrm>
        </p:grpSpPr>
        <p:sp>
          <p:nvSpPr>
            <p:cNvPr id="23" name="Rectangle 22"/>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2917">
                        <a:srgbClr val="FFFFFF"/>
                      </a:gs>
                      <a:gs pos="30000">
                        <a:srgbClr val="FFFFFF"/>
                      </a:gs>
                    </a:gsLst>
                    <a:lin ang="5400000" scaled="0"/>
                  </a:gradFill>
                  <a:cs typeface="Segoe UI" panose="020B0502040204020203" pitchFamily="34" charset="0"/>
                </a:rPr>
                <a:t>It’s </a:t>
              </a:r>
              <a:r>
                <a:rPr lang="en-US" sz="1600" dirty="0" err="1" smtClean="0">
                  <a:gradFill>
                    <a:gsLst>
                      <a:gs pos="2917">
                        <a:srgbClr val="FFFFFF"/>
                      </a:gs>
                      <a:gs pos="30000">
                        <a:srgbClr val="FFFFFF"/>
                      </a:gs>
                    </a:gsLst>
                    <a:lin ang="5400000" scaled="0"/>
                  </a:gradFill>
                  <a:cs typeface="Segoe UI" panose="020B0502040204020203" pitchFamily="34" charset="0"/>
                </a:rPr>
                <a:t>DevOps</a:t>
              </a:r>
              <a:r>
                <a:rPr lang="en-US" sz="1600" dirty="0" smtClean="0">
                  <a:gradFill>
                    <a:gsLst>
                      <a:gs pos="2917">
                        <a:srgbClr val="FFFFFF"/>
                      </a:gs>
                      <a:gs pos="30000">
                        <a:srgbClr val="FFFFFF"/>
                      </a:gs>
                    </a:gsLst>
                    <a:lin ang="5400000" scaled="0"/>
                  </a:gradFill>
                  <a:cs typeface="Segoe UI" panose="020B0502040204020203" pitchFamily="34" charset="0"/>
                </a:rPr>
                <a:t>!</a:t>
              </a:r>
              <a:endParaRPr lang="en-US" sz="1600" dirty="0">
                <a:gradFill>
                  <a:gsLst>
                    <a:gs pos="2917">
                      <a:srgbClr val="FFFFFF"/>
                    </a:gs>
                    <a:gs pos="30000">
                      <a:srgbClr val="FFFFFF"/>
                    </a:gs>
                  </a:gsLst>
                  <a:lin ang="5400000" scaled="0"/>
                </a:gradFill>
                <a:cs typeface="Segoe UI" panose="020B0502040204020203" pitchFamily="34" charset="0"/>
              </a:endParaRPr>
            </a:p>
          </p:txBody>
        </p:sp>
        <p:sp>
          <p:nvSpPr>
            <p:cNvPr id="24" name="Right Triangle 23"/>
            <p:cNvSpPr/>
            <p:nvPr/>
          </p:nvSpPr>
          <p:spPr bwMode="auto">
            <a:xfrm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00229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 name="PRESENTER_SHAPEINFO" val="&lt;ThreeDShapeInfo&gt;&lt;uuid val=&quot;{D843BB7F-5DF4-427F-A771-FBFAC6C755F9}&quot;/&gt;&lt;isInvalidForFieldText val=&quot;0&quot;/&gt;&lt;Image&gt;&lt;filename val=&quot;C:\Users\rogardle\AppData\Local\Temp\CP2792401091721Session\CPTrustFolder2792401091736\PPTImport2792407351308\data\asimages\{D843BB7F-5DF4-427F-A771-FBFAC6C755F9}_MtorLt.png&quot;/&gt;&lt;left val=&quot;52&quot;/&gt;&lt;top val=&quot;173&quot;/&gt;&lt;width val=&quot;881&quot;/&gt;&lt;height val=&quot;117&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PRESENTER_SHAPEINFO" val="&lt;ThreeDShapeInfo&gt;&lt;uuid val=&quot;{1AC511FB-AFBF-45A9-B83F-9C254B6CBA7F}&quot;/&gt;&lt;isInvalidForFieldText val=&quot;0&quot;/&gt;&lt;Image&gt;&lt;filename val=&quot;C:\Users\rogardle\AppData\Local\Temp\CP2792401091721Session\CPTrustFolder2792401091736\PPTImport2792407351308\data\asimages\{1AC511FB-AFBF-45A9-B83F-9C254B6CBA7F}_MtorLt.png&quot;/&gt;&lt;left val=&quot;52&quot;/&gt;&lt;top val=&quot;173&quot;/&gt;&lt;width val=&quot;881&quot;/&gt;&lt;height val=&quot;129&quot;/&gt;&lt;hasText val=&quot;1&quot;/&gt;&lt;/Image&gt;&lt;/ThreeDShapeInfo&gt;"/>
</p:tagLst>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438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48664ACC-871D-4AF6-86D0-10CA791446D6}" vid="{4DD0B7D3-A16E-4C4A-8160-7EA001B3651D}"/>
    </a:ext>
  </a:extLst>
</a:theme>
</file>

<file path=ppt/theme/theme3.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4" id="{8B073D76-A872-4E1B-8935-018CC5DF16E3}" vid="{46A5660B-9100-48D1-BA79-1C1C042FE66D}"/>
    </a:ext>
  </a:extLst>
</a:theme>
</file>

<file path=ppt/theme/theme4.xml><?xml version="1.0" encoding="utf-8"?>
<a:theme xmlns:a="http://schemas.openxmlformats.org/drawingml/2006/main" name="SMSGR_template_Light_2">
  <a:themeElements>
    <a:clrScheme name="Custom 44">
      <a:dk1>
        <a:srgbClr val="000000"/>
      </a:dk1>
      <a:lt1>
        <a:srgbClr val="FFFFFF"/>
      </a:lt1>
      <a:dk2>
        <a:srgbClr val="4E3722"/>
      </a:dk2>
      <a:lt2>
        <a:srgbClr val="FF7B04"/>
      </a:lt2>
      <a:accent1>
        <a:srgbClr val="1095DA"/>
      </a:accent1>
      <a:accent2>
        <a:srgbClr val="FEDB1B"/>
      </a:accent2>
      <a:accent3>
        <a:srgbClr val="5FAD22"/>
      </a:accent3>
      <a:accent4>
        <a:srgbClr val="8134B1"/>
      </a:accent4>
      <a:accent5>
        <a:srgbClr val="E02E20"/>
      </a:accent5>
      <a:accent6>
        <a:srgbClr val="165BAC"/>
      </a:accent6>
      <a:hlink>
        <a:srgbClr val="1095DA"/>
      </a:hlink>
      <a:folHlink>
        <a:srgbClr val="5FAD2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chemeClr val="tx1"/>
                </a:gs>
                <a:gs pos="88000">
                  <a:schemeClr val="tx1"/>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square" rtlCol="0">
        <a:spAutoFit/>
      </a:bodyPr>
      <a:lstStyle>
        <a:defPPr>
          <a:lnSpc>
            <a:spcPct val="90000"/>
          </a:lnSpc>
          <a:defRPr sz="2800" dirty="0" smtClean="0">
            <a:gradFill>
              <a:gsLst>
                <a:gs pos="0">
                  <a:schemeClr val="bg1"/>
                </a:gs>
                <a:gs pos="88000">
                  <a:schemeClr val="bg1"/>
                </a:gs>
              </a:gsLst>
              <a:lin ang="5400000" scaled="0"/>
            </a:gradFill>
          </a:defRPr>
        </a:defPPr>
      </a:lstStyle>
    </a:txDef>
  </a:objectDefaults>
  <a:extraClrSchemeLst/>
</a:theme>
</file>

<file path=ppt/theme/theme5.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5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C8348385E83DE43878C300727F20691" ma:contentTypeVersion="" ma:contentTypeDescription="Create a new document." ma:contentTypeScope="" ma:versionID="205abd7f0824bf6b495c1b545755d6ea">
  <xsd:schema xmlns:xsd="http://www.w3.org/2001/XMLSchema" xmlns:xs="http://www.w3.org/2001/XMLSchema" xmlns:p="http://schemas.microsoft.com/office/2006/metadata/properties" xmlns:ns2="736B372D-1B86-4BB3-9530-B4B13F3FBFFC" targetNamespace="http://schemas.microsoft.com/office/2006/metadata/properties" ma:root="true" ma:fieldsID="f10ebe83a046e2c942b1673b28e476ba" ns2:_="">
    <xsd:import namespace="736B372D-1B86-4BB3-9530-B4B13F3FBFFC"/>
    <xsd:element name="properties">
      <xsd:complexType>
        <xsd:sequence>
          <xsd:element name="documentManagement">
            <xsd:complexType>
              <xsd:all>
                <xsd:element ref="ns2:Content_x0020_Type"/>
                <xsd:element ref="ns2:Module"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6B372D-1B86-4BB3-9530-B4B13F3FBFF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Break Slides"/>
          <xsd:enumeration value="CC File"/>
          <xsd:enumeration value="Instructor Image"/>
          <xsd:enumeration value="Outline"/>
          <xsd:enumeration value="Promo Package"/>
          <xsd:enumeration value="Slide Presentation"/>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ntent_x0020_Type xmlns="736B372D-1B86-4BB3-9530-B4B13F3FBFFC">Slide Presentation</Content_x0020_Type>
    <Module xmlns="736B372D-1B86-4BB3-9530-B4B13F3FBFFC">1</Module>
    <Status xmlns="736B372D-1B86-4BB3-9530-B4B13F3FBFFC">Final</Statu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62D922D-CF86-4201-9CA9-34AF3058FD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6B372D-1B86-4BB3-9530-B4B13F3FBF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36B372D-1B86-4BB3-9530-B4B13F3FBFF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TENA14Speaker_PPT_Template</Template>
  <TotalTime>2408</TotalTime>
  <Words>5718</Words>
  <Application>Microsoft Office PowerPoint</Application>
  <PresentationFormat>Custom</PresentationFormat>
  <Paragraphs>687</Paragraphs>
  <Slides>31</Slides>
  <Notes>28</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31</vt:i4>
      </vt:variant>
    </vt:vector>
  </HeadingPairs>
  <TitlesOfParts>
    <vt:vector size="52" baseType="lpstr">
      <vt:lpstr>Arial</vt:lpstr>
      <vt:lpstr>Calibri</vt:lpstr>
      <vt:lpstr>Consolas</vt:lpstr>
      <vt:lpstr>Forte</vt:lpstr>
      <vt:lpstr>Segoe</vt:lpstr>
      <vt:lpstr>Segoe Semibold</vt:lpstr>
      <vt:lpstr>Segoe UI</vt:lpstr>
      <vt:lpstr>Segoe UI Light</vt:lpstr>
      <vt:lpstr>Segoe UI Semibold</vt:lpstr>
      <vt:lpstr>Segoe UI Semilight</vt:lpstr>
      <vt:lpstr>Times New Roman</vt:lpstr>
      <vt:lpstr>Trebuchet MS</vt:lpstr>
      <vt:lpstr>Wingdings</vt:lpstr>
      <vt:lpstr>TechEd 2014 Dk Blue</vt:lpstr>
      <vt:lpstr>5-30438_S4_Breakout_Template_WHT</vt:lpstr>
      <vt:lpstr>Metro_Template_Light_16x9</vt:lpstr>
      <vt:lpstr>SMSGR_template_Light_2</vt:lpstr>
      <vt:lpstr>MSVID_White_16x9_2012-08-18</vt:lpstr>
      <vt:lpstr>5_MSVID_White_16x9_2012-08-18</vt:lpstr>
      <vt:lpstr>1_TechEd 2014 Dk Blue</vt:lpstr>
      <vt:lpstr>1_Office Theme</vt:lpstr>
      <vt:lpstr>DevOps: An IT Pro Guide   </vt:lpstr>
      <vt:lpstr>Course Topics</vt:lpstr>
      <vt:lpstr>Traditional Development and Operations</vt:lpstr>
      <vt:lpstr>People/Process is what % of downtime?</vt:lpstr>
      <vt:lpstr>What some  developers do</vt:lpstr>
      <vt:lpstr>Resolving issues without DevOps</vt:lpstr>
      <vt:lpstr>Conflicts across Dev, Ops, and Business</vt:lpstr>
      <vt:lpstr>What some  businesses do</vt:lpstr>
      <vt:lpstr>PowerPoint Presentation</vt:lpstr>
      <vt:lpstr>DevOps: the three stage conversation</vt:lpstr>
      <vt:lpstr>The three ways</vt:lpstr>
      <vt:lpstr>ITIL and DevOps</vt:lpstr>
      <vt:lpstr>How can Operations help with DevOps?</vt:lpstr>
      <vt:lpstr>DevOps benefits </vt:lpstr>
      <vt:lpstr>Foundational DevOps terms</vt:lpstr>
      <vt:lpstr>Some essential Qs for Ops in Plan phase</vt:lpstr>
      <vt:lpstr>Gartner view of ALM</vt:lpstr>
      <vt:lpstr>Microsoft’s ALM framework</vt:lpstr>
      <vt:lpstr>ALM framework</vt:lpstr>
      <vt:lpstr>Open source ecosystem</vt:lpstr>
      <vt:lpstr>MSOpenTech &amp; DevOps</vt:lpstr>
      <vt:lpstr>PowerPoint Presentation</vt:lpstr>
      <vt:lpstr>Cloud OS hybrid design</vt:lpstr>
      <vt:lpstr>Microsoft Azure DC Presence</vt:lpstr>
      <vt:lpstr>Microsoft Azure</vt:lpstr>
      <vt:lpstr>Azure Pack</vt:lpstr>
      <vt:lpstr>Azure Pack Tenant experience</vt:lpstr>
      <vt:lpstr>Management for the Cloud OS</vt:lpstr>
      <vt:lpstr>On-premises</vt:lpstr>
      <vt:lpstr>Cloud </vt:lpstr>
      <vt:lpstr>Key takeaways</vt:lpstr>
    </vt:vector>
  </TitlesOfParts>
  <Manager>&lt;Speech writer name goes here&gt;</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 Plan</dc:title>
  <dc:subject>TechEd 2014</dc:subject>
  <dc:creator>Morgan Webb</dc:creator>
  <cp:keywords/>
  <dc:description>Template: Jordan Cayabyab, Artitudes Design
Formatting: 
Audience Type:</dc:description>
  <cp:lastModifiedBy>V, Gajendran</cp:lastModifiedBy>
  <cp:revision>424</cp:revision>
  <dcterms:created xsi:type="dcterms:W3CDTF">2014-03-25T08:02:02Z</dcterms:created>
  <dcterms:modified xsi:type="dcterms:W3CDTF">2016-08-08T15:18:57Z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0x010100BC8348385E83DE43878C300727F20691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IsMyDocuments">
    <vt:bool>true</vt:bool>
  </property>
</Properties>
</file>